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90" r:id="rId2"/>
    <p:sldId id="289" r:id="rId3"/>
    <p:sldId id="320" r:id="rId4"/>
    <p:sldId id="283" r:id="rId5"/>
    <p:sldId id="285" r:id="rId6"/>
    <p:sldId id="309" r:id="rId7"/>
    <p:sldId id="319" r:id="rId8"/>
    <p:sldId id="314" r:id="rId9"/>
    <p:sldId id="315" r:id="rId10"/>
    <p:sldId id="316" r:id="rId11"/>
    <p:sldId id="317" r:id="rId12"/>
    <p:sldId id="318" r:id="rId13"/>
    <p:sldId id="288" r:id="rId14"/>
    <p:sldId id="307" r:id="rId15"/>
    <p:sldId id="27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4"/>
    <a:srgbClr val="4D4D4D"/>
    <a:srgbClr val="0072BC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03.10.2019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03.10.2019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03.10.2019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51733"/>
              </p:ext>
            </p:extLst>
          </p:nvPr>
        </p:nvGraphicFramePr>
        <p:xfrm>
          <a:off x="185051" y="873204"/>
          <a:ext cx="8773898" cy="549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муниципальные подразделения (моногорода)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10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05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периода.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03346"/>
              </p:ext>
            </p:extLst>
          </p:nvPr>
        </p:nvGraphicFramePr>
        <p:xfrm>
          <a:off x="185051" y="873204"/>
          <a:ext cx="877389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объеме. 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реализуемый проект, осуществляемые в Приоритетных отраслях экономики, масштабируемы; ежегодный прирост выручки на протяжении последних трех лет, завершившихся на дату представления заявки на получение гарантии, составил не менее 20% или прогнозные данные финансовой модели реализуемого проекта подтверждают ежегодный прирост выручки не менее 20% на протяжении не менее 3 лет с момента завершения инвестиционной фазы проекта.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должен соответствовать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импортозамещения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(или) производящим экспортную продукцию и услуги, созданной АО «Корпорация «МСП» и иными институтами развития, в том числе следующим критериям: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 осуществление деятельности не менее 3 лет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;–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деятельность субъекта МСП осуществляется в Приоритетных отраслях экономики и обеспечивает ежегодный прирост выручки не менее 20% на протяжении последних трех лет, завершившихся на дату представления заявки на получение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гарантии,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положительный финансовый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результат;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положительные чистые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активы.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66041"/>
              </p:ext>
            </p:extLst>
          </p:nvPr>
        </p:nvGraphicFramePr>
        <p:xfrm>
          <a:off x="185051" y="873204"/>
          <a:ext cx="877389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реализующие проекты в области создания и развития объектов спортивной инфраструктуры, в 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в сфере физической культуры и спорта, либо в рамках исполнения контрактов в соответствии с Федеральными законами 223-ФЗ и 44-ФЗ цели поставки спорттоваров, поставки или ремонта спортивного оборудования, а также на цели финансирования инвестиций в области создания и развития объектов спортивной инфраструктуры.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обеспечивает занятость лицам с ограниченными возможностями здоровья при условии, что по итогам предыдущего календарного года среднесписочная численность указанных лиц среди работников Субъекта МСП составляет не менее 50%, а доля в фонде оплаты труда - не менее 25%.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открытия мини-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2 млн.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2 млн. 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млн. 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30" name="Freeform 5"/>
          <p:cNvSpPr/>
          <p:nvPr/>
        </p:nvSpPr>
        <p:spPr>
          <a:xfrm>
            <a:off x="179512" y="125258"/>
            <a:ext cx="8138869" cy="42342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МСП Банк снижает ставки по кредитам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20688"/>
            <a:ext cx="43924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всех предпринимателей, которым с </a:t>
            </a:r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октября по 31 декабря 2019 года</a:t>
            </a:r>
            <a:r>
              <a:rPr lang="ru-RU" sz="1200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будет выдан кредит, предоставляется сниженная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306850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8,25% годовых</a:t>
            </a:r>
          </a:p>
          <a:p>
            <a:endParaRPr lang="ru-RU" sz="1000" u="sng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6" y="2753903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7232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1 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37879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582544"/>
            <a:ext cx="7696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Банка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293095"/>
            <a:ext cx="3312367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7,75%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 на любые цели для предпринимателей, 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633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212976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6657" y="5758092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6098" y="4940008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332656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61241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7946" y="4769857"/>
            <a:ext cx="39966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Неприоритетные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598105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46" y="4769857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13%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694064"/>
              </p:ext>
            </p:extLst>
          </p:nvPr>
        </p:nvGraphicFramePr>
        <p:xfrm>
          <a:off x="122720" y="894224"/>
          <a:ext cx="8841768" cy="152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111"/>
                <a:gridCol w="2863408"/>
                <a:gridCol w="3010249"/>
              </a:tblGrid>
              <a:tr h="5325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4107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федеральный округ»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«Моногорода»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«Мама – предприниматель»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495218"/>
            <a:ext cx="8017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085" y="5203717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6063099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0" y="4569116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" y="547665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3" y="3637638"/>
            <a:ext cx="639863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4226751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9880" y="3789040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465313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1432" y="5613561"/>
            <a:ext cx="234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,5%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986" y="3023039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796" y="2495245"/>
            <a:ext cx="504056" cy="504056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542711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478815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442928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1881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b05frv\Downloads\gy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1" y="2116298"/>
            <a:ext cx="423611" cy="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33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99" y="3332011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6" y="2903153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19" y="2922217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62" y="3389583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11" y="2829267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05" y="3366101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1" y="3386805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3" y="2856039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3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36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179119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179119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194147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280831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ниш*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200" b="1" u="sng" dirty="0">
                <a:latin typeface="Arial" charset="0"/>
                <a:ea typeface="Arial" charset="0"/>
                <a:cs typeface="Arial" charset="0"/>
              </a:rPr>
              <a:t>процентная ставка – 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8,5%</a:t>
            </a:r>
            <a:r>
              <a:rPr lang="ru-RU" sz="1200" b="1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898167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295299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27784" y="2331534"/>
            <a:ext cx="457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78552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%**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27784" y="3534958"/>
            <a:ext cx="457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9,1%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10,1%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27784" y="4581708"/>
            <a:ext cx="465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 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816201" y="2538563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27551" y="3212976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363442" y="3220647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610789" y="3220647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260873" y="3220647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836443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291671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782558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200780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316556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224673" y="6034855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 bwMode="auto">
          <a:xfrm>
            <a:off x="118583" y="6381328"/>
            <a:ext cx="8574490" cy="432048"/>
          </a:xfrm>
          <a:prstGeom prst="rect">
            <a:avLst/>
          </a:prstGeom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0805" tIns="40403" rIns="80805" bIns="40403" rtlCol="0" anchor="ctr">
            <a:noAutofit/>
          </a:bodyPr>
          <a:lstStyle>
            <a:lvl1pPr algn="ctr" defTabSz="10726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ru-RU" sz="800" dirty="0" smtClean="0">
                <a:latin typeface="Arial" pitchFamily="34" charset="0"/>
                <a:cs typeface="Arial" pitchFamily="34" charset="0"/>
              </a:rPr>
              <a:t>* –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соответствие целевым сегментам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на основании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чек-листа</a:t>
            </a:r>
          </a:p>
          <a:p>
            <a:pPr algn="l"/>
            <a:r>
              <a:rPr lang="ru-RU" sz="800" dirty="0">
                <a:latin typeface="Arial" pitchFamily="34" charset="0"/>
                <a:cs typeface="Arial" pitchFamily="34" charset="0"/>
              </a:rPr>
              <a:t>** –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для приоритетных и неприоритетных отраслей в рамках Программы стимулирования кредитования субъектов МСП, см. Приложение 3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37" y="2870476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752570" y="3212976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570471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01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</p:spTree>
    <p:extLst>
      <p:ext uri="{BB962C8B-B14F-4D97-AF65-F5344CB8AC3E}">
        <p14:creationId xmlns:p14="http://schemas.microsoft.com/office/powerpoint/2010/main" val="20868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4916</TotalTime>
  <Words>2206</Words>
  <Application>Microsoft Office PowerPoint</Application>
  <PresentationFormat>Экран (4:3)</PresentationFormat>
  <Paragraphs>298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Войнова Ольга Александровна</cp:lastModifiedBy>
  <cp:revision>260</cp:revision>
  <cp:lastPrinted>2017-11-27T08:27:26Z</cp:lastPrinted>
  <dcterms:created xsi:type="dcterms:W3CDTF">2017-08-03T13:00:25Z</dcterms:created>
  <dcterms:modified xsi:type="dcterms:W3CDTF">2019-10-03T14:13:08Z</dcterms:modified>
</cp:coreProperties>
</file>