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notesSlides/notesSlide2.xml" ContentType="application/vnd.openxmlformats-officedocument.presentationml.notesSlide+xml"/>
  <Override PartName="/ppt/charts/chart39.xml" ContentType="application/vnd.openxmlformats-officedocument.drawingml.chart+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Layouts/slideLayout6.xml" ContentType="application/vnd.openxmlformats-officedocument.presentationml.slideLayout+xml"/>
  <Override PartName="/ppt/drawings/drawing2.xml" ContentType="application/vnd.openxmlformats-officedocument.drawingml.chartshapes+xml"/>
  <Override PartName="/ppt/notesSlides/notesSlide38.xml" ContentType="application/vnd.openxmlformats-officedocument.presentationml.notesSlide+xml"/>
  <Override PartName="/ppt/charts/chart28.xml" ContentType="application/vnd.openxmlformats-officedocument.drawingml.chart+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charts/chart17.xml" ContentType="application/vnd.openxmlformats-officedocument.drawingml.chart+xml"/>
  <Override PartName="/ppt/charts/chart35.xml" ContentType="application/vnd.openxmlformats-officedocument.drawingml.chart+xml"/>
  <Override PartName="/ppt/notesSlides/notesSlide45.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theme/themeOverride1.xml" ContentType="application/vnd.openxmlformats-officedocument.themeOverride+xml"/>
  <Override PartName="/ppt/charts/chart13.xml" ContentType="application/vnd.openxmlformats-officedocument.drawingml.chart+xml"/>
  <Override PartName="/ppt/notesSlides/notesSlide34.xml" ContentType="application/vnd.openxmlformats-officedocument.presentationml.notesSlide+xml"/>
  <Override PartName="/ppt/charts/chart24.xml" ContentType="application/vnd.openxmlformats-officedocument.drawingml.chart+xml"/>
  <Override PartName="/ppt/drawings/drawing17.xml" ContentType="application/vnd.openxmlformats-officedocument.drawingml.chartshapes+xml"/>
  <Override PartName="/ppt/charts/chart42.xml" ContentType="application/vnd.openxmlformats-officedocument.drawingml.chart+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23.xml" ContentType="application/vnd.openxmlformats-officedocument.presentationml.notesSlide+xml"/>
  <Override PartName="/ppt/charts/chart31.xml" ContentType="application/vnd.openxmlformats-officedocument.drawingml.chart+xml"/>
  <Override PartName="/ppt/notesSlides/notesSlide41.xml" ContentType="application/vnd.openxmlformats-officedocument.presentationml.notesSlide+xml"/>
  <Override PartName="/ppt/notesSlides/notesSlide12.xml" ContentType="application/vnd.openxmlformats-officedocument.presentationml.notesSlide+xml"/>
  <Override PartName="/ppt/charts/chart7.xml" ContentType="application/vnd.openxmlformats-officedocument.drawingml.chart+xml"/>
  <Override PartName="/ppt/notesSlides/notesSlide30.xml" ContentType="application/vnd.openxmlformats-officedocument.presentationml.notesSlide+xml"/>
  <Override PartName="/ppt/charts/chart20.xml" ContentType="application/vnd.openxmlformats-officedocument.drawingml.chart+xml"/>
  <Override PartName="/ppt/drawings/drawing13.xml" ContentType="application/vnd.openxmlformats-officedocument.drawingml.chartshapes+xml"/>
  <Override PartName="/ppt/notesSlides/notesSlide7.xml" ContentType="application/vnd.openxmlformats-officedocument.presentationml.notesSlide+xml"/>
  <Override PartName="/ppt/charts/chart3.xml" ContentType="application/vnd.openxmlformats-officedocument.drawingml.chart+xml"/>
  <Override PartName="/ppt/drawings/drawing7.xml" ContentType="application/vnd.openxmlformats-officedocument.drawingml.chartshapes+xml"/>
  <Override PartName="/ppt/slides/slide9.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3.xml" ContentType="application/vnd.openxmlformats-officedocument.presentationml.notesSlide+xml"/>
  <Override PartName="/ppt/drawings/drawing3.xml" ContentType="application/vnd.openxmlformats-officedocument.drawingml.chartshapes+xml"/>
  <Override PartName="/ppt/charts/chart29.xml" ContentType="application/vnd.openxmlformats-officedocument.drawingml.chart+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Override PartName="/ppt/charts/chart18.xml" ContentType="application/vnd.openxmlformats-officedocument.drawingml.chart+xml"/>
  <Override PartName="/ppt/notesSlides/notesSlide39.xml" ContentType="application/vnd.openxmlformats-officedocument.presentationml.notesSlide+xml"/>
  <Override PartName="/ppt/charts/chart36.xml" ContentType="application/vnd.openxmlformats-officedocument.drawingml.chart+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charts/chart25.xml" ContentType="application/vnd.openxmlformats-officedocument.drawingml.chart+xml"/>
  <Override PartName="/ppt/notesSlides/notesSlide46.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notesSlides/notesSlide24.xml" ContentType="application/vnd.openxmlformats-officedocument.presentationml.notesSlide+xml"/>
  <Override PartName="/ppt/charts/chart14.xml" ContentType="application/vnd.openxmlformats-officedocument.drawingml.chart+xml"/>
  <Override PartName="/ppt/notesSlides/notesSlide35.xml" ContentType="application/vnd.openxmlformats-officedocument.presentationml.notesSlide+xml"/>
  <Override PartName="/ppt/charts/chart32.xml" ContentType="application/vnd.openxmlformats-officedocument.drawingml.chart+xml"/>
  <Override PartName="/ppt/drawings/drawing18.xml" ContentType="application/vnd.openxmlformats-officedocument.drawingml.chartshapes+xml"/>
  <Override PartName="/ppt/charts/chart43.xml" ContentType="application/vnd.openxmlformats-officedocument.drawingml.chart+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notesSlides/notesSlide13.xml" ContentType="application/vnd.openxmlformats-officedocument.presentationml.notesSlide+xml"/>
  <Override PartName="/ppt/charts/chart8.xml" ContentType="application/vnd.openxmlformats-officedocument.drawingml.chart+xml"/>
  <Override PartName="/ppt/charts/chart21.xml" ContentType="application/vnd.openxmlformats-officedocument.drawingml.chart+xml"/>
  <Override PartName="/ppt/notesSlides/notesSlide42.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charts/chart10.xml" ContentType="application/vnd.openxmlformats-officedocument.drawingml.chart+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drawings/drawing14.xml" ContentType="application/vnd.openxmlformats-officedocument.drawingml.chartshapes+xml"/>
  <Override PartName="/ppt/charts/chart4.xml" ContentType="application/vnd.openxmlformats-officedocument.drawingml.chart+xml"/>
  <Override PartName="/ppt/drawings/drawing8.xml" ContentType="application/vnd.openxmlformats-officedocument.drawingml.chartshapes+xml"/>
  <Override PartName="/ppt/slides/slide8.xml" ContentType="application/vnd.openxmlformats-officedocument.presentationml.slide+xml"/>
  <Override PartName="/ppt/notesSlides/notesSlide4.xml" ContentType="application/vnd.openxmlformats-officedocument.presentationml.notesSlide+xml"/>
  <Override PartName="/ppt/charts/chart2.xml" ContentType="application/vnd.openxmlformats-officedocument.drawingml.chart+xml"/>
  <Override PartName="/ppt/drawings/drawing6.xml" ContentType="application/vnd.openxmlformats-officedocument.drawingml.chartshapes+xml"/>
  <Override PartName="/ppt/drawings/drawing10.xml" ContentType="application/vnd.openxmlformats-officedocument.drawingml.chartshapes+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drawings/drawing4.xml" ContentType="application/vnd.openxmlformats-officedocument.drawingml.chartshapes+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charts/chart19.xml" ContentType="application/vnd.openxmlformats-officedocument.drawingml.chart+xml"/>
  <Override PartName="/ppt/charts/chart37.xml" ContentType="application/vnd.openxmlformats-officedocument.drawingml.chart+xml"/>
  <Override PartName="/ppt/notesSlides/notesSlide47.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notesSlides/notesSlide18.xml" ContentType="application/vnd.openxmlformats-officedocument.presentationml.notesSlide+xml"/>
  <Override PartName="/ppt/notesSlides/notesSlide36.xml" ContentType="application/vnd.openxmlformats-officedocument.presentationml.notesSlide+xml"/>
  <Override PartName="/ppt/charts/chart26.xml" ContentType="application/vnd.openxmlformats-officedocument.drawingml.chart+xml"/>
  <Override PartName="/ppt/drawings/drawing19.xml" ContentType="application/vnd.openxmlformats-officedocument.drawingml.chartshapes+xml"/>
  <Default Extension="wmf" ContentType="image/x-wmf"/>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notesSlides/notesSlide25.xml" ContentType="application/vnd.openxmlformats-officedocument.presentationml.notesSlide+xml"/>
  <Override PartName="/ppt/charts/chart15.xml" ContentType="application/vnd.openxmlformats-officedocument.drawingml.chart+xml"/>
  <Override PartName="/ppt/charts/chart33.xml" ContentType="application/vnd.openxmlformats-officedocument.drawingml.chart+xml"/>
  <Override PartName="/ppt/notesSlides/notesSlide43.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charts/chart9.xml" ContentType="application/vnd.openxmlformats-officedocument.drawingml.chart+xml"/>
  <Override PartName="/ppt/charts/chart11.xml" ContentType="application/vnd.openxmlformats-officedocument.drawingml.chart+xml"/>
  <Override PartName="/ppt/notesSlides/notesSlide32.xml" ContentType="application/vnd.openxmlformats-officedocument.presentationml.notesSlide+xml"/>
  <Override PartName="/ppt/charts/chart22.xml" ContentType="application/vnd.openxmlformats-officedocument.drawingml.chart+xml"/>
  <Override PartName="/ppt/drawings/drawing15.xml" ContentType="application/vnd.openxmlformats-officedocument.drawingml.chartshapes+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21.xml" ContentType="application/vnd.openxmlformats-officedocument.presentationml.notesSlide+xml"/>
  <Override PartName="/ppt/drawings/drawing9.xml" ContentType="application/vnd.openxmlformats-officedocument.drawingml.chartshapes+xml"/>
  <Override PartName="/ppt/notesSlides/notesSlide10.xml" ContentType="application/vnd.openxmlformats-officedocument.presentationml.notesSlide+xml"/>
  <Override PartName="/ppt/charts/chart5.xml" ContentType="application/vnd.openxmlformats-officedocument.drawingml.chart+xml"/>
  <Override PartName="/ppt/drawings/drawing11.xml" ContentType="application/vnd.openxmlformats-officedocument.drawingml.chartshapes+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charts/chart1.xml" ContentType="application/vnd.openxmlformats-officedocument.drawingml.chart+xml"/>
  <Override PartName="/ppt/drawings/drawing5.xml" ContentType="application/vnd.openxmlformats-officedocument.drawingml.chartshapes+xml"/>
  <Override PartName="/ppt/slides/slide28.xml" ContentType="application/vnd.openxmlformats-officedocument.presentationml.slide+xml"/>
  <Override PartName="/ppt/slides/slide39.xml" ContentType="application/vnd.openxmlformats-officedocument.presentationml.slide+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Layouts/slideLayout5.xml" ContentType="application/vnd.openxmlformats-officedocument.presentationml.slideLayout+xml"/>
  <Override PartName="/ppt/drawings/drawing1.xml" ContentType="application/vnd.openxmlformats-officedocument.drawingml.chartshapes+xml"/>
  <Override PartName="/ppt/notesSlides/notesSlide19.xml" ContentType="application/vnd.openxmlformats-officedocument.presentationml.notesSlide+xml"/>
  <Override PartName="/ppt/charts/chart27.xml" ContentType="application/vnd.openxmlformats-officedocument.drawingml.chart+xml"/>
  <Override PartName="/ppt/charts/chart38.xml" ContentType="application/vnd.openxmlformats-officedocument.drawingml.chart+xml"/>
  <Override PartName="/ppt/slides/slide24.xml" ContentType="application/vnd.openxmlformats-officedocument.presentationml.slide+xml"/>
  <Override PartName="/ppt/slides/slide35.xml" ContentType="application/vnd.openxmlformats-officedocument.presentationml.slide+xml"/>
  <Default Extension="jpeg" ContentType="image/jpeg"/>
  <Override PartName="/ppt/charts/chart16.xml" ContentType="application/vnd.openxmlformats-officedocument.drawingml.chart+xml"/>
  <Override PartName="/ppt/notesSlides/notesSlide37.xml" ContentType="application/vnd.openxmlformats-officedocument.presentationml.notesSlide+xml"/>
  <Override PartName="/ppt/charts/chart34.xml" ContentType="application/vnd.openxmlformats-officedocument.drawingml.chart+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charts/chart23.xml" ContentType="application/vnd.openxmlformats-officedocument.drawingml.chart+xml"/>
  <Override PartName="/ppt/notesSlides/notesSlide44.xml" ContentType="application/vnd.openxmlformats-officedocument.presentationml.notesSlide+xml"/>
  <Override PartName="/ppt/slides/slide20.xml" ContentType="application/vnd.openxmlformats-officedocument.presentationml.slide+xml"/>
  <Override PartName="/ppt/notesSlides/notesSlide22.xml" ContentType="application/vnd.openxmlformats-officedocument.presentationml.notesSlide+xml"/>
  <Override PartName="/ppt/charts/chart12.xml" ContentType="application/vnd.openxmlformats-officedocument.drawingml.chart+xml"/>
  <Override PartName="/ppt/notesSlides/notesSlide33.xml" ContentType="application/vnd.openxmlformats-officedocument.presentationml.notesSlide+xml"/>
  <Override PartName="/ppt/charts/chart30.xml" ContentType="application/vnd.openxmlformats-officedocument.drawingml.chart+xml"/>
  <Override PartName="/ppt/drawings/drawing16.xml" ContentType="application/vnd.openxmlformats-officedocument.drawingml.chartshapes+xml"/>
  <Override PartName="/ppt/charts/chart41.xml" ContentType="application/vnd.openxmlformats-officedocument.drawingml.chart+xml"/>
  <Override PartName="/ppt/notesSlides/notesSlide11.xml" ContentType="application/vnd.openxmlformats-officedocument.presentationml.notesSlide+xml"/>
  <Override PartName="/ppt/charts/chart6.xml" ContentType="application/vnd.openxmlformats-officedocument.drawingml.chart+xml"/>
  <Override PartName="/ppt/notesSlides/notesSlide40.xml" ContentType="application/vnd.openxmlformats-officedocument.presentationml.notesSlide+xml"/>
  <Override PartName="/ppt/notesSlides/notesSlide6.xml" ContentType="application/vnd.openxmlformats-officedocument.presentationml.notesSlide+xml"/>
  <Override PartName="/ppt/drawings/drawing12.xml" ContentType="application/vnd.openxmlformats-officedocument.drawingml.chartshap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wmf"/><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50"/>
  </p:notesMasterIdLst>
  <p:sldIdLst>
    <p:sldId id="256" r:id="rId2"/>
    <p:sldId id="257" r:id="rId3"/>
    <p:sldId id="307" r:id="rId4"/>
    <p:sldId id="258" r:id="rId5"/>
    <p:sldId id="266" r:id="rId6"/>
    <p:sldId id="259" r:id="rId7"/>
    <p:sldId id="269" r:id="rId8"/>
    <p:sldId id="284" r:id="rId9"/>
    <p:sldId id="285" r:id="rId10"/>
    <p:sldId id="270" r:id="rId11"/>
    <p:sldId id="286" r:id="rId12"/>
    <p:sldId id="287" r:id="rId13"/>
    <p:sldId id="262" r:id="rId14"/>
    <p:sldId id="288" r:id="rId15"/>
    <p:sldId id="289" r:id="rId16"/>
    <p:sldId id="265" r:id="rId17"/>
    <p:sldId id="263" r:id="rId18"/>
    <p:sldId id="267" r:id="rId19"/>
    <p:sldId id="260" r:id="rId20"/>
    <p:sldId id="271" r:id="rId21"/>
    <p:sldId id="290" r:id="rId22"/>
    <p:sldId id="291" r:id="rId23"/>
    <p:sldId id="272" r:id="rId24"/>
    <p:sldId id="301" r:id="rId25"/>
    <p:sldId id="306" r:id="rId26"/>
    <p:sldId id="292" r:id="rId27"/>
    <p:sldId id="293" r:id="rId28"/>
    <p:sldId id="264" r:id="rId29"/>
    <p:sldId id="268" r:id="rId30"/>
    <p:sldId id="261" r:id="rId31"/>
    <p:sldId id="273" r:id="rId32"/>
    <p:sldId id="294" r:id="rId33"/>
    <p:sldId id="295" r:id="rId34"/>
    <p:sldId id="274" r:id="rId35"/>
    <p:sldId id="275" r:id="rId36"/>
    <p:sldId id="296" r:id="rId37"/>
    <p:sldId id="297" r:id="rId38"/>
    <p:sldId id="276" r:id="rId39"/>
    <p:sldId id="277" r:id="rId40"/>
    <p:sldId id="278" r:id="rId41"/>
    <p:sldId id="279" r:id="rId42"/>
    <p:sldId id="298" r:id="rId43"/>
    <p:sldId id="299" r:id="rId44"/>
    <p:sldId id="280" r:id="rId45"/>
    <p:sldId id="281" r:id="rId46"/>
    <p:sldId id="282" r:id="rId47"/>
    <p:sldId id="283" r:id="rId48"/>
    <p:sldId id="305" r:id="rId49"/>
  </p:sldIdLst>
  <p:sldSz cx="9144000" cy="6858000" type="screen4x3"/>
  <p:notesSz cx="6858000" cy="9144000"/>
  <p:defaultTextStyle>
    <a:defPPr>
      <a:defRPr lang="ru-RU"/>
    </a:defPPr>
    <a:lvl1pPr algn="l" rtl="0" fontAlgn="base">
      <a:spcBef>
        <a:spcPct val="0"/>
      </a:spcBef>
      <a:spcAft>
        <a:spcPct val="0"/>
      </a:spcAft>
      <a:defRPr kern="1200">
        <a:solidFill>
          <a:schemeClr val="tx1"/>
        </a:solidFill>
        <a:latin typeface="Arial" charset="0"/>
        <a:ea typeface="宋体" charset="-122"/>
        <a:cs typeface="+mn-cs"/>
      </a:defRPr>
    </a:lvl1pPr>
    <a:lvl2pPr marL="457200" algn="l" rtl="0" fontAlgn="base">
      <a:spcBef>
        <a:spcPct val="0"/>
      </a:spcBef>
      <a:spcAft>
        <a:spcPct val="0"/>
      </a:spcAft>
      <a:defRPr kern="1200">
        <a:solidFill>
          <a:schemeClr val="tx1"/>
        </a:solidFill>
        <a:latin typeface="Arial" charset="0"/>
        <a:ea typeface="宋体" charset="-122"/>
        <a:cs typeface="+mn-cs"/>
      </a:defRPr>
    </a:lvl2pPr>
    <a:lvl3pPr marL="914400" algn="l" rtl="0" fontAlgn="base">
      <a:spcBef>
        <a:spcPct val="0"/>
      </a:spcBef>
      <a:spcAft>
        <a:spcPct val="0"/>
      </a:spcAft>
      <a:defRPr kern="1200">
        <a:solidFill>
          <a:schemeClr val="tx1"/>
        </a:solidFill>
        <a:latin typeface="Arial" charset="0"/>
        <a:ea typeface="宋体" charset="-122"/>
        <a:cs typeface="+mn-cs"/>
      </a:defRPr>
    </a:lvl3pPr>
    <a:lvl4pPr marL="1371600" algn="l" rtl="0" fontAlgn="base">
      <a:spcBef>
        <a:spcPct val="0"/>
      </a:spcBef>
      <a:spcAft>
        <a:spcPct val="0"/>
      </a:spcAft>
      <a:defRPr kern="1200">
        <a:solidFill>
          <a:schemeClr val="tx1"/>
        </a:solidFill>
        <a:latin typeface="Arial" charset="0"/>
        <a:ea typeface="宋体" charset="-122"/>
        <a:cs typeface="+mn-cs"/>
      </a:defRPr>
    </a:lvl4pPr>
    <a:lvl5pPr marL="1828800" algn="l" rtl="0" fontAlgn="base">
      <a:spcBef>
        <a:spcPct val="0"/>
      </a:spcBef>
      <a:spcAft>
        <a:spcPct val="0"/>
      </a:spcAft>
      <a:defRPr kern="1200">
        <a:solidFill>
          <a:schemeClr val="tx1"/>
        </a:solidFill>
        <a:latin typeface="Arial" charset="0"/>
        <a:ea typeface="宋体" charset="-122"/>
        <a:cs typeface="+mn-cs"/>
      </a:defRPr>
    </a:lvl5pPr>
    <a:lvl6pPr marL="2286000" algn="l" defTabSz="914400" rtl="0" eaLnBrk="1" latinLnBrk="0" hangingPunct="1">
      <a:defRPr kern="1200">
        <a:solidFill>
          <a:schemeClr val="tx1"/>
        </a:solidFill>
        <a:latin typeface="Arial" charset="0"/>
        <a:ea typeface="宋体" charset="-122"/>
        <a:cs typeface="+mn-cs"/>
      </a:defRPr>
    </a:lvl6pPr>
    <a:lvl7pPr marL="2743200" algn="l" defTabSz="914400" rtl="0" eaLnBrk="1" latinLnBrk="0" hangingPunct="1">
      <a:defRPr kern="1200">
        <a:solidFill>
          <a:schemeClr val="tx1"/>
        </a:solidFill>
        <a:latin typeface="Arial" charset="0"/>
        <a:ea typeface="宋体" charset="-122"/>
        <a:cs typeface="+mn-cs"/>
      </a:defRPr>
    </a:lvl7pPr>
    <a:lvl8pPr marL="3200400" algn="l" defTabSz="914400" rtl="0" eaLnBrk="1" latinLnBrk="0" hangingPunct="1">
      <a:defRPr kern="1200">
        <a:solidFill>
          <a:schemeClr val="tx1"/>
        </a:solidFill>
        <a:latin typeface="Arial" charset="0"/>
        <a:ea typeface="宋体" charset="-122"/>
        <a:cs typeface="+mn-cs"/>
      </a:defRPr>
    </a:lvl8pPr>
    <a:lvl9pPr marL="3657600" algn="l" defTabSz="914400" rtl="0" eaLnBrk="1" latinLnBrk="0" hangingPunct="1">
      <a:defRPr kern="1200">
        <a:solidFill>
          <a:schemeClr val="tx1"/>
        </a:solidFill>
        <a:latin typeface="Arial" charset="0"/>
        <a:ea typeface="宋体"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55E5B"/>
    <a:srgbClr val="CC99FF"/>
    <a:srgbClr val="B70909"/>
    <a:srgbClr val="CCCACA"/>
  </p:clrMru>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Средний стиль 2 - акцент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E8034E78-7F5D-4C2E-B375-FC64B27BC917}" styleName="Темный стиль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073A0DAA-6AF3-43AB-8588-CEC1D06C72B9}" styleName="Средний стиль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16D9F66E-5EB9-4882-86FB-DCBF35E3C3E4}" styleName="Средний стиль 4 - акцент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AF606853-7671-496A-8E4F-DF71F8EC918B}" styleName="Темный стиль 1 - акцент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638B1855-1B75-4FBE-930C-398BA8C253C6}" styleName="Стиль из темы 2 - акцент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08FB837D-C827-4EFA-A057-4D05807E0F7C}" styleName="Стиль из темы 1 - акцент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912C8C85-51F0-491E-9774-3900AFEF0FD7}" styleName="Светлый стиль 2 - акцент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10A1B5D5-9B99-4C35-A422-299274C87663}" styleName="Средний стиль 1 - акцент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Средний стиль 1 - акцент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5DA37D80-6434-44D0-A028-1B22A696006F}" styleName="Светлый стиль 3 - акцент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0E3FDE45-AF77-4B5C-9715-49D594BDF05E}" styleName="Светлый стиль 1 - акцент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93296810-A885-4BE3-A3E7-6D5BEEA58F35}" styleName="Средний стиль 2 - акцент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600" autoAdjust="0"/>
    <p:restoredTop sz="94050" autoAdjust="0"/>
  </p:normalViewPr>
  <p:slideViewPr>
    <p:cSldViewPr>
      <p:cViewPr>
        <p:scale>
          <a:sx n="100" d="100"/>
          <a:sy n="100" d="100"/>
        </p:scale>
        <p:origin x="-342" y="570"/>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8" Type="http://schemas.openxmlformats.org/officeDocument/2006/relationships/slide" Target="slides/slide7.xml"/><Relationship Id="rId51" Type="http://schemas.openxmlformats.org/officeDocument/2006/relationships/presProps" Target="presProps.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file:///D:\&#1055;&#1056;&#1054;&#1045;&#1050;&#1058;\&#1052;&#1054;&#1049;%20&#1052;&#1054;&#1044;&#1045;&#1051;&#1048;\&#1087;&#1088;&#1086;&#1083;&#1086;&#1085;&#1075;&#1072;&#1094;&#1080;&#1103;\Disa_150816_v2.xlsx" TargetMode="External"/></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oleObject" Target="file:///D:\&#1055;&#1056;&#1054;&#1045;&#1050;&#1058;\&#1052;&#1054;&#1049;%20&#1052;&#1054;&#1044;&#1045;&#1051;&#1048;\&#1082;&#1086;&#1085;&#1089;&#1086;&#1083;&#1080;&#1076;&#1072;&#1094;&#1080;&#1103;\Al_Disa_v1.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Al_Disa_v1.xlsx" TargetMode="External"/></Relationships>
</file>

<file path=ppt/charts/_rels/chart12.xml.rels><?xml version="1.0" encoding="UTF-8" standalone="yes"?>
<Relationships xmlns="http://schemas.openxmlformats.org/package/2006/relationships"><Relationship Id="rId2" Type="http://schemas.openxmlformats.org/officeDocument/2006/relationships/oleObject" Target="&#1050;&#1085;&#1080;&#1075;&#1072;1" TargetMode="External"/><Relationship Id="rId1" Type="http://schemas.openxmlformats.org/officeDocument/2006/relationships/themeOverride" Target="../theme/themeOverride1.xml"/></Relationships>
</file>

<file path=ppt/charts/_rels/chart13.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7;&#1088;&#1086;&#1083;&#1086;&#1085;&#1075;&#1072;&#1094;&#1080;&#1103;\Kabel_1etap_pav_150818_v2.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7;&#1088;&#1086;&#1083;&#1086;&#1085;&#1075;&#1072;&#1094;&#1080;&#1103;\Kabel_1etap_pav_150818_v2.xlsx" TargetMode="External"/></Relationships>
</file>

<file path=ppt/charts/_rels/chart15.xml.rels><?xml version="1.0" encoding="UTF-8" standalone="yes"?>
<Relationships xmlns="http://schemas.openxmlformats.org/package/2006/relationships"><Relationship Id="rId2" Type="http://schemas.openxmlformats.org/officeDocument/2006/relationships/chartUserShapes" Target="../drawings/drawing8.xml"/><Relationship Id="rId1" Type="http://schemas.openxmlformats.org/officeDocument/2006/relationships/oleObject" Target="file:///D:\&#1055;&#1056;&#1054;&#1045;&#1050;&#1058;\&#1052;&#1054;&#1049;%20&#1052;&#1054;&#1044;&#1045;&#1051;&#1048;\&#1087;&#1088;&#1086;&#1083;&#1086;&#1085;&#1075;&#1072;&#1094;&#1080;&#1103;\Kabel_1etap_pav_150818_v2.xlsx"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7;&#1088;&#1086;&#1083;&#1086;&#1085;&#1075;&#1072;&#1094;&#1080;&#1103;\Kabel_2etap_pav_150821_v2.xlsx" TargetMode="External"/></Relationships>
</file>

<file path=ppt/charts/_rels/chart17.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7;&#1088;&#1086;&#1083;&#1086;&#1085;&#1075;&#1072;&#1094;&#1080;&#1103;\Kabel_2etap_pav_150821_v2.xlsx" TargetMode="External"/></Relationships>
</file>

<file path=ppt/charts/_rels/chart18.xml.rels><?xml version="1.0" encoding="UTF-8" standalone="yes"?>
<Relationships xmlns="http://schemas.openxmlformats.org/package/2006/relationships"><Relationship Id="rId2" Type="http://schemas.openxmlformats.org/officeDocument/2006/relationships/chartUserShapes" Target="../drawings/drawing9.xml"/><Relationship Id="rId1" Type="http://schemas.openxmlformats.org/officeDocument/2006/relationships/oleObject" Target="file:///D:\&#1055;&#1056;&#1054;&#1045;&#1050;&#1058;\&#1052;&#1054;&#1049;%20&#1052;&#1054;&#1044;&#1045;&#1051;&#1048;\&#1087;&#1088;&#1086;&#1083;&#1086;&#1085;&#1075;&#1072;&#1094;&#1080;&#1103;\Kabel_2etap_pav_150821_v2.xlsx" TargetMode="External"/></Relationships>
</file>

<file path=ppt/charts/_rels/chart19.xml.rels><?xml version="1.0" encoding="UTF-8" standalone="yes"?>
<Relationships xmlns="http://schemas.openxmlformats.org/package/2006/relationships"><Relationship Id="rId2" Type="http://schemas.openxmlformats.org/officeDocument/2006/relationships/chartUserShapes" Target="../drawings/drawing10.xml"/><Relationship Id="rId1" Type="http://schemas.openxmlformats.org/officeDocument/2006/relationships/oleObject" Target="file:///D:\&#1055;&#1056;&#1054;&#1045;&#1050;&#1058;\&#1052;&#1054;&#1049;%20&#1052;&#1054;&#1044;&#1045;&#1051;&#1048;\&#1087;&#1088;&#1086;&#1083;&#1086;&#1085;&#1075;&#1072;&#1094;&#1080;&#1103;\Kislorod_150816_v2.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7;&#1088;&#1086;&#1083;&#1086;&#1085;&#1075;&#1072;&#1094;&#1080;&#1103;\Disa_150816_v2.xlsx" TargetMode="External"/></Relationships>
</file>

<file path=ppt/charts/_rels/chart20.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7;&#1088;&#1086;&#1083;&#1086;&#1085;&#1075;&#1072;&#1094;&#1080;&#1103;\Kislorod_150816_v2.xlsx" TargetMode="External"/></Relationships>
</file>

<file path=ppt/charts/_rels/chart21.xml.rels><?xml version="1.0" encoding="UTF-8" standalone="yes"?>
<Relationships xmlns="http://schemas.openxmlformats.org/package/2006/relationships"><Relationship Id="rId2" Type="http://schemas.openxmlformats.org/officeDocument/2006/relationships/chartUserShapes" Target="../drawings/drawing11.xml"/><Relationship Id="rId1" Type="http://schemas.openxmlformats.org/officeDocument/2006/relationships/oleObject" Target="file:///D:\&#1055;&#1056;&#1054;&#1045;&#1050;&#1058;\&#1052;&#1054;&#1049;%20&#1052;&#1054;&#1044;&#1045;&#1051;&#1048;\&#1087;&#1088;&#1086;&#1083;&#1086;&#1085;&#1075;&#1072;&#1094;&#1080;&#1103;\Kislorod_150816_v2.xlsx" TargetMode="External"/></Relationships>
</file>

<file path=ppt/charts/_rels/chart22.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1etap_Al_Kabel_Kislorod.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1etap_Al_Kabel_Kislorod.xlsx" TargetMode="External"/></Relationships>
</file>

<file path=ppt/charts/_rels/chart24.xml.rels><?xml version="1.0" encoding="UTF-8" standalone="yes"?>
<Relationships xmlns="http://schemas.openxmlformats.org/package/2006/relationships"><Relationship Id="rId2" Type="http://schemas.openxmlformats.org/officeDocument/2006/relationships/chartUserShapes" Target="../drawings/drawing12.xml"/><Relationship Id="rId1" Type="http://schemas.openxmlformats.org/officeDocument/2006/relationships/oleObject" Target="file:///D:\&#1055;&#1056;&#1054;&#1045;&#1050;&#1058;\&#1052;&#1054;&#1049;%20&#1052;&#1054;&#1044;&#1045;&#1051;&#1048;\&#1082;&#1086;&#1085;&#1089;&#1086;&#1083;&#1080;&#1076;&#1072;&#1094;&#1080;&#1103;\1etap_Al_Kabel_Kislorod.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1etap_Al_Kabel_Kislorod.xlsx" TargetMode="External"/></Relationships>
</file>

<file path=ppt/charts/_rels/chart26.xml.rels><?xml version="1.0" encoding="UTF-8" standalone="yes"?>
<Relationships xmlns="http://schemas.openxmlformats.org/package/2006/relationships"><Relationship Id="rId2" Type="http://schemas.openxmlformats.org/officeDocument/2006/relationships/chartUserShapes" Target="../drawings/drawing13.xml"/><Relationship Id="rId1" Type="http://schemas.openxmlformats.org/officeDocument/2006/relationships/oleObject" Target="file:///D:\&#1055;&#1056;&#1054;&#1045;&#1050;&#1058;\&#1052;&#1054;&#1049;%20&#1052;&#1054;&#1044;&#1045;&#1051;&#1048;\&#1082;&#1086;&#1085;&#1089;&#1086;&#1083;&#1080;&#1076;&#1072;&#1094;&#1080;&#1103;\1etap_Al_Kabel_Kislorod.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1etap_Al_Kabel_Kislorod.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1etap_Al_Kabel_Kislorod.xlsx" TargetMode="External"/></Relationships>
</file>

<file path=ppt/charts/_rels/chart29.xml.rels><?xml version="1.0" encoding="UTF-8" standalone="yes"?>
<Relationships xmlns="http://schemas.openxmlformats.org/package/2006/relationships"><Relationship Id="rId2" Type="http://schemas.openxmlformats.org/officeDocument/2006/relationships/chartUserShapes" Target="../drawings/drawing14.xml"/><Relationship Id="rId1" Type="http://schemas.openxmlformats.org/officeDocument/2006/relationships/oleObject" Target="file:///D:\&#1055;&#1056;&#1054;&#1045;&#1050;&#1058;\&#1052;&#1054;&#1049;%20&#1052;&#1054;&#1044;&#1045;&#1051;&#1048;\&#1082;&#1086;&#1085;&#1089;&#1086;&#1083;&#1080;&#1076;&#1072;&#1094;&#1080;&#1103;\1etap_Al_Kabel_Kislorod.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7;&#1088;&#1086;&#1083;&#1086;&#1085;&#1075;&#1072;&#1094;&#1080;&#1103;\Disa_150816_v2.xlsx" TargetMode="External"/></Relationships>
</file>

<file path=ppt/charts/_rels/chart30.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1etap_Al_Kabel_Kislorod.xlsx" TargetMode="External"/></Relationships>
</file>

<file path=ppt/charts/_rels/chart31.xml.rels><?xml version="1.0" encoding="UTF-8" standalone="yes"?>
<Relationships xmlns="http://schemas.openxmlformats.org/package/2006/relationships"><Relationship Id="rId2" Type="http://schemas.openxmlformats.org/officeDocument/2006/relationships/chartUserShapes" Target="../drawings/drawing15.xml"/><Relationship Id="rId1" Type="http://schemas.openxmlformats.org/officeDocument/2006/relationships/oleObject" Target="file:///D:\&#1055;&#1056;&#1054;&#1045;&#1050;&#1058;\&#1052;&#1054;&#1049;%20&#1052;&#1054;&#1044;&#1045;&#1051;&#1048;\&#1082;&#1086;&#1085;&#1089;&#1086;&#1083;&#1080;&#1076;&#1072;&#1094;&#1080;&#1103;\1etap_Al_Kabel_Kislorod.xlsx" TargetMode="External"/></Relationships>
</file>

<file path=ppt/charts/_rels/chart32.xml.rels><?xml version="1.0" encoding="UTF-8" standalone="yes"?>
<Relationships xmlns="http://schemas.openxmlformats.org/package/2006/relationships"><Relationship Id="rId2" Type="http://schemas.openxmlformats.org/officeDocument/2006/relationships/chartUserShapes" Target="../drawings/drawing16.xml"/><Relationship Id="rId1" Type="http://schemas.openxmlformats.org/officeDocument/2006/relationships/oleObject" Target="file:///D:\&#1055;&#1056;&#1054;&#1045;&#1050;&#1058;\&#1052;&#1054;&#1049;%20&#1052;&#1054;&#1044;&#1045;&#1051;&#1048;\&#1082;&#1086;&#1085;&#1089;&#1086;&#1083;&#1080;&#1076;&#1072;&#1094;&#1080;&#1103;\1etap_Al_Kabel_Kislorod.xlsx"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2etap_Al_Disa_Kislorod_2kabel.xlsx" TargetMode="External"/></Relationships>
</file>

<file path=ppt/charts/_rels/chart34.xml.rels><?xml version="1.0" encoding="UTF-8" standalone="yes"?>
<Relationships xmlns="http://schemas.openxmlformats.org/package/2006/relationships"><Relationship Id="rId2" Type="http://schemas.openxmlformats.org/officeDocument/2006/relationships/chartUserShapes" Target="../drawings/drawing17.xml"/><Relationship Id="rId1" Type="http://schemas.openxmlformats.org/officeDocument/2006/relationships/oleObject" Target="file:///D:\&#1055;&#1056;&#1054;&#1045;&#1050;&#1058;\&#1052;&#1054;&#1049;%20&#1052;&#1054;&#1044;&#1045;&#1051;&#1048;\&#1082;&#1086;&#1085;&#1089;&#1086;&#1083;&#1080;&#1076;&#1072;&#1094;&#1080;&#1103;\2etap_Al_Disa_Kislorod_2kabel.xlsx" TargetMode="External"/></Relationships>
</file>

<file path=ppt/charts/_rels/chart35.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2etap_Al_Disa_Kislorod_2kabel.xlsx" TargetMode="External"/></Relationships>
</file>

<file path=ppt/charts/_rels/chart36.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2etap_Al_Disa_Kislorod_2kabel.xlsx" TargetMode="External"/></Relationships>
</file>

<file path=ppt/charts/_rels/chart37.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2etap_Al_Disa_Kislorod_2kabel.xlsx" TargetMode="External"/></Relationships>
</file>

<file path=ppt/charts/_rels/chart38.xml.rels><?xml version="1.0" encoding="UTF-8" standalone="yes"?>
<Relationships xmlns="http://schemas.openxmlformats.org/package/2006/relationships"><Relationship Id="rId2" Type="http://schemas.openxmlformats.org/officeDocument/2006/relationships/chartUserShapes" Target="../drawings/drawing18.xml"/><Relationship Id="rId1" Type="http://schemas.openxmlformats.org/officeDocument/2006/relationships/oleObject" Target="file:///D:\&#1055;&#1056;&#1054;&#1045;&#1050;&#1058;\&#1052;&#1054;&#1049;%20&#1052;&#1054;&#1044;&#1045;&#1051;&#1048;\&#1082;&#1086;&#1085;&#1089;&#1086;&#1083;&#1080;&#1076;&#1072;&#1094;&#1080;&#1103;\2etap_Al_Disa_Kislorod_2kabel.xlsx" TargetMode="External"/></Relationships>
</file>

<file path=ppt/charts/_rels/chart39.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2etap_Al_Disa_Kislorod_2kabel.xlsx" TargetMode="External"/></Relationships>
</file>

<file path=ppt/charts/_rels/chart4.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file:///D:\&#1055;&#1056;&#1054;&#1045;&#1050;&#1058;\&#1052;&#1054;&#1049;%20&#1052;&#1054;&#1044;&#1045;&#1051;&#1048;\&#1087;&#1088;&#1086;&#1083;&#1086;&#1085;&#1075;&#1072;&#1094;&#1080;&#1103;\AL%20&#1089;&#1087;&#1083;&#1072;&#1074;%20+%20&#1083;&#1086;&#1084;&#1072;_&#1087;&#1072;&#1074;_150817_v2.xlsx" TargetMode="External"/></Relationships>
</file>

<file path=ppt/charts/_rels/chart40.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2etap_Al_Disa_Kislorod_2kabel.xlsx" TargetMode="Externa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19.xml"/><Relationship Id="rId1" Type="http://schemas.openxmlformats.org/officeDocument/2006/relationships/oleObject" Target="file:///D:\&#1055;&#1056;&#1054;&#1045;&#1050;&#1058;\&#1052;&#1054;&#1049;%20&#1052;&#1054;&#1044;&#1045;&#1051;&#1048;\&#1082;&#1086;&#1085;&#1089;&#1086;&#1083;&#1080;&#1076;&#1072;&#1094;&#1080;&#1103;\2etap_Al_Disa_Kislorod_2kabel.xlsx" TargetMode="External"/></Relationships>
</file>

<file path=ppt/charts/_rels/chart42.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2etap_Al_Disa_Kislorod_2kabel.xlsx" TargetMode="External"/></Relationships>
</file>

<file path=ppt/charts/_rels/chart43.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2;&#1086;&#1085;&#1089;&#1086;&#1083;&#1080;&#1076;&#1072;&#1094;&#1080;&#1103;\2etap_Al_Disa_Kislorod_2kabel.xlsx" TargetMode="External"/></Relationships>
</file>

<file path=ppt/charts/_rels/chart5.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oleObject" Target="file:///D:\&#1055;&#1056;&#1054;&#1045;&#1050;&#1058;\&#1052;&#1054;&#1049;%20&#1052;&#1054;&#1044;&#1045;&#1051;&#1048;\&#1087;&#1088;&#1086;&#1083;&#1086;&#1085;&#1075;&#1072;&#1094;&#1080;&#1103;\AL%20&#1089;&#1087;&#1083;&#1072;&#1074;%20+%20&#1083;&#1086;&#1084;&#1072;_&#1087;&#1072;&#1074;_150817_v2.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D:\&#1055;&#1056;&#1054;&#1045;&#1050;&#1058;\&#1052;&#1054;&#1049;%20&#1052;&#1054;&#1044;&#1045;&#1051;&#1048;\&#1087;&#1088;&#1086;&#1083;&#1086;&#1085;&#1075;&#1072;&#1094;&#1080;&#1103;\AL%20&#1089;&#1087;&#1083;&#1072;&#1074;%20+%20&#1083;&#1086;&#1084;&#1072;_&#1087;&#1072;&#1074;_150817_v2.xlsx" TargetMode="External"/></Relationships>
</file>

<file path=ppt/charts/_rels/chart7.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oleObject" Target="file:///D:\&#1055;&#1056;&#1054;&#1045;&#1050;&#1058;\&#1052;&#1054;&#1049;%20&#1052;&#1054;&#1044;&#1045;&#1051;&#1048;\&#1082;&#1086;&#1085;&#1089;&#1086;&#1083;&#1080;&#1076;&#1072;&#1094;&#1080;&#1103;\Al_Disa_v1.xlsx" TargetMode="External"/></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oleObject" Target="file:///D:\&#1055;&#1056;&#1054;&#1045;&#1050;&#1058;\&#1052;&#1054;&#1049;%20&#1052;&#1054;&#1044;&#1045;&#1051;&#1048;\&#1082;&#1086;&#1085;&#1089;&#1086;&#1083;&#1080;&#1076;&#1072;&#1094;&#1080;&#1103;\Al_Disa_v1.xlsx" TargetMode="External"/></Relationships>
</file>

<file path=ppt/charts/_rels/chart9.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oleObject" Target="file:///D:\&#1055;&#1056;&#1054;&#1045;&#1050;&#1058;\&#1052;&#1054;&#1049;%20&#1052;&#1054;&#1044;&#1045;&#1051;&#1048;\&#1082;&#1086;&#1085;&#1089;&#1086;&#1083;&#1080;&#1076;&#1072;&#1094;&#1080;&#1103;\Al_Disa_v1.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zh-CN"/>
  <c:style val="18"/>
  <c:chart>
    <c:autoTitleDeleted val="1"/>
    <c:plotArea>
      <c:layout/>
      <c:barChart>
        <c:barDir val="col"/>
        <c:grouping val="clustered"/>
        <c:ser>
          <c:idx val="0"/>
          <c:order val="0"/>
          <c:tx>
            <c:strRef>
              <c:f>эД!$C$9</c:f>
              <c:strCache>
                <c:ptCount val="1"/>
                <c:pt idx="0">
                  <c:v>Денежный поток CF, наростом (сумма по 4 стр.)</c:v>
                </c:pt>
              </c:strCache>
            </c:strRef>
          </c:tx>
          <c:cat>
            <c:numRef>
              <c:f>эД!$E$3:$I$3</c:f>
              <c:numCache>
                <c:formatCode>General</c:formatCode>
                <c:ptCount val="5"/>
                <c:pt idx="0">
                  <c:v>2019</c:v>
                </c:pt>
                <c:pt idx="1">
                  <c:v>2020</c:v>
                </c:pt>
                <c:pt idx="2">
                  <c:v>2021</c:v>
                </c:pt>
                <c:pt idx="3">
                  <c:v>2022</c:v>
                </c:pt>
                <c:pt idx="4">
                  <c:v>2023</c:v>
                </c:pt>
              </c:numCache>
            </c:numRef>
          </c:cat>
          <c:val>
            <c:numRef>
              <c:f>эД!$E$9:$I$9</c:f>
              <c:numCache>
                <c:formatCode>#,##0.0</c:formatCode>
                <c:ptCount val="5"/>
                <c:pt idx="0">
                  <c:v>-10052.410511511876</c:v>
                </c:pt>
                <c:pt idx="1">
                  <c:v>-6955.8052000532161</c:v>
                </c:pt>
                <c:pt idx="2">
                  <c:v>-1911.252423503277</c:v>
                </c:pt>
                <c:pt idx="3">
                  <c:v>3459.5380129698065</c:v>
                </c:pt>
                <c:pt idx="4">
                  <c:v>8910.392517441267</c:v>
                </c:pt>
              </c:numCache>
            </c:numRef>
          </c:val>
        </c:ser>
        <c:ser>
          <c:idx val="1"/>
          <c:order val="1"/>
          <c:tx>
            <c:strRef>
              <c:f>эД!$C$12</c:f>
              <c:strCache>
                <c:ptCount val="1"/>
                <c:pt idx="0">
                  <c:v>Дисконтированный денежный поток CFd, наростом (NPV) (сумма по 7 стр.)</c:v>
                </c:pt>
              </c:strCache>
            </c:strRef>
          </c:tx>
          <c:cat>
            <c:numRef>
              <c:f>эД!$E$3:$I$3</c:f>
              <c:numCache>
                <c:formatCode>General</c:formatCode>
                <c:ptCount val="5"/>
                <c:pt idx="0">
                  <c:v>2019</c:v>
                </c:pt>
                <c:pt idx="1">
                  <c:v>2020</c:v>
                </c:pt>
                <c:pt idx="2">
                  <c:v>2021</c:v>
                </c:pt>
                <c:pt idx="3">
                  <c:v>2022</c:v>
                </c:pt>
                <c:pt idx="4">
                  <c:v>2023</c:v>
                </c:pt>
              </c:numCache>
            </c:numRef>
          </c:cat>
          <c:val>
            <c:numRef>
              <c:f>эД!$E$12:$I$12</c:f>
              <c:numCache>
                <c:formatCode>#,##0.0</c:formatCode>
                <c:ptCount val="5"/>
                <c:pt idx="0">
                  <c:v>-10052.410511511876</c:v>
                </c:pt>
                <c:pt idx="1">
                  <c:v>-7285.7557429717708</c:v>
                </c:pt>
                <c:pt idx="2">
                  <c:v>-3232.3575967488837</c:v>
                </c:pt>
                <c:pt idx="3">
                  <c:v>590.46495107782744</c:v>
                </c:pt>
                <c:pt idx="4">
                  <c:v>4054.5815314238507</c:v>
                </c:pt>
              </c:numCache>
            </c:numRef>
          </c:val>
        </c:ser>
        <c:axId val="14648832"/>
        <c:axId val="14650368"/>
      </c:barChart>
      <c:lineChart>
        <c:grouping val="standard"/>
        <c:ser>
          <c:idx val="2"/>
          <c:order val="2"/>
          <c:tx>
            <c:strRef>
              <c:f>эД!$C$13</c:f>
              <c:strCache>
                <c:ptCount val="1"/>
                <c:pt idx="0">
                  <c:v>Внутренняя норма доходности - IRR</c:v>
                </c:pt>
              </c:strCache>
            </c:strRef>
          </c:tx>
          <c:marker>
            <c:symbol val="none"/>
          </c:marker>
          <c:cat>
            <c:numRef>
              <c:f>эД!$E$3:$I$3</c:f>
              <c:numCache>
                <c:formatCode>General</c:formatCode>
                <c:ptCount val="5"/>
                <c:pt idx="0">
                  <c:v>2019</c:v>
                </c:pt>
                <c:pt idx="1">
                  <c:v>2020</c:v>
                </c:pt>
                <c:pt idx="2">
                  <c:v>2021</c:v>
                </c:pt>
                <c:pt idx="3">
                  <c:v>2022</c:v>
                </c:pt>
                <c:pt idx="4">
                  <c:v>2023</c:v>
                </c:pt>
              </c:numCache>
            </c:numRef>
          </c:cat>
          <c:val>
            <c:numRef>
              <c:f>эД!$E$13:$I$13</c:f>
              <c:numCache>
                <c:formatCode>General</c:formatCode>
                <c:ptCount val="5"/>
                <c:pt idx="2" formatCode="0.00%">
                  <c:v>-0.13086380963586131</c:v>
                </c:pt>
                <c:pt idx="3" formatCode="0.00%">
                  <c:v>0.14311805287905899</c:v>
                </c:pt>
                <c:pt idx="4" formatCode="0.00%">
                  <c:v>0.27716765049294945</c:v>
                </c:pt>
              </c:numCache>
            </c:numRef>
          </c:val>
        </c:ser>
        <c:ser>
          <c:idx val="3"/>
          <c:order val="3"/>
          <c:tx>
            <c:strRef>
              <c:f>эД!$C$14</c:f>
              <c:strCache>
                <c:ptCount val="1"/>
                <c:pt idx="0">
                  <c:v>Модифицированная внутренняя норма доходности - MIRR</c:v>
                </c:pt>
              </c:strCache>
            </c:strRef>
          </c:tx>
          <c:marker>
            <c:symbol val="none"/>
          </c:marker>
          <c:cat>
            <c:numRef>
              <c:f>эД!$E$3:$I$3</c:f>
              <c:numCache>
                <c:formatCode>General</c:formatCode>
                <c:ptCount val="5"/>
                <c:pt idx="0">
                  <c:v>2019</c:v>
                </c:pt>
                <c:pt idx="1">
                  <c:v>2020</c:v>
                </c:pt>
                <c:pt idx="2">
                  <c:v>2021</c:v>
                </c:pt>
                <c:pt idx="3">
                  <c:v>2022</c:v>
                </c:pt>
                <c:pt idx="4">
                  <c:v>2023</c:v>
                </c:pt>
              </c:numCache>
            </c:numRef>
          </c:cat>
          <c:val>
            <c:numRef>
              <c:f>эД!$E$14:$I$14</c:f>
              <c:numCache>
                <c:formatCode>General</c:formatCode>
                <c:ptCount val="5"/>
                <c:pt idx="2" formatCode="0.00%">
                  <c:v>-9.1087219691644822E-2</c:v>
                </c:pt>
                <c:pt idx="3" formatCode="0.00%">
                  <c:v>0.1300304237083674</c:v>
                </c:pt>
                <c:pt idx="4" formatCode="0.00%">
                  <c:v>0.20801517517584558</c:v>
                </c:pt>
              </c:numCache>
            </c:numRef>
          </c:val>
        </c:ser>
        <c:marker val="1"/>
        <c:axId val="14657792"/>
        <c:axId val="14656256"/>
      </c:lineChart>
      <c:catAx>
        <c:axId val="14648832"/>
        <c:scaling>
          <c:orientation val="minMax"/>
        </c:scaling>
        <c:axPos val="b"/>
        <c:numFmt formatCode="General" sourceLinked="1"/>
        <c:tickLblPos val="low"/>
        <c:crossAx val="14650368"/>
        <c:crosses val="autoZero"/>
        <c:auto val="1"/>
        <c:lblAlgn val="ctr"/>
        <c:lblOffset val="100"/>
      </c:catAx>
      <c:valAx>
        <c:axId val="14650368"/>
        <c:scaling>
          <c:orientation val="minMax"/>
          <c:max val="15457.27"/>
          <c:min val="-12062.89"/>
        </c:scaling>
        <c:axPos val="l"/>
        <c:majorGridlines/>
        <c:numFmt formatCode="#,##0.0" sourceLinked="1"/>
        <c:tickLblPos val="nextTo"/>
        <c:crossAx val="14648832"/>
        <c:crosses val="autoZero"/>
        <c:crossBetween val="between"/>
      </c:valAx>
      <c:valAx>
        <c:axId val="14656256"/>
        <c:scaling>
          <c:orientation val="minMax"/>
          <c:max val="0.3326000000000004"/>
          <c:min val="-0.25956000000000001"/>
        </c:scaling>
        <c:axPos val="r"/>
        <c:numFmt formatCode="0.00%" sourceLinked="0"/>
        <c:tickLblPos val="nextTo"/>
        <c:crossAx val="14657792"/>
        <c:crosses val="max"/>
        <c:crossBetween val="between"/>
      </c:valAx>
      <c:catAx>
        <c:axId val="14657792"/>
        <c:scaling>
          <c:orientation val="minMax"/>
        </c:scaling>
        <c:delete val="1"/>
        <c:axPos val="b"/>
        <c:numFmt formatCode="General" sourceLinked="1"/>
        <c:tickLblPos val="none"/>
        <c:crossAx val="14656256"/>
        <c:crosses val="autoZero"/>
        <c:auto val="1"/>
        <c:lblAlgn val="ctr"/>
        <c:lblOffset val="100"/>
      </c:catAx>
    </c:plotArea>
    <c:legend>
      <c:legendPos val="r"/>
    </c:legend>
    <c:plotVisOnly val="1"/>
    <c:dispBlanksAs val="gap"/>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userShapes r:id="rId2"/>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zh-CN"/>
  <c:style val="18"/>
  <c:chart>
    <c:autoTitleDeleted val="1"/>
    <c:plotArea>
      <c:layout/>
      <c:barChart>
        <c:barDir val="bar"/>
        <c:grouping val="clustered"/>
        <c:ser>
          <c:idx val="0"/>
          <c:order val="0"/>
          <c:tx>
            <c:strRef>
              <c:f>А!$D$167</c:f>
              <c:strCache>
                <c:ptCount val="1"/>
                <c:pt idx="0">
                  <c:v>PI</c:v>
                </c:pt>
              </c:strCache>
            </c:strRef>
          </c:tx>
          <c:cat>
            <c:strRef>
              <c:f>(А!$C$168,А!$C$171,А!$C$173)</c:f>
              <c:strCache>
                <c:ptCount val="3"/>
                <c:pt idx="0">
                  <c:v>Этап 1. Алюминиевое производство сплавов ADC 10/12</c:v>
                </c:pt>
                <c:pt idx="1">
                  <c:v>Этап 2. Алюминиевое производство отливок по технологии Disa</c:v>
                </c:pt>
                <c:pt idx="2">
                  <c:v>Проект 1. Алюминиевое производство</c:v>
                </c:pt>
              </c:strCache>
            </c:strRef>
          </c:cat>
          <c:val>
            <c:numRef>
              <c:f>(А!$D$168,А!$D$171,А!$D$173)</c:f>
              <c:numCache>
                <c:formatCode>#,##0.00</c:formatCode>
                <c:ptCount val="3"/>
                <c:pt idx="0">
                  <c:v>2.268534700845112</c:v>
                </c:pt>
                <c:pt idx="1">
                  <c:v>1.3453533809332983</c:v>
                </c:pt>
                <c:pt idx="2">
                  <c:v>1.5045799475433492</c:v>
                </c:pt>
              </c:numCache>
            </c:numRef>
          </c:val>
        </c:ser>
        <c:ser>
          <c:idx val="1"/>
          <c:order val="1"/>
          <c:tx>
            <c:strRef>
              <c:f>А!$E$167</c:f>
              <c:strCache>
                <c:ptCount val="1"/>
                <c:pt idx="0">
                  <c:v>ARR</c:v>
                </c:pt>
              </c:strCache>
            </c:strRef>
          </c:tx>
          <c:cat>
            <c:strRef>
              <c:f>(А!$C$168,А!$C$171,А!$C$173)</c:f>
              <c:strCache>
                <c:ptCount val="3"/>
                <c:pt idx="0">
                  <c:v>Этап 1. Алюминиевое производство сплавов ADC 10/12</c:v>
                </c:pt>
                <c:pt idx="1">
                  <c:v>Этап 2. Алюминиевое производство отливок по технологии Disa</c:v>
                </c:pt>
                <c:pt idx="2">
                  <c:v>Проект 1. Алюминиевое производство</c:v>
                </c:pt>
              </c:strCache>
            </c:strRef>
          </c:cat>
          <c:val>
            <c:numRef>
              <c:f>(А!$E$168,А!$E$171,А!$E$173)</c:f>
              <c:numCache>
                <c:formatCode>#,##0.00</c:formatCode>
                <c:ptCount val="3"/>
                <c:pt idx="0">
                  <c:v>0.72553844536099588</c:v>
                </c:pt>
                <c:pt idx="1">
                  <c:v>0.71017870643724679</c:v>
                </c:pt>
                <c:pt idx="2">
                  <c:v>0.48449802729891694</c:v>
                </c:pt>
              </c:numCache>
            </c:numRef>
          </c:val>
        </c:ser>
        <c:ser>
          <c:idx val="2"/>
          <c:order val="2"/>
          <c:tx>
            <c:strRef>
              <c:f>А!$M$116</c:f>
              <c:strCache>
                <c:ptCount val="1"/>
                <c:pt idx="0">
                  <c:v>Средня рентабельность чистой прибыли за весь период</c:v>
                </c:pt>
              </c:strCache>
            </c:strRef>
          </c:tx>
          <c:cat>
            <c:strRef>
              <c:f>(А!$C$168,А!$C$171,А!$C$173)</c:f>
              <c:strCache>
                <c:ptCount val="3"/>
                <c:pt idx="0">
                  <c:v>Этап 1. Алюминиевое производство сплавов ADC 10/12</c:v>
                </c:pt>
                <c:pt idx="1">
                  <c:v>Этап 2. Алюминиевое производство отливок по технологии Disa</c:v>
                </c:pt>
                <c:pt idx="2">
                  <c:v>Проект 1. Алюминиевое производство</c:v>
                </c:pt>
              </c:strCache>
            </c:strRef>
          </c:cat>
          <c:val>
            <c:numRef>
              <c:f>(А!$M$118,А!$M$121,А!$M$123)</c:f>
              <c:numCache>
                <c:formatCode>0.0%</c:formatCode>
                <c:ptCount val="3"/>
                <c:pt idx="0">
                  <c:v>5.9137454281440238E-2</c:v>
                </c:pt>
                <c:pt idx="1">
                  <c:v>0.32040887651058902</c:v>
                </c:pt>
                <c:pt idx="2">
                  <c:v>0.10142995988943324</c:v>
                </c:pt>
              </c:numCache>
            </c:numRef>
          </c:val>
        </c:ser>
        <c:dLbls>
          <c:showVal val="1"/>
        </c:dLbls>
        <c:overlap val="-25"/>
        <c:axId val="42029440"/>
        <c:axId val="42030976"/>
      </c:barChart>
      <c:catAx>
        <c:axId val="42029440"/>
        <c:scaling>
          <c:orientation val="maxMin"/>
        </c:scaling>
        <c:axPos val="l"/>
        <c:majorGridlines/>
        <c:tickLblPos val="high"/>
        <c:crossAx val="42030976"/>
        <c:crosses val="autoZero"/>
        <c:auto val="1"/>
        <c:lblAlgn val="ctr"/>
        <c:lblOffset val="100"/>
      </c:catAx>
      <c:valAx>
        <c:axId val="42030976"/>
        <c:scaling>
          <c:orientation val="minMax"/>
        </c:scaling>
        <c:axPos val="t"/>
        <c:numFmt formatCode="#,##0.00" sourceLinked="1"/>
        <c:tickLblPos val="high"/>
        <c:crossAx val="42029440"/>
        <c:crosses val="autoZero"/>
        <c:crossBetween val="between"/>
      </c:valAx>
    </c:plotArea>
    <c:legend>
      <c:legendPos val="t"/>
      <c:layout>
        <c:manualLayout>
          <c:xMode val="edge"/>
          <c:yMode val="edge"/>
          <c:x val="5.375672544320477E-2"/>
          <c:y val="2.8539022670239274E-2"/>
          <c:w val="0.8622518132905882"/>
          <c:h val="0.13161147215596491"/>
        </c:manualLayout>
      </c:layout>
    </c:legend>
    <c:plotVisOnly val="1"/>
    <c:dispBlanksAs val="gap"/>
  </c:chart>
  <c:txPr>
    <a:bodyPr/>
    <a:lstStyle/>
    <a:p>
      <a:pPr>
        <a:defRPr sz="800">
          <a:latin typeface="Arial" panose="020B0604020202020204" pitchFamily="34" charset="0"/>
          <a:cs typeface="Arial" panose="020B0604020202020204" pitchFamily="34" charset="0"/>
        </a:defRPr>
      </a:pPr>
      <a:endParaRPr lang="zh-CN"/>
    </a:p>
  </c:txPr>
  <c:externalData r:id="rId1"/>
  <c:userShapes r:id="rId2"/>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manualLayout>
          <c:layoutTarget val="inner"/>
          <c:xMode val="edge"/>
          <c:yMode val="edge"/>
          <c:x val="9.9654249507700049E-2"/>
          <c:y val="3.8662812139512094E-2"/>
          <c:w val="0.55049883247352827"/>
          <c:h val="0.87409866883906562"/>
        </c:manualLayout>
      </c:layout>
      <c:scatterChart>
        <c:scatterStyle val="smoothMarker"/>
        <c:ser>
          <c:idx val="0"/>
          <c:order val="0"/>
          <c:tx>
            <c:strRef>
              <c:f>А!$C$36</c:f>
              <c:strCache>
                <c:ptCount val="1"/>
                <c:pt idx="0">
                  <c:v>Этап 1. Алюминиевое производство сплавов ADC 10/12</c:v>
                </c:pt>
              </c:strCache>
            </c:strRef>
          </c:tx>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А!$D$36:$L$36</c:f>
              <c:numCache>
                <c:formatCode>0%</c:formatCode>
                <c:ptCount val="9"/>
                <c:pt idx="0">
                  <c:v>0</c:v>
                </c:pt>
                <c:pt idx="1">
                  <c:v>0</c:v>
                </c:pt>
                <c:pt idx="2">
                  <c:v>-0.16375782688695573</c:v>
                </c:pt>
                <c:pt idx="3">
                  <c:v>7.1845706736835435E-2</c:v>
                </c:pt>
                <c:pt idx="4">
                  <c:v>0.17141478185193434</c:v>
                </c:pt>
                <c:pt idx="5">
                  <c:v>0.21329928936489073</c:v>
                </c:pt>
                <c:pt idx="6">
                  <c:v>0.22965748202939573</c:v>
                </c:pt>
                <c:pt idx="7">
                  <c:v>0.23459712621653739</c:v>
                </c:pt>
                <c:pt idx="8">
                  <c:v>0.23416777771692754</c:v>
                </c:pt>
              </c:numCache>
            </c:numRef>
          </c:yVal>
          <c:smooth val="1"/>
        </c:ser>
        <c:ser>
          <c:idx val="3"/>
          <c:order val="1"/>
          <c:tx>
            <c:strRef>
              <c:f>А!$C$39</c:f>
              <c:strCache>
                <c:ptCount val="1"/>
                <c:pt idx="0">
                  <c:v>Этап 2. Производство алюминиевых отливок по технологии Disamatic</c:v>
                </c:pt>
              </c:strCache>
            </c:strRef>
          </c:tx>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А!$D$39:$L$39</c:f>
              <c:numCache>
                <c:formatCode>General</c:formatCode>
                <c:ptCount val="9"/>
                <c:pt idx="4" formatCode="0%">
                  <c:v>0</c:v>
                </c:pt>
                <c:pt idx="5" formatCode="0%">
                  <c:v>0</c:v>
                </c:pt>
                <c:pt idx="6" formatCode="0%">
                  <c:v>-8.5298967599070463E-2</c:v>
                </c:pt>
                <c:pt idx="7" formatCode="0%">
                  <c:v>0.13587725138887619</c:v>
                </c:pt>
                <c:pt idx="8" formatCode="0%">
                  <c:v>0.21306500326146297</c:v>
                </c:pt>
              </c:numCache>
            </c:numRef>
          </c:yVal>
          <c:smooth val="1"/>
        </c:ser>
        <c:ser>
          <c:idx val="5"/>
          <c:order val="2"/>
          <c:tx>
            <c:strRef>
              <c:f>А!$C$41</c:f>
              <c:strCache>
                <c:ptCount val="1"/>
                <c:pt idx="0">
                  <c:v>Проект 1. Алюминиевое производство</c:v>
                </c:pt>
              </c:strCache>
            </c:strRef>
          </c:tx>
          <c:spPr>
            <a:ln w="38100"/>
          </c:spPr>
          <c:marker>
            <c:spPr>
              <a:solidFill>
                <a:srgbClr val="FFFF00"/>
              </a:solidFill>
              <a:ln w="38100"/>
            </c:spPr>
          </c:marker>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А!$D$41:$L$41</c:f>
              <c:numCache>
                <c:formatCode>0%</c:formatCode>
                <c:ptCount val="9"/>
                <c:pt idx="0">
                  <c:v>0</c:v>
                </c:pt>
                <c:pt idx="1">
                  <c:v>0</c:v>
                </c:pt>
                <c:pt idx="2">
                  <c:v>-0.16375782688695573</c:v>
                </c:pt>
                <c:pt idx="3">
                  <c:v>7.1845706736835435E-2</c:v>
                </c:pt>
                <c:pt idx="4">
                  <c:v>-0.11799411674636828</c:v>
                </c:pt>
                <c:pt idx="5">
                  <c:v>4.631170186312171E-2</c:v>
                </c:pt>
                <c:pt idx="6">
                  <c:v>0.13809475073111221</c:v>
                </c:pt>
                <c:pt idx="7">
                  <c:v>0.18265085663001437</c:v>
                </c:pt>
                <c:pt idx="8">
                  <c:v>0.20399741301069588</c:v>
                </c:pt>
              </c:numCache>
            </c:numRef>
          </c:yVal>
          <c:smooth val="1"/>
        </c:ser>
        <c:axId val="45246720"/>
        <c:axId val="45281664"/>
      </c:scatterChart>
      <c:valAx>
        <c:axId val="45246720"/>
        <c:scaling>
          <c:orientation val="minMax"/>
        </c:scaling>
        <c:axPos val="b"/>
        <c:majorGridlines/>
        <c:numFmt formatCode="General" sourceLinked="1"/>
        <c:tickLblPos val="low"/>
        <c:crossAx val="45281664"/>
        <c:crosses val="autoZero"/>
        <c:crossBetween val="midCat"/>
      </c:valAx>
      <c:valAx>
        <c:axId val="45281664"/>
        <c:scaling>
          <c:orientation val="minMax"/>
        </c:scaling>
        <c:axPos val="l"/>
        <c:majorGridlines/>
        <c:numFmt formatCode="0%" sourceLinked="1"/>
        <c:tickLblPos val="nextTo"/>
        <c:crossAx val="45246720"/>
        <c:crosses val="autoZero"/>
        <c:crossBetween val="midCat"/>
        <c:majorUnit val="0.1"/>
      </c:valAx>
      <c:spPr>
        <a:noFill/>
      </c:spPr>
    </c:plotArea>
    <c:legend>
      <c:legendPos val="r"/>
      <c:layout>
        <c:manualLayout>
          <c:xMode val="edge"/>
          <c:yMode val="edge"/>
          <c:x val="0.64267120069631256"/>
          <c:y val="5.6307096211615427E-2"/>
          <c:w val="0.34133177533796388"/>
          <c:h val="0.86096542041595314"/>
        </c:manualLayout>
      </c:layout>
    </c:legend>
    <c:plotVisOnly val="1"/>
    <c:dispBlanksAs val="gap"/>
  </c:chart>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zh-CN"/>
  <c:style val="4"/>
  <c:clrMapOvr bg1="lt1" tx1="dk1" bg2="lt2" tx2="dk2" accent1="accent1" accent2="accent2" accent3="accent3" accent4="accent4" accent5="accent5" accent6="accent6" hlink="hlink" folHlink="folHlink"/>
  <c:chart>
    <c:title>
      <c:tx>
        <c:rich>
          <a:bodyPr/>
          <a:lstStyle/>
          <a:p>
            <a:pPr>
              <a:defRPr sz="1050">
                <a:solidFill>
                  <a:schemeClr val="tx1">
                    <a:lumMod val="65000"/>
                    <a:lumOff val="35000"/>
                  </a:schemeClr>
                </a:solidFill>
                <a:latin typeface="Arial" pitchFamily="34" charset="0"/>
                <a:cs typeface="Arial" pitchFamily="34" charset="0"/>
              </a:defRPr>
            </a:pPr>
            <a:r>
              <a:rPr lang="zh-CN" altLang="en-US" sz="1050" dirty="0" smtClean="0">
                <a:solidFill>
                  <a:schemeClr val="tx1">
                    <a:lumMod val="65000"/>
                    <a:lumOff val="35000"/>
                  </a:schemeClr>
                </a:solidFill>
                <a:latin typeface="Arial" pitchFamily="34" charset="0"/>
                <a:cs typeface="Arial" pitchFamily="34" charset="0"/>
              </a:rPr>
              <a:t>预测的铜资源</a:t>
            </a:r>
            <a:endParaRPr lang="ru-RU" sz="1050" dirty="0">
              <a:solidFill>
                <a:schemeClr val="tx1">
                  <a:lumMod val="65000"/>
                  <a:lumOff val="35000"/>
                </a:schemeClr>
              </a:solidFill>
              <a:latin typeface="Arial" pitchFamily="34" charset="0"/>
              <a:cs typeface="Arial" pitchFamily="34" charset="0"/>
            </a:endParaRPr>
          </a:p>
        </c:rich>
      </c:tx>
    </c:title>
    <c:view3D>
      <c:rotX val="75"/>
      <c:perspective val="30"/>
    </c:view3D>
    <c:plotArea>
      <c:layout>
        <c:manualLayout>
          <c:layoutTarget val="inner"/>
          <c:xMode val="edge"/>
          <c:yMode val="edge"/>
          <c:x val="3.4791418370291398E-3"/>
          <c:y val="0.15450119193816386"/>
          <c:w val="0.99304171632594174"/>
          <c:h val="0.7210174416271361"/>
        </c:manualLayout>
      </c:layout>
      <c:pie3DChart>
        <c:varyColors val="1"/>
        <c:ser>
          <c:idx val="1"/>
          <c:order val="0"/>
          <c:tx>
            <c:v>Прогнозыне ресурсы меди</c:v>
          </c:tx>
          <c:explosion val="29"/>
          <c:dLbls>
            <c:txPr>
              <a:bodyPr/>
              <a:lstStyle/>
              <a:p>
                <a:pPr>
                  <a:defRPr sz="1400" b="1">
                    <a:solidFill>
                      <a:schemeClr val="bg1"/>
                    </a:solidFill>
                  </a:defRPr>
                </a:pPr>
                <a:endParaRPr lang="zh-CN"/>
              </a:p>
            </c:txPr>
            <c:showVal val="1"/>
            <c:showLeaderLines val="1"/>
          </c:dLbls>
          <c:cat>
            <c:strRef>
              <c:f>Лист1!$B$1:$B$2</c:f>
              <c:strCache>
                <c:ptCount val="2"/>
                <c:pt idx="0">
                  <c:v>Медь категории P2, тыс. тонн</c:v>
                </c:pt>
                <c:pt idx="1">
                  <c:v>Медь категории P3, тыс. тонн</c:v>
                </c:pt>
              </c:strCache>
            </c:strRef>
          </c:cat>
          <c:val>
            <c:numRef>
              <c:f>Лист1!$A$1:$A$2</c:f>
              <c:numCache>
                <c:formatCode>General</c:formatCode>
                <c:ptCount val="2"/>
                <c:pt idx="0">
                  <c:v>750</c:v>
                </c:pt>
                <c:pt idx="1">
                  <c:v>1185</c:v>
                </c:pt>
              </c:numCache>
            </c:numRef>
          </c:val>
        </c:ser>
      </c:pie3DChart>
    </c:plotArea>
    <c:legend>
      <c:legendPos val="b"/>
      <c:txPr>
        <a:bodyPr/>
        <a:lstStyle/>
        <a:p>
          <a:pPr>
            <a:defRPr sz="900">
              <a:latin typeface="Arial" pitchFamily="34" charset="0"/>
              <a:cs typeface="Arial" pitchFamily="34" charset="0"/>
            </a:defRPr>
          </a:pPr>
          <a:endParaRPr lang="zh-CN"/>
        </a:p>
      </c:txPr>
    </c:legend>
    <c:plotVisOnly val="1"/>
    <c:dispBlanksAs val="zero"/>
  </c:chart>
  <c:spPr>
    <a:ln>
      <a:noFill/>
      <a:prstDash val="dash"/>
    </a:ln>
  </c:spPr>
  <c:externalData r:id="rId2"/>
</c:chartSpace>
</file>

<file path=ppt/charts/chart13.xml><?xml version="1.0" encoding="utf-8"?>
<c:chartSpace xmlns:c="http://schemas.openxmlformats.org/drawingml/2006/chart" xmlns:a="http://schemas.openxmlformats.org/drawingml/2006/main" xmlns:r="http://schemas.openxmlformats.org/officeDocument/2006/relationships">
  <c:date1904 val="1"/>
  <c:lang val="zh-CN"/>
  <c:style val="35"/>
  <c:chart>
    <c:plotArea>
      <c:layout/>
      <c:barChart>
        <c:barDir val="col"/>
        <c:grouping val="clustered"/>
        <c:ser>
          <c:idx val="1"/>
          <c:order val="1"/>
          <c:tx>
            <c:strRef>
              <c:f>эД!$C$17</c:f>
              <c:strCache>
                <c:ptCount val="1"/>
                <c:pt idx="0">
                  <c:v>Рентабельность EBITDA (EBITDA/выручка)</c:v>
                </c:pt>
              </c:strCache>
            </c:strRef>
          </c:tx>
          <c:cat>
            <c:numRef>
              <c:f>эД!$E$3:$I$3</c:f>
              <c:numCache>
                <c:formatCode>General</c:formatCode>
                <c:ptCount val="5"/>
                <c:pt idx="0">
                  <c:v>2016</c:v>
                </c:pt>
                <c:pt idx="1">
                  <c:v>2017</c:v>
                </c:pt>
                <c:pt idx="2">
                  <c:v>2018</c:v>
                </c:pt>
                <c:pt idx="3">
                  <c:v>2019</c:v>
                </c:pt>
                <c:pt idx="4">
                  <c:v>2020</c:v>
                </c:pt>
              </c:numCache>
            </c:numRef>
          </c:cat>
          <c:val>
            <c:numRef>
              <c:f>эД!$E$17:$L$17</c:f>
              <c:numCache>
                <c:formatCode>0.00%</c:formatCode>
                <c:ptCount val="8"/>
                <c:pt idx="0">
                  <c:v>0.28836468350778727</c:v>
                </c:pt>
                <c:pt idx="1">
                  <c:v>0.28902028710998551</c:v>
                </c:pt>
                <c:pt idx="2">
                  <c:v>0.28975929271377854</c:v>
                </c:pt>
                <c:pt idx="3">
                  <c:v>0.29197398611140324</c:v>
                </c:pt>
                <c:pt idx="4">
                  <c:v>0.29198213781618237</c:v>
                </c:pt>
                <c:pt idx="5">
                  <c:v>0.2912343285028508</c:v>
                </c:pt>
                <c:pt idx="6">
                  <c:v>0.29077107811696218</c:v>
                </c:pt>
                <c:pt idx="7">
                  <c:v>0.29026673232751848</c:v>
                </c:pt>
              </c:numCache>
            </c:numRef>
          </c:val>
        </c:ser>
        <c:axId val="41304064"/>
        <c:axId val="41294080"/>
      </c:barChart>
      <c:lineChart>
        <c:grouping val="standard"/>
        <c:ser>
          <c:idx val="0"/>
          <c:order val="0"/>
          <c:tx>
            <c:strRef>
              <c:f>эД!$C$16</c:f>
              <c:strCache>
                <c:ptCount val="1"/>
                <c:pt idx="0">
                  <c:v>EBIDTA</c:v>
                </c:pt>
              </c:strCache>
            </c:strRef>
          </c:tx>
          <c:marker>
            <c:symbol val="none"/>
          </c:marker>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эД!$E$16:$L$16</c:f>
              <c:numCache>
                <c:formatCode>#,##0.0</c:formatCode>
                <c:ptCount val="8"/>
                <c:pt idx="0">
                  <c:v>5230.6784246697098</c:v>
                </c:pt>
                <c:pt idx="1">
                  <c:v>7070.7847534523571</c:v>
                </c:pt>
                <c:pt idx="2">
                  <c:v>9355.4803913345331</c:v>
                </c:pt>
                <c:pt idx="3">
                  <c:v>10566.1799921574</c:v>
                </c:pt>
                <c:pt idx="4">
                  <c:v>10986.032335562099</c:v>
                </c:pt>
                <c:pt idx="5">
                  <c:v>11172.266213488296</c:v>
                </c:pt>
                <c:pt idx="6">
                  <c:v>11438.633418067076</c:v>
                </c:pt>
                <c:pt idx="7">
                  <c:v>11709.70840174443</c:v>
                </c:pt>
              </c:numCache>
            </c:numRef>
          </c:val>
        </c:ser>
        <c:marker val="1"/>
        <c:axId val="41290752"/>
        <c:axId val="41292544"/>
      </c:lineChart>
      <c:catAx>
        <c:axId val="41290752"/>
        <c:scaling>
          <c:orientation val="minMax"/>
        </c:scaling>
        <c:axPos val="b"/>
        <c:numFmt formatCode="General" sourceLinked="1"/>
        <c:tickLblPos val="nextTo"/>
        <c:crossAx val="41292544"/>
        <c:crosses val="autoZero"/>
        <c:auto val="1"/>
        <c:lblAlgn val="ctr"/>
        <c:lblOffset val="100"/>
      </c:catAx>
      <c:valAx>
        <c:axId val="41292544"/>
        <c:scaling>
          <c:orientation val="minMax"/>
          <c:min val="0"/>
        </c:scaling>
        <c:axPos val="l"/>
        <c:majorGridlines/>
        <c:numFmt formatCode="#,##0.0" sourceLinked="1"/>
        <c:tickLblPos val="nextTo"/>
        <c:crossAx val="41290752"/>
        <c:crosses val="autoZero"/>
        <c:crossBetween val="between"/>
      </c:valAx>
      <c:valAx>
        <c:axId val="41294080"/>
        <c:scaling>
          <c:orientation val="minMax"/>
        </c:scaling>
        <c:axPos val="r"/>
        <c:numFmt formatCode="0.00%" sourceLinked="1"/>
        <c:tickLblPos val="nextTo"/>
        <c:crossAx val="41304064"/>
        <c:crosses val="max"/>
        <c:crossBetween val="between"/>
      </c:valAx>
      <c:catAx>
        <c:axId val="41304064"/>
        <c:scaling>
          <c:orientation val="minMax"/>
        </c:scaling>
        <c:delete val="1"/>
        <c:axPos val="b"/>
        <c:numFmt formatCode="General" sourceLinked="1"/>
        <c:tickLblPos val="none"/>
        <c:crossAx val="41294080"/>
        <c:crosses val="autoZero"/>
        <c:auto val="1"/>
        <c:lblAlgn val="ctr"/>
        <c:lblOffset val="100"/>
      </c:catAx>
    </c:plotArea>
    <c:legend>
      <c:legendPos val="r"/>
    </c:legend>
    <c:plotVisOnly val="1"/>
    <c:dispBlanksAs val="gap"/>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zh-CN"/>
  <c:style val="18"/>
  <c:chart>
    <c:autoTitleDeleted val="1"/>
    <c:plotArea>
      <c:layout/>
      <c:barChart>
        <c:barDir val="col"/>
        <c:grouping val="clustered"/>
        <c:ser>
          <c:idx val="0"/>
          <c:order val="0"/>
          <c:tx>
            <c:strRef>
              <c:f>эД!$C$9</c:f>
              <c:strCache>
                <c:ptCount val="1"/>
                <c:pt idx="0">
                  <c:v>Денежный поток CF, наростом (стр. 2 + 3)</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эД!$E$9:$L$9</c:f>
              <c:numCache>
                <c:formatCode>#,##0.0</c:formatCode>
                <c:ptCount val="8"/>
                <c:pt idx="0">
                  <c:v>-9941.1601180935231</c:v>
                </c:pt>
                <c:pt idx="1">
                  <c:v>-7276.8263470177944</c:v>
                </c:pt>
                <c:pt idx="2">
                  <c:v>-3449.5555428605539</c:v>
                </c:pt>
                <c:pt idx="3">
                  <c:v>960.13423445076035</c:v>
                </c:pt>
                <c:pt idx="4">
                  <c:v>5513.7133783719792</c:v>
                </c:pt>
                <c:pt idx="5">
                  <c:v>10031.083608022858</c:v>
                </c:pt>
                <c:pt idx="6">
                  <c:v>14763.233965031659</c:v>
                </c:pt>
                <c:pt idx="7">
                  <c:v>19610.513949021104</c:v>
                </c:pt>
              </c:numCache>
            </c:numRef>
          </c:val>
        </c:ser>
        <c:ser>
          <c:idx val="1"/>
          <c:order val="1"/>
          <c:tx>
            <c:strRef>
              <c:f>эД!$C$12</c:f>
              <c:strCache>
                <c:ptCount val="1"/>
                <c:pt idx="0">
                  <c:v>Дисконтированный денежный поток CFd, наростом (NPV)</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эД!$E$12:$L$12</c:f>
              <c:numCache>
                <c:formatCode>#,##0.0</c:formatCode>
                <c:ptCount val="8"/>
                <c:pt idx="0">
                  <c:v>-9941.1601180935231</c:v>
                </c:pt>
                <c:pt idx="1">
                  <c:v>-7580.5291093996148</c:v>
                </c:pt>
                <c:pt idx="2">
                  <c:v>-4532.5045511026428</c:v>
                </c:pt>
                <c:pt idx="3">
                  <c:v>-1376.11138145121</c:v>
                </c:pt>
                <c:pt idx="4">
                  <c:v>1521.1428018240308</c:v>
                </c:pt>
                <c:pt idx="5">
                  <c:v>4113.8905684879637</c:v>
                </c:pt>
                <c:pt idx="6">
                  <c:v>6511.3452094389831</c:v>
                </c:pt>
                <c:pt idx="7">
                  <c:v>8704.0085067148448</c:v>
                </c:pt>
              </c:numCache>
            </c:numRef>
          </c:val>
        </c:ser>
        <c:axId val="41337600"/>
        <c:axId val="41339136"/>
      </c:barChart>
      <c:lineChart>
        <c:grouping val="standard"/>
        <c:ser>
          <c:idx val="2"/>
          <c:order val="2"/>
          <c:tx>
            <c:strRef>
              <c:f>эД!$C$13</c:f>
              <c:strCache>
                <c:ptCount val="1"/>
                <c:pt idx="0">
                  <c:v>IRR (внутренняя норма рентабельности)</c:v>
                </c:pt>
              </c:strCache>
            </c:strRef>
          </c:tx>
          <c:marker>
            <c:symbol val="none"/>
          </c:marker>
          <c:cat>
            <c:numRef>
              <c:f>эД!$E$3:$I$3</c:f>
              <c:numCache>
                <c:formatCode>General</c:formatCode>
                <c:ptCount val="5"/>
                <c:pt idx="0">
                  <c:v>2016</c:v>
                </c:pt>
                <c:pt idx="1">
                  <c:v>2017</c:v>
                </c:pt>
                <c:pt idx="2">
                  <c:v>2018</c:v>
                </c:pt>
                <c:pt idx="3">
                  <c:v>2019</c:v>
                </c:pt>
                <c:pt idx="4">
                  <c:v>2020</c:v>
                </c:pt>
              </c:numCache>
            </c:numRef>
          </c:cat>
          <c:val>
            <c:numRef>
              <c:f>эД!$E$13:$L$13</c:f>
              <c:numCache>
                <c:formatCode>General</c:formatCode>
                <c:ptCount val="8"/>
                <c:pt idx="2" formatCode="0.00%">
                  <c:v>-0.21980223523955689</c:v>
                </c:pt>
                <c:pt idx="3" formatCode="0.00%">
                  <c:v>5.1256834812231408E-2</c:v>
                </c:pt>
                <c:pt idx="4" formatCode="0.00%">
                  <c:v>0.19112194531835131</c:v>
                </c:pt>
                <c:pt idx="5" formatCode="0.00%">
                  <c:v>0.26809729554156025</c:v>
                </c:pt>
                <c:pt idx="6" formatCode="0.00%">
                  <c:v>0.31387061681921463</c:v>
                </c:pt>
                <c:pt idx="7" formatCode="0.00%">
                  <c:v>0.34239537582488</c:v>
                </c:pt>
              </c:numCache>
            </c:numRef>
          </c:val>
        </c:ser>
        <c:ser>
          <c:idx val="3"/>
          <c:order val="3"/>
          <c:tx>
            <c:strRef>
              <c:f>эД!$C$14</c:f>
              <c:strCache>
                <c:ptCount val="1"/>
                <c:pt idx="0">
                  <c:v>MIRR (модифицированная внутренняя норма рентабельности)</c:v>
                </c:pt>
              </c:strCache>
            </c:strRef>
          </c:tx>
          <c:marker>
            <c:symbol val="none"/>
          </c:marker>
          <c:cat>
            <c:numRef>
              <c:f>эД!$E$3:$I$3</c:f>
              <c:numCache>
                <c:formatCode>General</c:formatCode>
                <c:ptCount val="5"/>
                <c:pt idx="0">
                  <c:v>2016</c:v>
                </c:pt>
                <c:pt idx="1">
                  <c:v>2017</c:v>
                </c:pt>
                <c:pt idx="2">
                  <c:v>2018</c:v>
                </c:pt>
                <c:pt idx="3">
                  <c:v>2019</c:v>
                </c:pt>
                <c:pt idx="4">
                  <c:v>2020</c:v>
                </c:pt>
              </c:numCache>
            </c:numRef>
          </c:cat>
          <c:val>
            <c:numRef>
              <c:f>эД!$E$14:$L$14</c:f>
              <c:numCache>
                <c:formatCode>General</c:formatCode>
                <c:ptCount val="8"/>
                <c:pt idx="2" formatCode="0.00%">
                  <c:v>-0.16340276967317938</c:v>
                </c:pt>
                <c:pt idx="3" formatCode="0.00%">
                  <c:v>6.5752736224928943E-2</c:v>
                </c:pt>
                <c:pt idx="4" formatCode="0.00%">
                  <c:v>0.15664471882187972</c:v>
                </c:pt>
                <c:pt idx="5" formatCode="0.00%">
                  <c:v>0.19464947813854189</c:v>
                </c:pt>
                <c:pt idx="6" formatCode="0.00%">
                  <c:v>0.21091455495015834</c:v>
                </c:pt>
                <c:pt idx="7" formatCode="0.00%">
                  <c:v>0.21706935828258084</c:v>
                </c:pt>
              </c:numCache>
            </c:numRef>
          </c:val>
        </c:ser>
        <c:marker val="1"/>
        <c:axId val="41342464"/>
        <c:axId val="41340928"/>
      </c:lineChart>
      <c:catAx>
        <c:axId val="41337600"/>
        <c:scaling>
          <c:orientation val="minMax"/>
        </c:scaling>
        <c:axPos val="b"/>
        <c:numFmt formatCode="General" sourceLinked="1"/>
        <c:tickLblPos val="low"/>
        <c:crossAx val="41339136"/>
        <c:crosses val="autoZero"/>
        <c:auto val="1"/>
        <c:lblAlgn val="ctr"/>
        <c:lblOffset val="100"/>
      </c:catAx>
      <c:valAx>
        <c:axId val="41339136"/>
        <c:scaling>
          <c:orientation val="minMax"/>
          <c:max val="23532"/>
          <c:min val="-13864"/>
        </c:scaling>
        <c:axPos val="l"/>
        <c:majorGridlines/>
        <c:numFmt formatCode="#,##0.0" sourceLinked="1"/>
        <c:tickLblPos val="nextTo"/>
        <c:crossAx val="41337600"/>
        <c:crosses val="autoZero"/>
        <c:crossBetween val="between"/>
      </c:valAx>
      <c:valAx>
        <c:axId val="41340928"/>
        <c:scaling>
          <c:orientation val="minMax"/>
          <c:max val="0.44760000000000005"/>
          <c:min val="-0.26380000000000031"/>
        </c:scaling>
        <c:axPos val="r"/>
        <c:numFmt formatCode="0.00%" sourceLinked="0"/>
        <c:tickLblPos val="nextTo"/>
        <c:crossAx val="41342464"/>
        <c:crosses val="max"/>
        <c:crossBetween val="between"/>
      </c:valAx>
      <c:catAx>
        <c:axId val="41342464"/>
        <c:scaling>
          <c:orientation val="minMax"/>
        </c:scaling>
        <c:delete val="1"/>
        <c:axPos val="b"/>
        <c:numFmt formatCode="General" sourceLinked="1"/>
        <c:tickLblPos val="none"/>
        <c:crossAx val="41340928"/>
        <c:crosses val="autoZero"/>
        <c:auto val="1"/>
        <c:lblAlgn val="ctr"/>
        <c:lblOffset val="100"/>
      </c:catAx>
    </c:plotArea>
    <c:legend>
      <c:legendPos val="r"/>
    </c:legend>
    <c:plotVisOnly val="1"/>
    <c:dispBlanksAs val="gap"/>
  </c:chart>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15.xml><?xml version="1.0" encoding="utf-8"?>
<c:chartSpace xmlns:c="http://schemas.openxmlformats.org/drawingml/2006/chart" xmlns:a="http://schemas.openxmlformats.org/drawingml/2006/main" xmlns:r="http://schemas.openxmlformats.org/officeDocument/2006/relationships">
  <c:lang val="zh-CN"/>
  <c:style val="34"/>
  <c:chart>
    <c:plotArea>
      <c:layout/>
      <c:barChart>
        <c:barDir val="col"/>
        <c:grouping val="clustered"/>
        <c:ser>
          <c:idx val="0"/>
          <c:order val="0"/>
          <c:tx>
            <c:strRef>
              <c:f>эД!$C$18</c:f>
              <c:strCache>
                <c:ptCount val="1"/>
                <c:pt idx="0">
                  <c:v>Рентабельность чистой прибыли (ЧП/выручка) - NPM</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эД!$E$18:$L$18</c:f>
              <c:numCache>
                <c:formatCode>0.00%</c:formatCode>
                <c:ptCount val="8"/>
                <c:pt idx="0">
                  <c:v>0.11253405933192993</c:v>
                </c:pt>
                <c:pt idx="1">
                  <c:v>0.11586338970514244</c:v>
                </c:pt>
                <c:pt idx="2">
                  <c:v>0.11892537003966226</c:v>
                </c:pt>
                <c:pt idx="3">
                  <c:v>0.12104187538573476</c:v>
                </c:pt>
                <c:pt idx="4">
                  <c:v>0.1210664319254913</c:v>
                </c:pt>
                <c:pt idx="5">
                  <c:v>0.1203916693116769</c:v>
                </c:pt>
                <c:pt idx="6">
                  <c:v>0.12029083531748122</c:v>
                </c:pt>
                <c:pt idx="7">
                  <c:v>0.12015581942954208</c:v>
                </c:pt>
              </c:numCache>
            </c:numRef>
          </c:val>
        </c:ser>
        <c:ser>
          <c:idx val="1"/>
          <c:order val="1"/>
          <c:tx>
            <c:strRef>
              <c:f>эД!$C$19</c:f>
              <c:strCache>
                <c:ptCount val="1"/>
                <c:pt idx="0">
                  <c:v>Рентабельность продаж - ROS</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эД!$E$19:$L$19</c:f>
              <c:numCache>
                <c:formatCode>0.00%</c:formatCode>
                <c:ptCount val="8"/>
                <c:pt idx="0">
                  <c:v>0.29431076519750726</c:v>
                </c:pt>
                <c:pt idx="1">
                  <c:v>0.29568660472635327</c:v>
                </c:pt>
                <c:pt idx="2">
                  <c:v>0.2967355301452721</c:v>
                </c:pt>
                <c:pt idx="3">
                  <c:v>0.29903444788486355</c:v>
                </c:pt>
                <c:pt idx="4">
                  <c:v>0.29904164756050428</c:v>
                </c:pt>
                <c:pt idx="5">
                  <c:v>0.29828170262405374</c:v>
                </c:pt>
                <c:pt idx="6">
                  <c:v>0.29779042578243758</c:v>
                </c:pt>
                <c:pt idx="7">
                  <c:v>0.2972571783453658</c:v>
                </c:pt>
              </c:numCache>
            </c:numRef>
          </c:val>
        </c:ser>
        <c:ser>
          <c:idx val="2"/>
          <c:order val="2"/>
          <c:tx>
            <c:strRef>
              <c:f>эД!$C$20</c:f>
              <c:strCache>
                <c:ptCount val="1"/>
                <c:pt idx="0">
                  <c:v>Рентабельность производства - ROTC</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эД!$E$20:$L$20</c:f>
              <c:numCache>
                <c:formatCode>0.00%</c:formatCode>
                <c:ptCount val="8"/>
                <c:pt idx="0">
                  <c:v>0.16275508640164318</c:v>
                </c:pt>
                <c:pt idx="1">
                  <c:v>0.16829980164930419</c:v>
                </c:pt>
                <c:pt idx="2">
                  <c:v>0.17317612288562961</c:v>
                </c:pt>
                <c:pt idx="3">
                  <c:v>0.17685446539358302</c:v>
                </c:pt>
                <c:pt idx="4">
                  <c:v>0.17689148210915048</c:v>
                </c:pt>
                <c:pt idx="5">
                  <c:v>0.17571857948084404</c:v>
                </c:pt>
                <c:pt idx="6">
                  <c:v>0.17543866670897831</c:v>
                </c:pt>
                <c:pt idx="7">
                  <c:v>0.17509892451845441</c:v>
                </c:pt>
              </c:numCache>
            </c:numRef>
          </c:val>
        </c:ser>
        <c:axId val="41351424"/>
        <c:axId val="42213376"/>
      </c:barChart>
      <c:catAx>
        <c:axId val="41351424"/>
        <c:scaling>
          <c:orientation val="minMax"/>
        </c:scaling>
        <c:axPos val="b"/>
        <c:numFmt formatCode="General" sourceLinked="1"/>
        <c:tickLblPos val="low"/>
        <c:crossAx val="42213376"/>
        <c:crosses val="autoZero"/>
        <c:auto val="1"/>
        <c:lblAlgn val="ctr"/>
        <c:lblOffset val="100"/>
      </c:catAx>
      <c:valAx>
        <c:axId val="42213376"/>
        <c:scaling>
          <c:orientation val="minMax"/>
        </c:scaling>
        <c:axPos val="l"/>
        <c:majorGridlines/>
        <c:numFmt formatCode="0.00%" sourceLinked="1"/>
        <c:tickLblPos val="nextTo"/>
        <c:crossAx val="41351424"/>
        <c:crosses val="autoZero"/>
        <c:crossBetween val="between"/>
      </c:valAx>
    </c:plotArea>
    <c:legend>
      <c:legendPos val="r"/>
    </c:legend>
    <c:plotVisOnly val="1"/>
    <c:dispBlanksAs val="gap"/>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userShapes r:id="rId2"/>
</c:chartSpace>
</file>

<file path=ppt/charts/chart16.xml><?xml version="1.0" encoding="utf-8"?>
<c:chartSpace xmlns:c="http://schemas.openxmlformats.org/drawingml/2006/chart" xmlns:a="http://schemas.openxmlformats.org/drawingml/2006/main" xmlns:r="http://schemas.openxmlformats.org/officeDocument/2006/relationships">
  <c:lang val="zh-CN"/>
  <c:style val="18"/>
  <c:chart>
    <c:autoTitleDeleted val="1"/>
    <c:plotArea>
      <c:layout>
        <c:manualLayout>
          <c:layoutTarget val="inner"/>
          <c:xMode val="edge"/>
          <c:yMode val="edge"/>
          <c:x val="0.10093848323210848"/>
          <c:y val="3.634390295807622E-2"/>
          <c:w val="0.46267255974000732"/>
          <c:h val="0.88842590622118234"/>
        </c:manualLayout>
      </c:layout>
      <c:barChart>
        <c:barDir val="col"/>
        <c:grouping val="clustered"/>
        <c:ser>
          <c:idx val="0"/>
          <c:order val="0"/>
          <c:tx>
            <c:strRef>
              <c:f>эД!$C$9</c:f>
              <c:strCache>
                <c:ptCount val="1"/>
                <c:pt idx="0">
                  <c:v>Денежный поток CF, наростом (сумма по 4 стр.)</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эД!$E$9:$L$9</c:f>
              <c:numCache>
                <c:formatCode>#,##0.0</c:formatCode>
                <c:ptCount val="8"/>
                <c:pt idx="0">
                  <c:v>-9962.8762237092087</c:v>
                </c:pt>
                <c:pt idx="1">
                  <c:v>-16631.331551939918</c:v>
                </c:pt>
                <c:pt idx="2">
                  <c:v>-27798.38256102099</c:v>
                </c:pt>
                <c:pt idx="3">
                  <c:v>-2288.2248824162793</c:v>
                </c:pt>
                <c:pt idx="4">
                  <c:v>29265.518882375</c:v>
                </c:pt>
                <c:pt idx="5">
                  <c:v>60771.26404072185</c:v>
                </c:pt>
                <c:pt idx="6">
                  <c:v>93947.354717151567</c:v>
                </c:pt>
                <c:pt idx="7">
                  <c:v>128291.79763916972</c:v>
                </c:pt>
              </c:numCache>
            </c:numRef>
          </c:val>
        </c:ser>
        <c:ser>
          <c:idx val="1"/>
          <c:order val="1"/>
          <c:tx>
            <c:strRef>
              <c:f>эД!$C$12</c:f>
              <c:strCache>
                <c:ptCount val="1"/>
                <c:pt idx="0">
                  <c:v>Дисконтированный денежный поток CFd, наростом (NPV) (сумма по 7 стр.)</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эД!$E$12:$L$12</c:f>
              <c:numCache>
                <c:formatCode>#,##0.0</c:formatCode>
                <c:ptCount val="8"/>
                <c:pt idx="0">
                  <c:v>-9962.8762237092087</c:v>
                </c:pt>
                <c:pt idx="1">
                  <c:v>-15935.132466302197</c:v>
                </c:pt>
                <c:pt idx="2">
                  <c:v>-24842.028476268919</c:v>
                </c:pt>
                <c:pt idx="3">
                  <c:v>-6641.4115706024304</c:v>
                </c:pt>
                <c:pt idx="4">
                  <c:v>13420.369830033987</c:v>
                </c:pt>
                <c:pt idx="5">
                  <c:v>31355.97972036295</c:v>
                </c:pt>
                <c:pt idx="6">
                  <c:v>48164.019736043003</c:v>
                </c:pt>
                <c:pt idx="7">
                  <c:v>63699.701543000621</c:v>
                </c:pt>
              </c:numCache>
            </c:numRef>
          </c:val>
        </c:ser>
        <c:axId val="42228352"/>
        <c:axId val="42234240"/>
      </c:barChart>
      <c:lineChart>
        <c:grouping val="standard"/>
        <c:ser>
          <c:idx val="2"/>
          <c:order val="2"/>
          <c:tx>
            <c:strRef>
              <c:f>эД!$C$13</c:f>
              <c:strCache>
                <c:ptCount val="1"/>
                <c:pt idx="0">
                  <c:v>Внутренняя норма доходности - IRR</c:v>
                </c:pt>
              </c:strCache>
            </c:strRef>
          </c:tx>
          <c:marker>
            <c:symbol val="none"/>
          </c:marker>
          <c:cat>
            <c:numRef>
              <c:f>эД!$E$3:$I$3</c:f>
              <c:numCache>
                <c:formatCode>General</c:formatCode>
                <c:ptCount val="5"/>
                <c:pt idx="0">
                  <c:v>2016</c:v>
                </c:pt>
                <c:pt idx="1">
                  <c:v>2017</c:v>
                </c:pt>
                <c:pt idx="2">
                  <c:v>2018</c:v>
                </c:pt>
                <c:pt idx="3">
                  <c:v>2019</c:v>
                </c:pt>
                <c:pt idx="4">
                  <c:v>2020</c:v>
                </c:pt>
              </c:numCache>
            </c:numRef>
          </c:cat>
          <c:val>
            <c:numRef>
              <c:f>эД!$E$13:$L$13</c:f>
              <c:numCache>
                <c:formatCode>General</c:formatCode>
                <c:ptCount val="8"/>
                <c:pt idx="3" formatCode="0.00%">
                  <c:v>-4.4355258438991574E-2</c:v>
                </c:pt>
                <c:pt idx="4" formatCode="0.00%">
                  <c:v>0.32239631028110521</c:v>
                </c:pt>
                <c:pt idx="5" formatCode="0.00%">
                  <c:v>0.46615771462802824</c:v>
                </c:pt>
                <c:pt idx="6" formatCode="0.00%">
                  <c:v>0.53604514793663749</c:v>
                </c:pt>
                <c:pt idx="7" formatCode="0.00%">
                  <c:v>0.57323589401162334</c:v>
                </c:pt>
              </c:numCache>
            </c:numRef>
          </c:val>
        </c:ser>
        <c:ser>
          <c:idx val="3"/>
          <c:order val="3"/>
          <c:tx>
            <c:strRef>
              <c:f>эД!$C$14</c:f>
              <c:strCache>
                <c:ptCount val="1"/>
                <c:pt idx="0">
                  <c:v>Модифицированная внутренняя норма доходности - MIRR</c:v>
                </c:pt>
              </c:strCache>
            </c:strRef>
          </c:tx>
          <c:marker>
            <c:symbol val="none"/>
          </c:marker>
          <c:cat>
            <c:numRef>
              <c:f>эД!$E$3:$I$3</c:f>
              <c:numCache>
                <c:formatCode>General</c:formatCode>
                <c:ptCount val="5"/>
                <c:pt idx="0">
                  <c:v>2016</c:v>
                </c:pt>
                <c:pt idx="1">
                  <c:v>2017</c:v>
                </c:pt>
                <c:pt idx="2">
                  <c:v>2018</c:v>
                </c:pt>
                <c:pt idx="3">
                  <c:v>2019</c:v>
                </c:pt>
                <c:pt idx="4">
                  <c:v>2020</c:v>
                </c:pt>
              </c:numCache>
            </c:numRef>
          </c:cat>
          <c:val>
            <c:numRef>
              <c:f>эД!$E$14:$L$14</c:f>
              <c:numCache>
                <c:formatCode>General</c:formatCode>
                <c:ptCount val="8"/>
                <c:pt idx="3" formatCode="0.00%">
                  <c:v>8.4454363095238984E-3</c:v>
                </c:pt>
                <c:pt idx="4" formatCode="0.00%">
                  <c:v>0.2457439928429542</c:v>
                </c:pt>
                <c:pt idx="5" formatCode="0.00%">
                  <c:v>0.3161498097995209</c:v>
                </c:pt>
                <c:pt idx="6" formatCode="0.00%">
                  <c:v>0.33615994219572842</c:v>
                </c:pt>
                <c:pt idx="7" formatCode="0.00%">
                  <c:v>0.33740536210515476</c:v>
                </c:pt>
              </c:numCache>
            </c:numRef>
          </c:val>
        </c:ser>
        <c:marker val="1"/>
        <c:axId val="42237312"/>
        <c:axId val="42235776"/>
      </c:lineChart>
      <c:catAx>
        <c:axId val="42228352"/>
        <c:scaling>
          <c:orientation val="minMax"/>
        </c:scaling>
        <c:axPos val="b"/>
        <c:numFmt formatCode="General" sourceLinked="1"/>
        <c:tickLblPos val="low"/>
        <c:crossAx val="42234240"/>
        <c:crosses val="autoZero"/>
        <c:auto val="1"/>
        <c:lblAlgn val="ctr"/>
        <c:lblOffset val="100"/>
      </c:catAx>
      <c:valAx>
        <c:axId val="42234240"/>
        <c:scaling>
          <c:orientation val="minMax"/>
          <c:max val="173855"/>
          <c:min val="-33358"/>
        </c:scaling>
        <c:axPos val="l"/>
        <c:majorGridlines/>
        <c:numFmt formatCode="#,##0.0" sourceLinked="1"/>
        <c:tickLblPos val="nextTo"/>
        <c:crossAx val="42228352"/>
        <c:crosses val="autoZero"/>
        <c:crossBetween val="between"/>
      </c:valAx>
      <c:valAx>
        <c:axId val="42235776"/>
        <c:scaling>
          <c:orientation val="minMax"/>
          <c:max val="0.68790000000000062"/>
          <c:min val="-0.13190000000000004"/>
        </c:scaling>
        <c:axPos val="r"/>
        <c:numFmt formatCode="0.00%" sourceLinked="0"/>
        <c:tickLblPos val="nextTo"/>
        <c:crossAx val="42237312"/>
        <c:crosses val="max"/>
        <c:crossBetween val="between"/>
      </c:valAx>
      <c:catAx>
        <c:axId val="42237312"/>
        <c:scaling>
          <c:orientation val="minMax"/>
        </c:scaling>
        <c:delete val="1"/>
        <c:axPos val="b"/>
        <c:numFmt formatCode="General" sourceLinked="1"/>
        <c:tickLblPos val="none"/>
        <c:crossAx val="42235776"/>
        <c:crosses val="autoZero"/>
        <c:auto val="1"/>
        <c:lblAlgn val="ctr"/>
        <c:lblOffset val="100"/>
      </c:catAx>
    </c:plotArea>
    <c:legend>
      <c:legendPos val="r"/>
      <c:layout>
        <c:manualLayout>
          <c:xMode val="edge"/>
          <c:yMode val="edge"/>
          <c:x val="0.70569439132753964"/>
          <c:y val="0"/>
          <c:w val="0.27598878972219776"/>
          <c:h val="0.9993417113177806"/>
        </c:manualLayout>
      </c:layout>
    </c:legend>
    <c:plotVisOnly val="1"/>
    <c:dispBlanksAs val="gap"/>
  </c:chart>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17.xml><?xml version="1.0" encoding="utf-8"?>
<c:chartSpace xmlns:c="http://schemas.openxmlformats.org/drawingml/2006/chart" xmlns:a="http://schemas.openxmlformats.org/drawingml/2006/main" xmlns:r="http://schemas.openxmlformats.org/officeDocument/2006/relationships">
  <c:lang val="zh-CN"/>
  <c:style val="35"/>
  <c:chart>
    <c:plotArea>
      <c:layout/>
      <c:barChart>
        <c:barDir val="col"/>
        <c:grouping val="clustered"/>
        <c:ser>
          <c:idx val="1"/>
          <c:order val="1"/>
          <c:tx>
            <c:strRef>
              <c:f>эД!$C$17</c:f>
              <c:strCache>
                <c:ptCount val="1"/>
                <c:pt idx="0">
                  <c:v>Рентабельность EBITDA (EBITDA/выручка)</c:v>
                </c:pt>
              </c:strCache>
            </c:strRef>
          </c:tx>
          <c:cat>
            <c:numRef>
              <c:f>эД!$E$3:$I$3</c:f>
              <c:numCache>
                <c:formatCode>General</c:formatCode>
                <c:ptCount val="5"/>
                <c:pt idx="0">
                  <c:v>2016</c:v>
                </c:pt>
                <c:pt idx="1">
                  <c:v>2017</c:v>
                </c:pt>
                <c:pt idx="2">
                  <c:v>2018</c:v>
                </c:pt>
                <c:pt idx="3">
                  <c:v>2019</c:v>
                </c:pt>
                <c:pt idx="4">
                  <c:v>2020</c:v>
                </c:pt>
              </c:numCache>
            </c:numRef>
          </c:cat>
          <c:val>
            <c:numRef>
              <c:f>эД!$E$17:$L$17</c:f>
              <c:numCache>
                <c:formatCode>0.00%</c:formatCode>
                <c:ptCount val="8"/>
                <c:pt idx="0">
                  <c:v>0.28836468350778727</c:v>
                </c:pt>
                <c:pt idx="1">
                  <c:v>0.28902028710998517</c:v>
                </c:pt>
                <c:pt idx="2">
                  <c:v>0.30442094468447073</c:v>
                </c:pt>
                <c:pt idx="3">
                  <c:v>0.31006092078699282</c:v>
                </c:pt>
                <c:pt idx="4">
                  <c:v>0.31131631859747405</c:v>
                </c:pt>
                <c:pt idx="5">
                  <c:v>0.3106460593405258</c:v>
                </c:pt>
                <c:pt idx="6">
                  <c:v>0.31213001250739109</c:v>
                </c:pt>
                <c:pt idx="7">
                  <c:v>0.31358326662952413</c:v>
                </c:pt>
              </c:numCache>
            </c:numRef>
          </c:val>
        </c:ser>
        <c:axId val="42268160"/>
        <c:axId val="42266624"/>
      </c:barChart>
      <c:lineChart>
        <c:grouping val="standard"/>
        <c:ser>
          <c:idx val="0"/>
          <c:order val="0"/>
          <c:tx>
            <c:strRef>
              <c:f>эД!$C$16</c:f>
              <c:strCache>
                <c:ptCount val="1"/>
                <c:pt idx="0">
                  <c:v>EBIDTA</c:v>
                </c:pt>
              </c:strCache>
            </c:strRef>
          </c:tx>
          <c:marker>
            <c:symbol val="none"/>
          </c:marker>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эД!$E$16:$L$16</c:f>
              <c:numCache>
                <c:formatCode>#,##0.0</c:formatCode>
                <c:ptCount val="8"/>
                <c:pt idx="0">
                  <c:v>5230.6784246697098</c:v>
                </c:pt>
                <c:pt idx="1">
                  <c:v>7070.7847534523489</c:v>
                </c:pt>
                <c:pt idx="2">
                  <c:v>19061.106073417897</c:v>
                </c:pt>
                <c:pt idx="3">
                  <c:v>34499.453479542295</c:v>
                </c:pt>
                <c:pt idx="4">
                  <c:v>40990.933522755884</c:v>
                </c:pt>
                <c:pt idx="5">
                  <c:v>41667.245382588524</c:v>
                </c:pt>
                <c:pt idx="6">
                  <c:v>43036.526919549746</c:v>
                </c:pt>
                <c:pt idx="7">
                  <c:v>44445.602133291432</c:v>
                </c:pt>
              </c:numCache>
            </c:numRef>
          </c:val>
        </c:ser>
        <c:marker val="1"/>
        <c:axId val="42255104"/>
        <c:axId val="42256640"/>
      </c:lineChart>
      <c:catAx>
        <c:axId val="42255104"/>
        <c:scaling>
          <c:orientation val="minMax"/>
        </c:scaling>
        <c:axPos val="b"/>
        <c:numFmt formatCode="General" sourceLinked="1"/>
        <c:tickLblPos val="nextTo"/>
        <c:crossAx val="42256640"/>
        <c:crosses val="autoZero"/>
        <c:auto val="1"/>
        <c:lblAlgn val="ctr"/>
        <c:lblOffset val="100"/>
      </c:catAx>
      <c:valAx>
        <c:axId val="42256640"/>
        <c:scaling>
          <c:orientation val="minMax"/>
          <c:min val="0"/>
        </c:scaling>
        <c:axPos val="l"/>
        <c:majorGridlines/>
        <c:numFmt formatCode="#,##0.0" sourceLinked="1"/>
        <c:tickLblPos val="nextTo"/>
        <c:crossAx val="42255104"/>
        <c:crosses val="autoZero"/>
        <c:crossBetween val="between"/>
      </c:valAx>
      <c:valAx>
        <c:axId val="42266624"/>
        <c:scaling>
          <c:orientation val="minMax"/>
        </c:scaling>
        <c:axPos val="r"/>
        <c:numFmt formatCode="0.00%" sourceLinked="1"/>
        <c:tickLblPos val="nextTo"/>
        <c:crossAx val="42268160"/>
        <c:crosses val="max"/>
        <c:crossBetween val="between"/>
      </c:valAx>
      <c:catAx>
        <c:axId val="42268160"/>
        <c:scaling>
          <c:orientation val="minMax"/>
        </c:scaling>
        <c:delete val="1"/>
        <c:axPos val="b"/>
        <c:numFmt formatCode="General" sourceLinked="1"/>
        <c:tickLblPos val="none"/>
        <c:crossAx val="42266624"/>
        <c:crosses val="autoZero"/>
        <c:auto val="1"/>
        <c:lblAlgn val="ctr"/>
        <c:lblOffset val="100"/>
      </c:catAx>
    </c:plotArea>
    <c:legend>
      <c:legendPos val="r"/>
    </c:legend>
    <c:plotVisOnly val="1"/>
    <c:dispBlanksAs val="gap"/>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18.xml><?xml version="1.0" encoding="utf-8"?>
<c:chartSpace xmlns:c="http://schemas.openxmlformats.org/drawingml/2006/chart" xmlns:a="http://schemas.openxmlformats.org/drawingml/2006/main" xmlns:r="http://schemas.openxmlformats.org/officeDocument/2006/relationships">
  <c:lang val="zh-CN"/>
  <c:style val="34"/>
  <c:chart>
    <c:plotArea>
      <c:layout/>
      <c:barChart>
        <c:barDir val="col"/>
        <c:grouping val="clustered"/>
        <c:ser>
          <c:idx val="0"/>
          <c:order val="0"/>
          <c:tx>
            <c:strRef>
              <c:f>эД!$C$18</c:f>
              <c:strCache>
                <c:ptCount val="1"/>
                <c:pt idx="0">
                  <c:v>Рентабельность чистой прибыли (ЧП/выручка) - NPM</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эД!$E$18:$L$18</c:f>
              <c:numCache>
                <c:formatCode>0.00%</c:formatCode>
                <c:ptCount val="8"/>
                <c:pt idx="0">
                  <c:v>0.11133685707455199</c:v>
                </c:pt>
                <c:pt idx="1">
                  <c:v>0.11968350612043586</c:v>
                </c:pt>
                <c:pt idx="2">
                  <c:v>0.19233876689072041</c:v>
                </c:pt>
                <c:pt idx="3">
                  <c:v>0.22714593244567846</c:v>
                </c:pt>
                <c:pt idx="4">
                  <c:v>0.23961361842800205</c:v>
                </c:pt>
                <c:pt idx="5">
                  <c:v>0.23888794767477989</c:v>
                </c:pt>
                <c:pt idx="6">
                  <c:v>0.2406152153681953</c:v>
                </c:pt>
                <c:pt idx="7">
                  <c:v>0.24231479394959946</c:v>
                </c:pt>
              </c:numCache>
            </c:numRef>
          </c:val>
        </c:ser>
        <c:ser>
          <c:idx val="1"/>
          <c:order val="1"/>
          <c:tx>
            <c:strRef>
              <c:f>эД!$C$19</c:f>
              <c:strCache>
                <c:ptCount val="1"/>
                <c:pt idx="0">
                  <c:v>Рентабельность продаж - ROS</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эД!$E$19:$L$19</c:f>
              <c:numCache>
                <c:formatCode>0.00%</c:formatCode>
                <c:ptCount val="8"/>
                <c:pt idx="0">
                  <c:v>0.29431076519750726</c:v>
                </c:pt>
                <c:pt idx="1">
                  <c:v>0.29568660472635294</c:v>
                </c:pt>
                <c:pt idx="2">
                  <c:v>0.30992253380787427</c:v>
                </c:pt>
                <c:pt idx="3">
                  <c:v>0.31587574773232913</c:v>
                </c:pt>
                <c:pt idx="4">
                  <c:v>0.31720025902473281</c:v>
                </c:pt>
                <c:pt idx="5">
                  <c:v>0.31652203822759012</c:v>
                </c:pt>
                <c:pt idx="6">
                  <c:v>0.31802069255779597</c:v>
                </c:pt>
                <c:pt idx="7">
                  <c:v>0.31948802888480193</c:v>
                </c:pt>
              </c:numCache>
            </c:numRef>
          </c:val>
        </c:ser>
        <c:ser>
          <c:idx val="2"/>
          <c:order val="2"/>
          <c:tx>
            <c:strRef>
              <c:f>эД!$C$20</c:f>
              <c:strCache>
                <c:ptCount val="1"/>
                <c:pt idx="0">
                  <c:v>Рентабельность производства - ROTC</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эД!$E$20:$L$20</c:f>
              <c:numCache>
                <c:formatCode>0.00%</c:formatCode>
                <c:ptCount val="8"/>
                <c:pt idx="0">
                  <c:v>0.16102360387984888</c:v>
                </c:pt>
                <c:pt idx="1">
                  <c:v>0.17384879203019402</c:v>
                </c:pt>
                <c:pt idx="2">
                  <c:v>0.28375766772684852</c:v>
                </c:pt>
                <c:pt idx="3">
                  <c:v>0.33825110831992172</c:v>
                </c:pt>
                <c:pt idx="4">
                  <c:v>0.35756071493540426</c:v>
                </c:pt>
                <c:pt idx="5">
                  <c:v>0.35612940049307845</c:v>
                </c:pt>
                <c:pt idx="6">
                  <c:v>0.35947752119509208</c:v>
                </c:pt>
                <c:pt idx="7">
                  <c:v>0.36278211664872878</c:v>
                </c:pt>
              </c:numCache>
            </c:numRef>
          </c:val>
        </c:ser>
        <c:axId val="42674432"/>
        <c:axId val="42680320"/>
      </c:barChart>
      <c:catAx>
        <c:axId val="42674432"/>
        <c:scaling>
          <c:orientation val="minMax"/>
        </c:scaling>
        <c:axPos val="b"/>
        <c:numFmt formatCode="General" sourceLinked="1"/>
        <c:tickLblPos val="low"/>
        <c:crossAx val="42680320"/>
        <c:crosses val="autoZero"/>
        <c:auto val="1"/>
        <c:lblAlgn val="ctr"/>
        <c:lblOffset val="100"/>
      </c:catAx>
      <c:valAx>
        <c:axId val="42680320"/>
        <c:scaling>
          <c:orientation val="minMax"/>
        </c:scaling>
        <c:axPos val="l"/>
        <c:majorGridlines/>
        <c:numFmt formatCode="0.00%" sourceLinked="1"/>
        <c:tickLblPos val="nextTo"/>
        <c:crossAx val="42674432"/>
        <c:crosses val="autoZero"/>
        <c:crossBetween val="between"/>
      </c:valAx>
    </c:plotArea>
    <c:legend>
      <c:legendPos val="r"/>
    </c:legend>
    <c:plotVisOnly val="1"/>
    <c:dispBlanksAs val="gap"/>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userShapes r:id="rId2"/>
</c:chartSpace>
</file>

<file path=ppt/charts/chart19.xml><?xml version="1.0" encoding="utf-8"?>
<c:chartSpace xmlns:c="http://schemas.openxmlformats.org/drawingml/2006/chart" xmlns:a="http://schemas.openxmlformats.org/drawingml/2006/main" xmlns:r="http://schemas.openxmlformats.org/officeDocument/2006/relationships">
  <c:date1904 val="1"/>
  <c:lang val="zh-CN"/>
  <c:style val="18"/>
  <c:chart>
    <c:autoTitleDeleted val="1"/>
    <c:plotArea>
      <c:layout/>
      <c:barChart>
        <c:barDir val="col"/>
        <c:grouping val="clustered"/>
        <c:ser>
          <c:idx val="0"/>
          <c:order val="0"/>
          <c:tx>
            <c:strRef>
              <c:f>эД!$C$9</c:f>
              <c:strCache>
                <c:ptCount val="1"/>
                <c:pt idx="0">
                  <c:v>Денежный поток CF, наростом (сумма по 4 стр.)</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эД!$E$9:$L$9</c:f>
              <c:numCache>
                <c:formatCode>#,##0.0</c:formatCode>
                <c:ptCount val="8"/>
                <c:pt idx="0">
                  <c:v>-3465.0809261586787</c:v>
                </c:pt>
                <c:pt idx="1">
                  <c:v>-3047.9167141949501</c:v>
                </c:pt>
                <c:pt idx="2">
                  <c:v>-2386.9378399972802</c:v>
                </c:pt>
                <c:pt idx="3">
                  <c:v>-1588.1850234032963</c:v>
                </c:pt>
                <c:pt idx="4">
                  <c:v>-680.23538176801321</c:v>
                </c:pt>
                <c:pt idx="5">
                  <c:v>245.72651917953854</c:v>
                </c:pt>
                <c:pt idx="6">
                  <c:v>1190.292129302959</c:v>
                </c:pt>
                <c:pt idx="7">
                  <c:v>2167.0204690453002</c:v>
                </c:pt>
              </c:numCache>
            </c:numRef>
          </c:val>
        </c:ser>
        <c:ser>
          <c:idx val="1"/>
          <c:order val="1"/>
          <c:tx>
            <c:strRef>
              <c:f>эД!$C$12</c:f>
              <c:strCache>
                <c:ptCount val="1"/>
                <c:pt idx="0">
                  <c:v>Дисконтированный денежный поток CFd, наростом (NPV) (сумма по 7 стр.)</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эД!$E$12:$L$12</c:f>
              <c:numCache>
                <c:formatCode>#,##0.0</c:formatCode>
                <c:ptCount val="8"/>
                <c:pt idx="0">
                  <c:v>-3465.0809261586787</c:v>
                </c:pt>
                <c:pt idx="1">
                  <c:v>-3070.6070851219192</c:v>
                </c:pt>
                <c:pt idx="2">
                  <c:v>-2471.6047303301252</c:v>
                </c:pt>
                <c:pt idx="3">
                  <c:v>-1778.1283582908154</c:v>
                </c:pt>
                <c:pt idx="4">
                  <c:v>-1030.3553900120348</c:v>
                </c:pt>
                <c:pt idx="5">
                  <c:v>-295.72150336770238</c:v>
                </c:pt>
                <c:pt idx="6">
                  <c:v>409.12789803986408</c:v>
                </c:pt>
                <c:pt idx="7">
                  <c:v>1103.2704937037381</c:v>
                </c:pt>
              </c:numCache>
            </c:numRef>
          </c:val>
        </c:ser>
        <c:axId val="44859776"/>
        <c:axId val="44861312"/>
      </c:barChart>
      <c:lineChart>
        <c:grouping val="standard"/>
        <c:ser>
          <c:idx val="2"/>
          <c:order val="2"/>
          <c:tx>
            <c:strRef>
              <c:f>эД!$C$13</c:f>
              <c:strCache>
                <c:ptCount val="1"/>
                <c:pt idx="0">
                  <c:v>Внутренняя норма доходности - IRR</c:v>
                </c:pt>
              </c:strCache>
            </c:strRef>
          </c:tx>
          <c:marker>
            <c:symbol val="none"/>
          </c:marker>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эД!$E$13:$L$13</c:f>
              <c:numCache>
                <c:formatCode>General</c:formatCode>
                <c:ptCount val="8"/>
                <c:pt idx="2" formatCode="0.00%">
                  <c:v>-0.48740674242079951</c:v>
                </c:pt>
                <c:pt idx="3" formatCode="0.00%">
                  <c:v>-0.23167832926614262</c:v>
                </c:pt>
                <c:pt idx="4" formatCode="0.00%">
                  <c:v>-7.0426864556543969E-2</c:v>
                </c:pt>
                <c:pt idx="5" formatCode="0.00%">
                  <c:v>2.3568745841684433E-2</c:v>
                </c:pt>
                <c:pt idx="6" formatCode="0.00%">
                  <c:v>8.4061915763705697E-2</c:v>
                </c:pt>
                <c:pt idx="7" formatCode="0.00%">
                  <c:v>0.12482319076432713</c:v>
                </c:pt>
              </c:numCache>
            </c:numRef>
          </c:val>
        </c:ser>
        <c:ser>
          <c:idx val="3"/>
          <c:order val="3"/>
          <c:tx>
            <c:strRef>
              <c:f>эД!$C$14</c:f>
              <c:strCache>
                <c:ptCount val="1"/>
                <c:pt idx="0">
                  <c:v>Модифицированная внутренняя норма доходности - MIRR</c:v>
                </c:pt>
              </c:strCache>
            </c:strRef>
          </c:tx>
          <c:marker>
            <c:symbol val="none"/>
          </c:marker>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эД!$E$14:$L$14</c:f>
              <c:numCache>
                <c:formatCode>General</c:formatCode>
                <c:ptCount val="8"/>
                <c:pt idx="2" formatCode="0.00%">
                  <c:v>-0.41388686343903036</c:v>
                </c:pt>
                <c:pt idx="3" formatCode="0.00%">
                  <c:v>-0.15537940774544517</c:v>
                </c:pt>
                <c:pt idx="4" formatCode="0.00%">
                  <c:v>-1.955545986325426E-2</c:v>
                </c:pt>
                <c:pt idx="5" formatCode="0.00%">
                  <c:v>5.0623394625634033E-2</c:v>
                </c:pt>
                <c:pt idx="6" formatCode="0.00%">
                  <c:v>9.0387196091651356E-2</c:v>
                </c:pt>
                <c:pt idx="7" formatCode="0.00%">
                  <c:v>0.11411370726641169</c:v>
                </c:pt>
              </c:numCache>
            </c:numRef>
          </c:val>
        </c:ser>
        <c:marker val="1"/>
        <c:axId val="44876928"/>
        <c:axId val="44862848"/>
      </c:lineChart>
      <c:catAx>
        <c:axId val="44859776"/>
        <c:scaling>
          <c:orientation val="minMax"/>
        </c:scaling>
        <c:axPos val="b"/>
        <c:numFmt formatCode="General" sourceLinked="1"/>
        <c:tickLblPos val="low"/>
        <c:crossAx val="44861312"/>
        <c:crosses val="autoZero"/>
        <c:auto val="1"/>
        <c:lblAlgn val="ctr"/>
        <c:lblOffset val="100"/>
      </c:catAx>
      <c:valAx>
        <c:axId val="44861312"/>
        <c:scaling>
          <c:orientation val="minMax"/>
          <c:max val="2600"/>
          <c:min val="-5380"/>
        </c:scaling>
        <c:axPos val="l"/>
        <c:majorGridlines/>
        <c:numFmt formatCode="#,##0.0" sourceLinked="1"/>
        <c:tickLblPos val="nextTo"/>
        <c:crossAx val="44859776"/>
        <c:crosses val="autoZero"/>
        <c:crossBetween val="between"/>
      </c:valAx>
      <c:valAx>
        <c:axId val="44862848"/>
        <c:scaling>
          <c:orientation val="minMax"/>
          <c:max val="0.28260000000000002"/>
          <c:min val="-0.58490000000000009"/>
        </c:scaling>
        <c:axPos val="r"/>
        <c:numFmt formatCode="0.00%" sourceLinked="0"/>
        <c:tickLblPos val="nextTo"/>
        <c:crossAx val="44876928"/>
        <c:crosses val="max"/>
        <c:crossBetween val="between"/>
      </c:valAx>
      <c:catAx>
        <c:axId val="44876928"/>
        <c:scaling>
          <c:orientation val="minMax"/>
        </c:scaling>
        <c:delete val="1"/>
        <c:axPos val="b"/>
        <c:numFmt formatCode="General" sourceLinked="1"/>
        <c:tickLblPos val="none"/>
        <c:crossAx val="44862848"/>
        <c:crosses val="autoZero"/>
        <c:auto val="1"/>
        <c:lblAlgn val="ctr"/>
        <c:lblOffset val="100"/>
      </c:catAx>
    </c:plotArea>
    <c:legend>
      <c:legendPos val="r"/>
    </c:legend>
    <c:plotVisOnly val="1"/>
    <c:dispBlanksAs val="gap"/>
  </c:chart>
  <c:txPr>
    <a:bodyPr/>
    <a:lstStyle/>
    <a:p>
      <a:pPr>
        <a:defRPr sz="1000">
          <a:latin typeface="Arial" panose="020B0604020202020204" pitchFamily="34" charset="0"/>
          <a:cs typeface="Arial" panose="020B0604020202020204" pitchFamily="34" charset="0"/>
        </a:defRPr>
      </a:pPr>
      <a:endParaRPr lang="zh-CN"/>
    </a:p>
  </c:txPr>
  <c:externalData r:id="rId1"/>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1"/>
  <c:lang val="zh-CN"/>
  <c:style val="35"/>
  <c:chart>
    <c:plotArea>
      <c:layout/>
      <c:barChart>
        <c:barDir val="col"/>
        <c:grouping val="clustered"/>
        <c:ser>
          <c:idx val="1"/>
          <c:order val="1"/>
          <c:tx>
            <c:strRef>
              <c:f>эД!$C$17</c:f>
              <c:strCache>
                <c:ptCount val="1"/>
                <c:pt idx="0">
                  <c:v>Рентабельность EBITDA (EBITDA/выручка)</c:v>
                </c:pt>
              </c:strCache>
            </c:strRef>
          </c:tx>
          <c:spPr>
            <a:ln>
              <a:solidFill>
                <a:schemeClr val="accent1"/>
              </a:solidFill>
            </a:ln>
          </c:spPr>
          <c:cat>
            <c:numRef>
              <c:f>эД!$E$3:$I$3</c:f>
              <c:numCache>
                <c:formatCode>General</c:formatCode>
                <c:ptCount val="5"/>
                <c:pt idx="0">
                  <c:v>2019</c:v>
                </c:pt>
                <c:pt idx="1">
                  <c:v>2020</c:v>
                </c:pt>
                <c:pt idx="2">
                  <c:v>2021</c:v>
                </c:pt>
                <c:pt idx="3">
                  <c:v>2022</c:v>
                </c:pt>
                <c:pt idx="4">
                  <c:v>2023</c:v>
                </c:pt>
              </c:numCache>
            </c:numRef>
          </c:cat>
          <c:val>
            <c:numRef>
              <c:f>эД!$E$17:$I$17</c:f>
              <c:numCache>
                <c:formatCode>0.00%</c:formatCode>
                <c:ptCount val="5"/>
                <c:pt idx="0">
                  <c:v>0.22164857337677238</c:v>
                </c:pt>
                <c:pt idx="1">
                  <c:v>0.31921653842092318</c:v>
                </c:pt>
                <c:pt idx="2">
                  <c:v>0.31460804777808582</c:v>
                </c:pt>
                <c:pt idx="3">
                  <c:v>0.31669698936759866</c:v>
                </c:pt>
                <c:pt idx="4">
                  <c:v>0.31464304572957608</c:v>
                </c:pt>
              </c:numCache>
            </c:numRef>
          </c:val>
        </c:ser>
        <c:axId val="14754560"/>
        <c:axId val="14752768"/>
      </c:barChart>
      <c:lineChart>
        <c:grouping val="standard"/>
        <c:ser>
          <c:idx val="0"/>
          <c:order val="0"/>
          <c:tx>
            <c:strRef>
              <c:f>эД!$C$16</c:f>
              <c:strCache>
                <c:ptCount val="1"/>
                <c:pt idx="0">
                  <c:v>EBIDTA</c:v>
                </c:pt>
              </c:strCache>
            </c:strRef>
          </c:tx>
          <c:marker>
            <c:symbol val="none"/>
          </c:marker>
          <c:cat>
            <c:numRef>
              <c:f>эД!$E$3:$I$3</c:f>
              <c:numCache>
                <c:formatCode>General</c:formatCode>
                <c:ptCount val="5"/>
                <c:pt idx="0">
                  <c:v>2019</c:v>
                </c:pt>
                <c:pt idx="1">
                  <c:v>2020</c:v>
                </c:pt>
                <c:pt idx="2">
                  <c:v>2021</c:v>
                </c:pt>
                <c:pt idx="3">
                  <c:v>2022</c:v>
                </c:pt>
                <c:pt idx="4">
                  <c:v>2023</c:v>
                </c:pt>
              </c:numCache>
            </c:numRef>
          </c:cat>
          <c:val>
            <c:numRef>
              <c:f>эД!$E$16:$I$16</c:f>
              <c:numCache>
                <c:formatCode>#,##0.0</c:formatCode>
                <c:ptCount val="5"/>
                <c:pt idx="0">
                  <c:v>820.72378013421053</c:v>
                </c:pt>
                <c:pt idx="1">
                  <c:v>3066.3223467171651</c:v>
                </c:pt>
                <c:pt idx="2">
                  <c:v>4934.4499427005685</c:v>
                </c:pt>
                <c:pt idx="3">
                  <c:v>5385.856803673073</c:v>
                </c:pt>
                <c:pt idx="4">
                  <c:v>5460.6207371597302</c:v>
                </c:pt>
              </c:numCache>
            </c:numRef>
          </c:val>
        </c:ser>
        <c:marker val="1"/>
        <c:axId val="14749696"/>
        <c:axId val="14751232"/>
      </c:lineChart>
      <c:catAx>
        <c:axId val="14749696"/>
        <c:scaling>
          <c:orientation val="minMax"/>
        </c:scaling>
        <c:axPos val="b"/>
        <c:numFmt formatCode="General" sourceLinked="1"/>
        <c:tickLblPos val="nextTo"/>
        <c:crossAx val="14751232"/>
        <c:crosses val="autoZero"/>
        <c:auto val="1"/>
        <c:lblAlgn val="ctr"/>
        <c:lblOffset val="100"/>
      </c:catAx>
      <c:valAx>
        <c:axId val="14751232"/>
        <c:scaling>
          <c:orientation val="minMax"/>
          <c:min val="0"/>
        </c:scaling>
        <c:axPos val="l"/>
        <c:majorGridlines/>
        <c:numFmt formatCode="#,##0.0" sourceLinked="1"/>
        <c:tickLblPos val="nextTo"/>
        <c:crossAx val="14749696"/>
        <c:crosses val="autoZero"/>
        <c:crossBetween val="between"/>
      </c:valAx>
      <c:valAx>
        <c:axId val="14752768"/>
        <c:scaling>
          <c:orientation val="minMax"/>
        </c:scaling>
        <c:axPos val="r"/>
        <c:numFmt formatCode="0.00%" sourceLinked="1"/>
        <c:tickLblPos val="nextTo"/>
        <c:crossAx val="14754560"/>
        <c:crosses val="max"/>
        <c:crossBetween val="between"/>
      </c:valAx>
      <c:catAx>
        <c:axId val="14754560"/>
        <c:scaling>
          <c:orientation val="minMax"/>
        </c:scaling>
        <c:delete val="1"/>
        <c:axPos val="b"/>
        <c:numFmt formatCode="General" sourceLinked="1"/>
        <c:tickLblPos val="none"/>
        <c:crossAx val="14752768"/>
        <c:crosses val="autoZero"/>
        <c:auto val="1"/>
        <c:lblAlgn val="ctr"/>
        <c:lblOffset val="100"/>
      </c:catAx>
    </c:plotArea>
    <c:legend>
      <c:legendPos val="r"/>
      <c:layout>
        <c:manualLayout>
          <c:xMode val="edge"/>
          <c:yMode val="edge"/>
          <c:x val="0.67555911446347361"/>
          <c:y val="0.11260708686689133"/>
          <c:w val="0.30554417564715064"/>
          <c:h val="0.77478582626621806"/>
        </c:manualLayout>
      </c:layout>
    </c:legend>
    <c:plotVisOnly val="1"/>
    <c:dispBlanksAs val="gap"/>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20.xml><?xml version="1.0" encoding="utf-8"?>
<c:chartSpace xmlns:c="http://schemas.openxmlformats.org/drawingml/2006/chart" xmlns:a="http://schemas.openxmlformats.org/drawingml/2006/main" xmlns:r="http://schemas.openxmlformats.org/officeDocument/2006/relationships">
  <c:date1904 val="1"/>
  <c:lang val="zh-CN"/>
  <c:style val="35"/>
  <c:chart>
    <c:plotArea>
      <c:layout/>
      <c:barChart>
        <c:barDir val="col"/>
        <c:grouping val="clustered"/>
        <c:ser>
          <c:idx val="1"/>
          <c:order val="1"/>
          <c:tx>
            <c:strRef>
              <c:f>эД!$C$17</c:f>
              <c:strCache>
                <c:ptCount val="1"/>
                <c:pt idx="0">
                  <c:v>Рентабельность EBITDA, % (EBITDA/выручка)</c:v>
                </c:pt>
              </c:strCache>
            </c:strRef>
          </c:tx>
          <c:cat>
            <c:numRef>
              <c:f>эД!$E$3:$I$3</c:f>
              <c:numCache>
                <c:formatCode>General</c:formatCode>
                <c:ptCount val="5"/>
                <c:pt idx="0">
                  <c:v>2016</c:v>
                </c:pt>
                <c:pt idx="1">
                  <c:v>2017</c:v>
                </c:pt>
                <c:pt idx="2">
                  <c:v>2018</c:v>
                </c:pt>
                <c:pt idx="3">
                  <c:v>2019</c:v>
                </c:pt>
                <c:pt idx="4">
                  <c:v>2020</c:v>
                </c:pt>
              </c:numCache>
            </c:numRef>
          </c:cat>
          <c:val>
            <c:numRef>
              <c:f>эД!$E$17:$L$17</c:f>
              <c:numCache>
                <c:formatCode>0.00%</c:formatCode>
                <c:ptCount val="8"/>
                <c:pt idx="0">
                  <c:v>0.28418677248386226</c:v>
                </c:pt>
                <c:pt idx="1">
                  <c:v>0.33200266130994888</c:v>
                </c:pt>
                <c:pt idx="2">
                  <c:v>0.36945563341100368</c:v>
                </c:pt>
                <c:pt idx="3">
                  <c:v>0.38734498475928697</c:v>
                </c:pt>
                <c:pt idx="4">
                  <c:v>0.40471914893302829</c:v>
                </c:pt>
                <c:pt idx="5">
                  <c:v>0.40356051045238395</c:v>
                </c:pt>
                <c:pt idx="6">
                  <c:v>0.40381264394545319</c:v>
                </c:pt>
                <c:pt idx="7">
                  <c:v>0.4040565244524793</c:v>
                </c:pt>
              </c:numCache>
            </c:numRef>
          </c:val>
        </c:ser>
        <c:axId val="45157376"/>
        <c:axId val="45155840"/>
      </c:barChart>
      <c:lineChart>
        <c:grouping val="standard"/>
        <c:ser>
          <c:idx val="0"/>
          <c:order val="0"/>
          <c:tx>
            <c:strRef>
              <c:f>эД!$C$16</c:f>
              <c:strCache>
                <c:ptCount val="1"/>
                <c:pt idx="0">
                  <c:v>EBIDTA, тыс.д.</c:v>
                </c:pt>
              </c:strCache>
            </c:strRef>
          </c:tx>
          <c:marker>
            <c:symbol val="none"/>
          </c:marker>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эД!$E$16:$L$16</c:f>
              <c:numCache>
                <c:formatCode>#,##0.0</c:formatCode>
                <c:ptCount val="8"/>
                <c:pt idx="0">
                  <c:v>713.31769866907518</c:v>
                </c:pt>
                <c:pt idx="1">
                  <c:v>979.40529632389348</c:v>
                </c:pt>
                <c:pt idx="2">
                  <c:v>1246.1205088959705</c:v>
                </c:pt>
                <c:pt idx="3">
                  <c:v>1406.0729184771328</c:v>
                </c:pt>
                <c:pt idx="4">
                  <c:v>1586.8537513431202</c:v>
                </c:pt>
                <c:pt idx="5">
                  <c:v>1603.8720842796999</c:v>
                </c:pt>
                <c:pt idx="6">
                  <c:v>1657.2543096249228</c:v>
                </c:pt>
                <c:pt idx="7">
                  <c:v>1712.5089447822911</c:v>
                </c:pt>
              </c:numCache>
            </c:numRef>
          </c:val>
        </c:ser>
        <c:marker val="1"/>
        <c:axId val="44886272"/>
        <c:axId val="45154304"/>
      </c:lineChart>
      <c:catAx>
        <c:axId val="44886272"/>
        <c:scaling>
          <c:orientation val="minMax"/>
        </c:scaling>
        <c:axPos val="b"/>
        <c:numFmt formatCode="General" sourceLinked="1"/>
        <c:tickLblPos val="nextTo"/>
        <c:crossAx val="45154304"/>
        <c:crosses val="autoZero"/>
        <c:auto val="1"/>
        <c:lblAlgn val="ctr"/>
        <c:lblOffset val="100"/>
      </c:catAx>
      <c:valAx>
        <c:axId val="45154304"/>
        <c:scaling>
          <c:orientation val="minMax"/>
          <c:min val="0"/>
        </c:scaling>
        <c:axPos val="l"/>
        <c:majorGridlines/>
        <c:numFmt formatCode="#,##0.0" sourceLinked="1"/>
        <c:tickLblPos val="nextTo"/>
        <c:crossAx val="44886272"/>
        <c:crosses val="autoZero"/>
        <c:crossBetween val="between"/>
      </c:valAx>
      <c:valAx>
        <c:axId val="45155840"/>
        <c:scaling>
          <c:orientation val="minMax"/>
        </c:scaling>
        <c:axPos val="r"/>
        <c:numFmt formatCode="0.00%" sourceLinked="1"/>
        <c:tickLblPos val="nextTo"/>
        <c:crossAx val="45157376"/>
        <c:crosses val="max"/>
        <c:crossBetween val="between"/>
      </c:valAx>
      <c:catAx>
        <c:axId val="45157376"/>
        <c:scaling>
          <c:orientation val="minMax"/>
        </c:scaling>
        <c:delete val="1"/>
        <c:axPos val="b"/>
        <c:numFmt formatCode="General" sourceLinked="1"/>
        <c:tickLblPos val="none"/>
        <c:crossAx val="45155840"/>
        <c:crosses val="autoZero"/>
        <c:auto val="1"/>
        <c:lblAlgn val="ctr"/>
        <c:lblOffset val="100"/>
      </c:catAx>
    </c:plotArea>
    <c:legend>
      <c:legendPos val="r"/>
    </c:legend>
    <c:plotVisOnly val="1"/>
    <c:dispBlanksAs val="gap"/>
  </c:chart>
  <c:spPr>
    <a:ln>
      <a:noFill/>
    </a:ln>
  </c:spPr>
  <c:txPr>
    <a:bodyPr/>
    <a:lstStyle/>
    <a:p>
      <a:pPr>
        <a:defRPr sz="900">
          <a:latin typeface="Arial" panose="020B0604020202020204" pitchFamily="34" charset="0"/>
          <a:cs typeface="Arial" panose="020B0604020202020204" pitchFamily="34" charset="0"/>
        </a:defRPr>
      </a:pPr>
      <a:endParaRPr lang="zh-CN"/>
    </a:p>
  </c:txPr>
  <c:externalData r:id="rId1"/>
</c:chartSpace>
</file>

<file path=ppt/charts/chart21.xml><?xml version="1.0" encoding="utf-8"?>
<c:chartSpace xmlns:c="http://schemas.openxmlformats.org/drawingml/2006/chart" xmlns:a="http://schemas.openxmlformats.org/drawingml/2006/main" xmlns:r="http://schemas.openxmlformats.org/officeDocument/2006/relationships">
  <c:lang val="zh-CN"/>
  <c:style val="34"/>
  <c:chart>
    <c:plotArea>
      <c:layout/>
      <c:barChart>
        <c:barDir val="col"/>
        <c:grouping val="clustered"/>
        <c:ser>
          <c:idx val="0"/>
          <c:order val="0"/>
          <c:tx>
            <c:strRef>
              <c:f>эД!$C$18</c:f>
              <c:strCache>
                <c:ptCount val="1"/>
                <c:pt idx="0">
                  <c:v>Рентабельность ЧП,% (ЧП/выручка)</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эД!$E$18:$L$18</c:f>
              <c:numCache>
                <c:formatCode>0.00%</c:formatCode>
                <c:ptCount val="8"/>
                <c:pt idx="0">
                  <c:v>0.11483168589126601</c:v>
                </c:pt>
                <c:pt idx="1">
                  <c:v>0.1615250956932239</c:v>
                </c:pt>
                <c:pt idx="2">
                  <c:v>0.19752012451059939</c:v>
                </c:pt>
                <c:pt idx="3">
                  <c:v>0.21444899294089412</c:v>
                </c:pt>
                <c:pt idx="4">
                  <c:v>0.23088033001580541</c:v>
                </c:pt>
                <c:pt idx="5">
                  <c:v>0.22984509746705384</c:v>
                </c:pt>
                <c:pt idx="6">
                  <c:v>0.23014818773875823</c:v>
                </c:pt>
                <c:pt idx="7">
                  <c:v>0.23044157326400308</c:v>
                </c:pt>
              </c:numCache>
            </c:numRef>
          </c:val>
        </c:ser>
        <c:ser>
          <c:idx val="1"/>
          <c:order val="1"/>
          <c:tx>
            <c:strRef>
              <c:f>эД!$C$19</c:f>
              <c:strCache>
                <c:ptCount val="1"/>
                <c:pt idx="0">
                  <c:v>Рентабельность продаж (таб__ стр. 11)</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эД!$E$19:$L$19</c:f>
              <c:numCache>
                <c:formatCode>0.00%</c:formatCode>
                <c:ptCount val="8"/>
                <c:pt idx="0">
                  <c:v>0.28781666539382011</c:v>
                </c:pt>
                <c:pt idx="1">
                  <c:v>0.33645626827448694</c:v>
                </c:pt>
                <c:pt idx="2">
                  <c:v>0.37446710995181393</c:v>
                </c:pt>
                <c:pt idx="3">
                  <c:v>0.39257668631585702</c:v>
                </c:pt>
                <c:pt idx="4">
                  <c:v>0.41016173921922688</c:v>
                </c:pt>
                <c:pt idx="5">
                  <c:v>0.40900129990624517</c:v>
                </c:pt>
                <c:pt idx="6">
                  <c:v>0.40927022011661934</c:v>
                </c:pt>
                <c:pt idx="7">
                  <c:v>0.40953040017213466</c:v>
                </c:pt>
              </c:numCache>
            </c:numRef>
          </c:val>
        </c:ser>
        <c:ser>
          <c:idx val="2"/>
          <c:order val="2"/>
          <c:tx>
            <c:strRef>
              <c:f>эД!$C$20</c:f>
              <c:strCache>
                <c:ptCount val="1"/>
                <c:pt idx="0">
                  <c:v>Рентабельность производства (таб__ стр. 12)</c:v>
                </c:pt>
              </c:strCache>
            </c:strRef>
          </c:tx>
          <c:cat>
            <c:numRef>
              <c:f>эД!$E$3:$L$3</c:f>
              <c:numCache>
                <c:formatCode>General</c:formatCode>
                <c:ptCount val="8"/>
                <c:pt idx="0">
                  <c:v>2016</c:v>
                </c:pt>
                <c:pt idx="1">
                  <c:v>2017</c:v>
                </c:pt>
                <c:pt idx="2">
                  <c:v>2018</c:v>
                </c:pt>
                <c:pt idx="3">
                  <c:v>2019</c:v>
                </c:pt>
                <c:pt idx="4">
                  <c:v>2020</c:v>
                </c:pt>
                <c:pt idx="5">
                  <c:v>2021</c:v>
                </c:pt>
                <c:pt idx="6">
                  <c:v>2022</c:v>
                </c:pt>
                <c:pt idx="7">
                  <c:v>2023</c:v>
                </c:pt>
              </c:numCache>
            </c:numRef>
          </c:cat>
          <c:val>
            <c:numRef>
              <c:f>эД!$E$20:$L$20</c:f>
              <c:numCache>
                <c:formatCode>0.00%</c:formatCode>
                <c:ptCount val="8"/>
                <c:pt idx="0">
                  <c:v>0.16329843085246207</c:v>
                </c:pt>
                <c:pt idx="1">
                  <c:v>0.24669339106272611</c:v>
                </c:pt>
                <c:pt idx="2">
                  <c:v>0.32004613518004588</c:v>
                </c:pt>
                <c:pt idx="3">
                  <c:v>0.35781547736165648</c:v>
                </c:pt>
                <c:pt idx="4">
                  <c:v>0.39669377642191728</c:v>
                </c:pt>
                <c:pt idx="5">
                  <c:v>0.39415291680312758</c:v>
                </c:pt>
                <c:pt idx="6">
                  <c:v>0.39486525982049514</c:v>
                </c:pt>
                <c:pt idx="7">
                  <c:v>0.39555539335878226</c:v>
                </c:pt>
              </c:numCache>
            </c:numRef>
          </c:val>
        </c:ser>
        <c:axId val="45178880"/>
        <c:axId val="45180416"/>
      </c:barChart>
      <c:catAx>
        <c:axId val="45178880"/>
        <c:scaling>
          <c:orientation val="minMax"/>
        </c:scaling>
        <c:axPos val="b"/>
        <c:numFmt formatCode="General" sourceLinked="1"/>
        <c:tickLblPos val="low"/>
        <c:crossAx val="45180416"/>
        <c:crosses val="autoZero"/>
        <c:auto val="1"/>
        <c:lblAlgn val="ctr"/>
        <c:lblOffset val="100"/>
      </c:catAx>
      <c:valAx>
        <c:axId val="45180416"/>
        <c:scaling>
          <c:orientation val="minMax"/>
        </c:scaling>
        <c:axPos val="l"/>
        <c:majorGridlines/>
        <c:numFmt formatCode="0.00%" sourceLinked="1"/>
        <c:tickLblPos val="nextTo"/>
        <c:crossAx val="45178880"/>
        <c:crosses val="autoZero"/>
        <c:crossBetween val="between"/>
      </c:valAx>
    </c:plotArea>
    <c:legend>
      <c:legendPos val="r"/>
    </c:legend>
    <c:plotVisOnly val="1"/>
    <c:dispBlanksAs val="gap"/>
  </c:chart>
  <c:spPr>
    <a:ln>
      <a:noFill/>
    </a:ln>
  </c:spPr>
  <c:txPr>
    <a:bodyPr/>
    <a:lstStyle/>
    <a:p>
      <a:pPr>
        <a:defRPr sz="900">
          <a:latin typeface="Arial" panose="020B0604020202020204" pitchFamily="34" charset="0"/>
          <a:cs typeface="Arial" panose="020B0604020202020204" pitchFamily="34" charset="0"/>
        </a:defRPr>
      </a:pPr>
      <a:endParaRPr lang="zh-CN"/>
    </a:p>
  </c:txPr>
  <c:externalData r:id="rId1"/>
  <c:userShapes r:id="rId2"/>
</c:chartSpace>
</file>

<file path=ppt/charts/chart22.xml><?xml version="1.0" encoding="utf-8"?>
<c:chartSpace xmlns:c="http://schemas.openxmlformats.org/drawingml/2006/chart" xmlns:a="http://schemas.openxmlformats.org/drawingml/2006/main" xmlns:r="http://schemas.openxmlformats.org/officeDocument/2006/relationships">
  <c:lang val="zh-CN"/>
  <c:style val="18"/>
  <c:chart>
    <c:autoTitleDeleted val="1"/>
    <c:plotArea>
      <c:layout/>
      <c:pieChart>
        <c:varyColors val="1"/>
        <c:ser>
          <c:idx val="0"/>
          <c:order val="0"/>
          <c:tx>
            <c:v>Доля инвестиционных затрат по предмету вложения средств</c:v>
          </c:tx>
          <c:explosion val="25"/>
          <c:dLbls>
            <c:showPercent val="1"/>
            <c:showLeaderLines val="1"/>
          </c:dLbls>
          <c:cat>
            <c:strRef>
              <c:f>к!$C$45:$C$52</c:f>
              <c:strCache>
                <c:ptCount val="8"/>
                <c:pt idx="0">
                  <c:v>Земельный участок</c:v>
                </c:pt>
                <c:pt idx="1">
                  <c:v>Строительно-монтажные работы</c:v>
                </c:pt>
                <c:pt idx="2">
                  <c:v>Оборудование</c:v>
                </c:pt>
                <c:pt idx="3">
                  <c:v>Автомобили и спецтранспорт</c:v>
                </c:pt>
                <c:pt idx="4">
                  <c:v>Прочие затраты в основные фонды</c:v>
                </c:pt>
                <c:pt idx="5">
                  <c:v>Прочие затраты (организационные и текущие  и т.д.)</c:v>
                </c:pt>
                <c:pt idx="6">
                  <c:v>Маркетинговый бюджет</c:v>
                </c:pt>
                <c:pt idx="7">
                  <c:v>Формирование / увеличение оборотного капитала</c:v>
                </c:pt>
              </c:strCache>
            </c:strRef>
          </c:cat>
          <c:val>
            <c:numRef>
              <c:f>к!$D$45:$D$52</c:f>
              <c:numCache>
                <c:formatCode>#,##0.00</c:formatCode>
                <c:ptCount val="8"/>
                <c:pt idx="0">
                  <c:v>2656.6651039224903</c:v>
                </c:pt>
                <c:pt idx="1">
                  <c:v>1031.8200997314921</c:v>
                </c:pt>
                <c:pt idx="2">
                  <c:v>5165.309346986036</c:v>
                </c:pt>
                <c:pt idx="3">
                  <c:v>247.67676767676747</c:v>
                </c:pt>
                <c:pt idx="4">
                  <c:v>4907.0224040688263</c:v>
                </c:pt>
                <c:pt idx="5">
                  <c:v>2834.4478548851212</c:v>
                </c:pt>
                <c:pt idx="6">
                  <c:v>0</c:v>
                </c:pt>
                <c:pt idx="7">
                  <c:v>3111.4302278310661</c:v>
                </c:pt>
              </c:numCache>
            </c:numRef>
          </c:val>
        </c:ser>
        <c:dLbls>
          <c:showPercent val="1"/>
        </c:dLbls>
        <c:firstSliceAng val="0"/>
      </c:pieChart>
    </c:plotArea>
    <c:legend>
      <c:legendPos val="r"/>
    </c:legend>
    <c:plotVisOnly val="1"/>
    <c:dispBlanksAs val="zero"/>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23.xml><?xml version="1.0" encoding="utf-8"?>
<c:chartSpace xmlns:c="http://schemas.openxmlformats.org/drawingml/2006/chart" xmlns:a="http://schemas.openxmlformats.org/drawingml/2006/main" xmlns:r="http://schemas.openxmlformats.org/officeDocument/2006/relationships">
  <c:lang val="zh-CN"/>
  <c:style val="19"/>
  <c:chart>
    <c:autoTitleDeleted val="1"/>
    <c:plotArea>
      <c:layout/>
      <c:barChart>
        <c:barDir val="col"/>
        <c:grouping val="clustered"/>
        <c:ser>
          <c:idx val="0"/>
          <c:order val="0"/>
          <c:tx>
            <c:v>Объем инвестиционных затрат по годам</c:v>
          </c:tx>
          <c:cat>
            <c:numLit>
              <c:formatCode>General</c:formatCode>
              <c:ptCount val="2"/>
              <c:pt idx="0">
                <c:v>2015</c:v>
              </c:pt>
              <c:pt idx="1">
                <c:v>2016</c:v>
              </c:pt>
            </c:numLit>
          </c:cat>
          <c:val>
            <c:numRef>
              <c:f>(к!$F$35,к!$G$35)</c:f>
              <c:numCache>
                <c:formatCode>[$$-409]#,##0.0</c:formatCode>
                <c:ptCount val="2"/>
                <c:pt idx="0">
                  <c:v>15979.392358528446</c:v>
                </c:pt>
                <c:pt idx="1">
                  <c:v>3974.9794465733439</c:v>
                </c:pt>
              </c:numCache>
            </c:numRef>
          </c:val>
        </c:ser>
        <c:dLbls>
          <c:showVal val="1"/>
        </c:dLbls>
        <c:gapWidth val="75"/>
        <c:axId val="45217664"/>
        <c:axId val="45219200"/>
      </c:barChart>
      <c:catAx>
        <c:axId val="45217664"/>
        <c:scaling>
          <c:orientation val="minMax"/>
        </c:scaling>
        <c:axPos val="b"/>
        <c:numFmt formatCode="General" sourceLinked="1"/>
        <c:majorTickMark val="none"/>
        <c:tickLblPos val="nextTo"/>
        <c:crossAx val="45219200"/>
        <c:crosses val="autoZero"/>
        <c:auto val="1"/>
        <c:lblAlgn val="ctr"/>
        <c:lblOffset val="100"/>
      </c:catAx>
      <c:valAx>
        <c:axId val="45219200"/>
        <c:scaling>
          <c:orientation val="minMax"/>
        </c:scaling>
        <c:axPos val="l"/>
        <c:numFmt formatCode="[$$-409]#,##0.0" sourceLinked="1"/>
        <c:majorTickMark val="none"/>
        <c:tickLblPos val="nextTo"/>
        <c:crossAx val="45217664"/>
        <c:crosses val="autoZero"/>
        <c:crossBetween val="between"/>
      </c:valAx>
      <c:spPr>
        <a:noFill/>
        <a:ln>
          <a:noFill/>
        </a:ln>
      </c:spPr>
    </c:plotArea>
    <c:legend>
      <c:legendPos val="b"/>
    </c:legend>
    <c:plotVisOnly val="1"/>
    <c:dispBlanksAs val="gap"/>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24.xml><?xml version="1.0" encoding="utf-8"?>
<c:chartSpace xmlns:c="http://schemas.openxmlformats.org/drawingml/2006/chart" xmlns:a="http://schemas.openxmlformats.org/drawingml/2006/main" xmlns:r="http://schemas.openxmlformats.org/officeDocument/2006/relationships">
  <c:date1904 val="1"/>
  <c:lang val="zh-CN"/>
  <c:style val="18"/>
  <c:chart>
    <c:autoTitleDeleted val="1"/>
    <c:plotArea>
      <c:layout/>
      <c:doughnutChart>
        <c:varyColors val="1"/>
        <c:ser>
          <c:idx val="0"/>
          <c:order val="0"/>
          <c:tx>
            <c:v>Доля инвестиционных затрат</c:v>
          </c:tx>
          <c:explosion val="25"/>
          <c:dLbls>
            <c:showPercent val="1"/>
            <c:showLeaderLines val="1"/>
          </c:dLbls>
          <c:cat>
            <c:strRef>
              <c:f>(к!$C$7,к!$C$16,к!$C$25)</c:f>
              <c:strCache>
                <c:ptCount val="3"/>
                <c:pt idx="0">
                  <c:v>Этап 1. Алюминиевое производство сплавов ADC 10/12</c:v>
                </c:pt>
                <c:pt idx="1">
                  <c:v>Этап 1. Производство кислорода</c:v>
                </c:pt>
                <c:pt idx="2">
                  <c:v>Этап 1. Кабельное производство - силовой кабель</c:v>
                </c:pt>
              </c:strCache>
            </c:strRef>
          </c:cat>
          <c:val>
            <c:numRef>
              <c:f>(к!$D$7,к!$D$16,к!$D$25)</c:f>
              <c:numCache>
                <c:formatCode>[$$-409]#,##0.0</c:formatCode>
                <c:ptCount val="3"/>
                <c:pt idx="0">
                  <c:v>4218.6320651812966</c:v>
                </c:pt>
                <c:pt idx="1">
                  <c:v>3753.3120538720586</c:v>
                </c:pt>
                <c:pt idx="2">
                  <c:v>11739.502060962282</c:v>
                </c:pt>
              </c:numCache>
            </c:numRef>
          </c:val>
        </c:ser>
        <c:dLbls>
          <c:showPercent val="1"/>
        </c:dLbls>
        <c:firstSliceAng val="0"/>
        <c:holeSize val="50"/>
      </c:doughnutChart>
    </c:plotArea>
    <c:legend>
      <c:legendPos val="r"/>
      <c:spPr>
        <a:solidFill>
          <a:schemeClr val="bg1"/>
        </a:solidFill>
      </c:spPr>
    </c:legend>
    <c:plotVisOnly val="1"/>
    <c:dispBlanksAs val="zero"/>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userShapes r:id="rId2"/>
</c:chartSpace>
</file>

<file path=ppt/charts/chart25.xml><?xml version="1.0" encoding="utf-8"?>
<c:chartSpace xmlns:c="http://schemas.openxmlformats.org/drawingml/2006/chart" xmlns:a="http://schemas.openxmlformats.org/drawingml/2006/main" xmlns:r="http://schemas.openxmlformats.org/officeDocument/2006/relationships">
  <c:date1904 val="1"/>
  <c:lang val="zh-CN"/>
  <c:style val="18"/>
  <c:chart>
    <c:autoTitleDeleted val="1"/>
    <c:plotArea>
      <c:layout/>
      <c:barChart>
        <c:barDir val="col"/>
        <c:grouping val="clustered"/>
        <c:ser>
          <c:idx val="0"/>
          <c:order val="0"/>
          <c:tx>
            <c:strRef>
              <c:f>эД!$C$9</c:f>
              <c:strCache>
                <c:ptCount val="1"/>
                <c:pt idx="0">
                  <c:v>Денежный поток CF, наростом (стр. 2 + 3)</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эД!$E$9:$M$9</c:f>
              <c:numCache>
                <c:formatCode>#,##0.0</c:formatCode>
                <c:ptCount val="9"/>
                <c:pt idx="0">
                  <c:v>-4058.6211949991502</c:v>
                </c:pt>
                <c:pt idx="1">
                  <c:v>-16661.153906704152</c:v>
                </c:pt>
                <c:pt idx="2">
                  <c:v>-12026.254953310648</c:v>
                </c:pt>
                <c:pt idx="3">
                  <c:v>-5665.1820278419218</c:v>
                </c:pt>
                <c:pt idx="4">
                  <c:v>1686.5199713409829</c:v>
                </c:pt>
                <c:pt idx="5">
                  <c:v>9408.9648356894995</c:v>
                </c:pt>
                <c:pt idx="6">
                  <c:v>17060.75833437268</c:v>
                </c:pt>
                <c:pt idx="7">
                  <c:v>25047.647379573606</c:v>
                </c:pt>
                <c:pt idx="8">
                  <c:v>33198.994847953596</c:v>
                </c:pt>
              </c:numCache>
            </c:numRef>
          </c:val>
        </c:ser>
        <c:ser>
          <c:idx val="1"/>
          <c:order val="1"/>
          <c:tx>
            <c:strRef>
              <c:f>эД!$C$12</c:f>
              <c:strCache>
                <c:ptCount val="1"/>
                <c:pt idx="0">
                  <c:v>Дисконтированный денежный поток CFd, наростом (NPV)</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эД!$E$12:$M$12</c:f>
              <c:numCache>
                <c:formatCode>#,##0.0</c:formatCode>
                <c:ptCount val="9"/>
                <c:pt idx="0">
                  <c:v>-4058.6211949991502</c:v>
                </c:pt>
                <c:pt idx="1">
                  <c:v>-15344.484765668381</c:v>
                </c:pt>
                <c:pt idx="2">
                  <c:v>-11684.885307885383</c:v>
                </c:pt>
                <c:pt idx="3">
                  <c:v>-7162.5591667234748</c:v>
                </c:pt>
                <c:pt idx="4">
                  <c:v>-2460.1285374071886</c:v>
                </c:pt>
                <c:pt idx="5">
                  <c:v>1927.5956073774603</c:v>
                </c:pt>
                <c:pt idx="6">
                  <c:v>5856.2857712341502</c:v>
                </c:pt>
                <c:pt idx="7">
                  <c:v>9469.1487638136314</c:v>
                </c:pt>
                <c:pt idx="8">
                  <c:v>12761.341291724391</c:v>
                </c:pt>
              </c:numCache>
            </c:numRef>
          </c:val>
        </c:ser>
        <c:axId val="46708992"/>
        <c:axId val="46723072"/>
      </c:barChart>
      <c:lineChart>
        <c:grouping val="standard"/>
        <c:ser>
          <c:idx val="2"/>
          <c:order val="2"/>
          <c:tx>
            <c:strRef>
              <c:f>эД!$C$13</c:f>
              <c:strCache>
                <c:ptCount val="1"/>
                <c:pt idx="0">
                  <c:v>IRR (внутренняя норма рентабельности)</c:v>
                </c:pt>
              </c:strCache>
            </c:strRef>
          </c:tx>
          <c:marker>
            <c:symbol val="none"/>
          </c:marker>
          <c:cat>
            <c:numRef>
              <c:f>эД!$E$3:$J$3</c:f>
              <c:numCache>
                <c:formatCode>General</c:formatCode>
                <c:ptCount val="6"/>
                <c:pt idx="0">
                  <c:v>2015</c:v>
                </c:pt>
                <c:pt idx="1">
                  <c:v>2016</c:v>
                </c:pt>
                <c:pt idx="2">
                  <c:v>2017</c:v>
                </c:pt>
                <c:pt idx="3">
                  <c:v>2018</c:v>
                </c:pt>
                <c:pt idx="4">
                  <c:v>2019</c:v>
                </c:pt>
                <c:pt idx="5">
                  <c:v>2020</c:v>
                </c:pt>
              </c:numCache>
            </c:numRef>
          </c:cat>
          <c:val>
            <c:numRef>
              <c:f>эД!$E$13:$M$13</c:f>
              <c:numCache>
                <c:formatCode>General</c:formatCode>
                <c:ptCount val="9"/>
                <c:pt idx="3" formatCode="0.00%">
                  <c:v>-0.18362464162087722</c:v>
                </c:pt>
                <c:pt idx="4" formatCode="0.00%">
                  <c:v>5.6254360192826897E-2</c:v>
                </c:pt>
                <c:pt idx="5" formatCode="0.00%">
                  <c:v>0.18261401570949681</c:v>
                </c:pt>
                <c:pt idx="6" formatCode="0.00%">
                  <c:v>0.25293300201639884</c:v>
                </c:pt>
                <c:pt idx="7" formatCode="0.00%">
                  <c:v>0.29525315892847875</c:v>
                </c:pt>
                <c:pt idx="8" formatCode="0.00%">
                  <c:v>0.32196218752215267</c:v>
                </c:pt>
              </c:numCache>
            </c:numRef>
          </c:val>
        </c:ser>
        <c:ser>
          <c:idx val="3"/>
          <c:order val="3"/>
          <c:tx>
            <c:strRef>
              <c:f>эД!$C$14</c:f>
              <c:strCache>
                <c:ptCount val="1"/>
                <c:pt idx="0">
                  <c:v>MIRR (модифицированная внутренняя норма рентабельности)</c:v>
                </c:pt>
              </c:strCache>
            </c:strRef>
          </c:tx>
          <c:marker>
            <c:symbol val="none"/>
          </c:marker>
          <c:cat>
            <c:numRef>
              <c:f>эД!$E$3:$J$3</c:f>
              <c:numCache>
                <c:formatCode>General</c:formatCode>
                <c:ptCount val="6"/>
                <c:pt idx="0">
                  <c:v>2015</c:v>
                </c:pt>
                <c:pt idx="1">
                  <c:v>2016</c:v>
                </c:pt>
                <c:pt idx="2">
                  <c:v>2017</c:v>
                </c:pt>
                <c:pt idx="3">
                  <c:v>2018</c:v>
                </c:pt>
                <c:pt idx="4">
                  <c:v>2019</c:v>
                </c:pt>
                <c:pt idx="5">
                  <c:v>2020</c:v>
                </c:pt>
              </c:numCache>
            </c:numRef>
          </c:cat>
          <c:val>
            <c:numRef>
              <c:f>эД!$E$14:$M$14</c:f>
              <c:numCache>
                <c:formatCode>General</c:formatCode>
                <c:ptCount val="9"/>
                <c:pt idx="3" formatCode="0.00%">
                  <c:v>-7.7659400600655237E-2</c:v>
                </c:pt>
                <c:pt idx="4" formatCode="0.00%">
                  <c:v>7.7715291453292701E-2</c:v>
                </c:pt>
                <c:pt idx="5" formatCode="0.00%">
                  <c:v>0.14845443689322754</c:v>
                </c:pt>
                <c:pt idx="6" formatCode="0.00%">
                  <c:v>0.18135546714364459</c:v>
                </c:pt>
                <c:pt idx="7" formatCode="0.00%">
                  <c:v>0.19702221116003671</c:v>
                </c:pt>
                <c:pt idx="8" formatCode="0.00%">
                  <c:v>0.20400077731510047</c:v>
                </c:pt>
              </c:numCache>
            </c:numRef>
          </c:val>
        </c:ser>
        <c:marker val="1"/>
        <c:axId val="46726144"/>
        <c:axId val="46724608"/>
      </c:lineChart>
      <c:catAx>
        <c:axId val="46708992"/>
        <c:scaling>
          <c:orientation val="minMax"/>
        </c:scaling>
        <c:axPos val="b"/>
        <c:numFmt formatCode="General" sourceLinked="1"/>
        <c:tickLblPos val="low"/>
        <c:crossAx val="46723072"/>
        <c:crosses val="autoZero"/>
        <c:auto val="1"/>
        <c:lblAlgn val="ctr"/>
        <c:lblOffset val="100"/>
      </c:catAx>
      <c:valAx>
        <c:axId val="46723072"/>
        <c:scaling>
          <c:orientation val="minMax"/>
          <c:max val="39838"/>
          <c:min val="-21730"/>
        </c:scaling>
        <c:axPos val="l"/>
        <c:majorGridlines/>
        <c:numFmt formatCode="#,##0.0" sourceLinked="1"/>
        <c:tickLblPos val="nextTo"/>
        <c:crossAx val="46708992"/>
        <c:crosses val="autoZero"/>
        <c:crossBetween val="between"/>
      </c:valAx>
      <c:valAx>
        <c:axId val="46724608"/>
        <c:scaling>
          <c:orientation val="minMax"/>
          <c:max val="0.40390000000000031"/>
          <c:min val="-0.22030000000000002"/>
        </c:scaling>
        <c:axPos val="r"/>
        <c:numFmt formatCode="0.00%" sourceLinked="0"/>
        <c:tickLblPos val="nextTo"/>
        <c:crossAx val="46726144"/>
        <c:crosses val="max"/>
        <c:crossBetween val="between"/>
      </c:valAx>
      <c:catAx>
        <c:axId val="46726144"/>
        <c:scaling>
          <c:orientation val="minMax"/>
        </c:scaling>
        <c:delete val="1"/>
        <c:axPos val="b"/>
        <c:numFmt formatCode="General" sourceLinked="1"/>
        <c:tickLblPos val="none"/>
        <c:crossAx val="46724608"/>
        <c:crosses val="autoZero"/>
        <c:auto val="1"/>
        <c:lblAlgn val="ctr"/>
        <c:lblOffset val="100"/>
      </c:catAx>
    </c:plotArea>
    <c:legend>
      <c:legendPos val="r"/>
    </c:legend>
    <c:plotVisOnly val="1"/>
    <c:dispBlanksAs val="gap"/>
  </c:chart>
  <c:txPr>
    <a:bodyPr/>
    <a:lstStyle/>
    <a:p>
      <a:pPr>
        <a:defRPr sz="1000">
          <a:latin typeface="Arial" panose="020B0604020202020204" pitchFamily="34" charset="0"/>
          <a:cs typeface="Arial" panose="020B0604020202020204" pitchFamily="34" charset="0"/>
        </a:defRPr>
      </a:pPr>
      <a:endParaRPr lang="zh-CN"/>
    </a:p>
  </c:txPr>
  <c:externalData r:id="rId1"/>
</c:chartSpace>
</file>

<file path=ppt/charts/chart26.xml><?xml version="1.0" encoding="utf-8"?>
<c:chartSpace xmlns:c="http://schemas.openxmlformats.org/drawingml/2006/chart" xmlns:a="http://schemas.openxmlformats.org/drawingml/2006/main" xmlns:r="http://schemas.openxmlformats.org/officeDocument/2006/relationships">
  <c:date1904 val="1"/>
  <c:lang val="zh-CN"/>
  <c:style val="35"/>
  <c:chart>
    <c:plotArea>
      <c:layout/>
      <c:barChart>
        <c:barDir val="col"/>
        <c:grouping val="clustered"/>
        <c:ser>
          <c:idx val="1"/>
          <c:order val="1"/>
          <c:tx>
            <c:strRef>
              <c:f>эД!$C$17</c:f>
              <c:strCache>
                <c:ptCount val="1"/>
                <c:pt idx="0">
                  <c:v>Рентабельность EBITDA, % (EBITDA/выручка)</c:v>
                </c:pt>
              </c:strCache>
            </c:strRef>
          </c:tx>
          <c:cat>
            <c:numRef>
              <c:f>эД!$E$3:$J$3</c:f>
              <c:numCache>
                <c:formatCode>General</c:formatCode>
                <c:ptCount val="6"/>
                <c:pt idx="0">
                  <c:v>2015</c:v>
                </c:pt>
                <c:pt idx="1">
                  <c:v>2016</c:v>
                </c:pt>
                <c:pt idx="2">
                  <c:v>2017</c:v>
                </c:pt>
                <c:pt idx="3">
                  <c:v>2018</c:v>
                </c:pt>
                <c:pt idx="4">
                  <c:v>2019</c:v>
                </c:pt>
                <c:pt idx="5">
                  <c:v>2020</c:v>
                </c:pt>
              </c:numCache>
            </c:numRef>
          </c:cat>
          <c:val>
            <c:numRef>
              <c:f>эД!$E$17:$M$17</c:f>
              <c:numCache>
                <c:formatCode>0.00%</c:formatCode>
                <c:ptCount val="9"/>
                <c:pt idx="0">
                  <c:v>5.2132973574867791E-2</c:v>
                </c:pt>
                <c:pt idx="1">
                  <c:v>0.21173614986318354</c:v>
                </c:pt>
                <c:pt idx="2">
                  <c:v>0.21882802091948242</c:v>
                </c:pt>
                <c:pt idx="3">
                  <c:v>0.22768710844595988</c:v>
                </c:pt>
                <c:pt idx="4">
                  <c:v>0.22924483445515886</c:v>
                </c:pt>
                <c:pt idx="5">
                  <c:v>0.22929453336992076</c:v>
                </c:pt>
                <c:pt idx="6">
                  <c:v>0.22884538712360103</c:v>
                </c:pt>
                <c:pt idx="7">
                  <c:v>0.22840611217359033</c:v>
                </c:pt>
                <c:pt idx="8">
                  <c:v>0.22794043758609353</c:v>
                </c:pt>
              </c:numCache>
            </c:numRef>
          </c:val>
        </c:ser>
        <c:axId val="46875776"/>
        <c:axId val="46869888"/>
      </c:barChart>
      <c:lineChart>
        <c:grouping val="standard"/>
        <c:ser>
          <c:idx val="0"/>
          <c:order val="0"/>
          <c:tx>
            <c:strRef>
              <c:f>эД!$C$16</c:f>
              <c:strCache>
                <c:ptCount val="1"/>
                <c:pt idx="0">
                  <c:v>EBIDTA, тыс.д.</c:v>
                </c:pt>
              </c:strCache>
            </c:strRef>
          </c:tx>
          <c:marker>
            <c:symbol val="none"/>
          </c:marker>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эД!$E$16:$M$16</c:f>
              <c:numCache>
                <c:formatCode>#,##0.0</c:formatCode>
                <c:ptCount val="9"/>
                <c:pt idx="0">
                  <c:v>74.620877889331439</c:v>
                </c:pt>
                <c:pt idx="1">
                  <c:v>7285.5054134996044</c:v>
                </c:pt>
                <c:pt idx="2">
                  <c:v>9895.439738427709</c:v>
                </c:pt>
                <c:pt idx="3">
                  <c:v>12791.004991563188</c:v>
                </c:pt>
                <c:pt idx="4">
                  <c:v>14590.794086086878</c:v>
                </c:pt>
                <c:pt idx="5">
                  <c:v>15403.447694773726</c:v>
                </c:pt>
                <c:pt idx="6">
                  <c:v>15675.118293963673</c:v>
                </c:pt>
                <c:pt idx="7">
                  <c:v>16020.504357809094</c:v>
                </c:pt>
                <c:pt idx="8">
                  <c:v>16371.806771065751</c:v>
                </c:pt>
              </c:numCache>
            </c:numRef>
          </c:val>
        </c:ser>
        <c:marker val="1"/>
        <c:axId val="46866816"/>
        <c:axId val="46868352"/>
      </c:lineChart>
      <c:catAx>
        <c:axId val="46866816"/>
        <c:scaling>
          <c:orientation val="minMax"/>
        </c:scaling>
        <c:axPos val="b"/>
        <c:numFmt formatCode="General" sourceLinked="1"/>
        <c:tickLblPos val="nextTo"/>
        <c:crossAx val="46868352"/>
        <c:crosses val="autoZero"/>
        <c:auto val="1"/>
        <c:lblAlgn val="ctr"/>
        <c:lblOffset val="100"/>
      </c:catAx>
      <c:valAx>
        <c:axId val="46868352"/>
        <c:scaling>
          <c:orientation val="minMax"/>
          <c:min val="0"/>
        </c:scaling>
        <c:axPos val="l"/>
        <c:majorGridlines/>
        <c:numFmt formatCode="#,##0.0" sourceLinked="1"/>
        <c:tickLblPos val="nextTo"/>
        <c:crossAx val="46866816"/>
        <c:crosses val="autoZero"/>
        <c:crossBetween val="between"/>
      </c:valAx>
      <c:valAx>
        <c:axId val="46869888"/>
        <c:scaling>
          <c:orientation val="minMax"/>
        </c:scaling>
        <c:axPos val="r"/>
        <c:numFmt formatCode="0.00%" sourceLinked="1"/>
        <c:tickLblPos val="nextTo"/>
        <c:crossAx val="46875776"/>
        <c:crosses val="max"/>
        <c:crossBetween val="between"/>
      </c:valAx>
      <c:catAx>
        <c:axId val="46875776"/>
        <c:scaling>
          <c:orientation val="minMax"/>
        </c:scaling>
        <c:delete val="1"/>
        <c:axPos val="b"/>
        <c:numFmt formatCode="General" sourceLinked="1"/>
        <c:tickLblPos val="none"/>
        <c:crossAx val="46869888"/>
        <c:crosses val="autoZero"/>
        <c:auto val="1"/>
        <c:lblAlgn val="ctr"/>
        <c:lblOffset val="100"/>
      </c:catAx>
    </c:plotArea>
    <c:legend>
      <c:legendPos val="r"/>
    </c:legend>
    <c:plotVisOnly val="1"/>
    <c:dispBlanksAs val="gap"/>
  </c:chart>
  <c:spPr>
    <a:ln>
      <a:noFill/>
    </a:ln>
  </c:spPr>
  <c:txPr>
    <a:bodyPr/>
    <a:lstStyle/>
    <a:p>
      <a:pPr>
        <a:defRPr sz="900">
          <a:latin typeface="Arial" panose="020B0604020202020204" pitchFamily="34" charset="0"/>
          <a:cs typeface="Arial" panose="020B0604020202020204" pitchFamily="34" charset="0"/>
        </a:defRPr>
      </a:pPr>
      <a:endParaRPr lang="zh-CN"/>
    </a:p>
  </c:txPr>
  <c:externalData r:id="rId1"/>
  <c:userShapes r:id="rId2"/>
</c:chartSpace>
</file>

<file path=ppt/charts/chart27.xml><?xml version="1.0" encoding="utf-8"?>
<c:chartSpace xmlns:c="http://schemas.openxmlformats.org/drawingml/2006/chart" xmlns:a="http://schemas.openxmlformats.org/drawingml/2006/main" xmlns:r="http://schemas.openxmlformats.org/officeDocument/2006/relationships">
  <c:lang val="zh-CN"/>
  <c:style val="34"/>
  <c:chart>
    <c:plotArea>
      <c:layout/>
      <c:barChart>
        <c:barDir val="col"/>
        <c:grouping val="clustered"/>
        <c:ser>
          <c:idx val="0"/>
          <c:order val="0"/>
          <c:tx>
            <c:strRef>
              <c:f>эД!$C$18</c:f>
              <c:strCache>
                <c:ptCount val="1"/>
                <c:pt idx="0">
                  <c:v>Рентабельность ЧП,% (ЧП/выручка)</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эД!$E$18:$M$18</c:f>
              <c:numCache>
                <c:formatCode>0.00%</c:formatCode>
                <c:ptCount val="9"/>
                <c:pt idx="0">
                  <c:v>-7.5796850823813206E-3</c:v>
                </c:pt>
                <c:pt idx="1">
                  <c:v>8.5080612584601464E-2</c:v>
                </c:pt>
                <c:pt idx="2">
                  <c:v>9.5529768791810396E-2</c:v>
                </c:pt>
                <c:pt idx="3">
                  <c:v>0.1028935084813451</c:v>
                </c:pt>
                <c:pt idx="4">
                  <c:v>0.10977106295985552</c:v>
                </c:pt>
                <c:pt idx="5">
                  <c:v>0.11322024498083065</c:v>
                </c:pt>
                <c:pt idx="6">
                  <c:v>0.11422874762825617</c:v>
                </c:pt>
                <c:pt idx="7">
                  <c:v>0.11386949005446839</c:v>
                </c:pt>
                <c:pt idx="8">
                  <c:v>0.11348840954564941</c:v>
                </c:pt>
              </c:numCache>
            </c:numRef>
          </c:val>
        </c:ser>
        <c:ser>
          <c:idx val="1"/>
          <c:order val="1"/>
          <c:tx>
            <c:strRef>
              <c:f>эД!$C$19</c:f>
              <c:strCache>
                <c:ptCount val="1"/>
                <c:pt idx="0">
                  <c:v>Рентабельность продаж (таб__ стр. 11)</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эД!$E$19:$M$19</c:f>
              <c:numCache>
                <c:formatCode>0.00%</c:formatCode>
                <c:ptCount val="9"/>
                <c:pt idx="0">
                  <c:v>5.2132973574867791E-2</c:v>
                </c:pt>
                <c:pt idx="1">
                  <c:v>0.21173614986318354</c:v>
                </c:pt>
                <c:pt idx="2">
                  <c:v>0.21882802091948242</c:v>
                </c:pt>
                <c:pt idx="3">
                  <c:v>0.22768710844595988</c:v>
                </c:pt>
                <c:pt idx="4">
                  <c:v>0.22924483445515886</c:v>
                </c:pt>
                <c:pt idx="5">
                  <c:v>0.22929453336992076</c:v>
                </c:pt>
                <c:pt idx="6">
                  <c:v>0.22884538712360103</c:v>
                </c:pt>
                <c:pt idx="7">
                  <c:v>0.22840611217359033</c:v>
                </c:pt>
                <c:pt idx="8">
                  <c:v>0.22794043758609353</c:v>
                </c:pt>
              </c:numCache>
            </c:numRef>
          </c:val>
        </c:ser>
        <c:ser>
          <c:idx val="2"/>
          <c:order val="2"/>
          <c:tx>
            <c:strRef>
              <c:f>эД!$C$20</c:f>
              <c:strCache>
                <c:ptCount val="1"/>
                <c:pt idx="0">
                  <c:v>Рентабельность производства (таб__ стр. 12)</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эД!$E$20:$M$20</c:f>
              <c:numCache>
                <c:formatCode>0.00%</c:formatCode>
                <c:ptCount val="9"/>
                <c:pt idx="0">
                  <c:v>-7.9965700578993534E-3</c:v>
                </c:pt>
                <c:pt idx="1">
                  <c:v>0.10793418037606865</c:v>
                </c:pt>
                <c:pt idx="2">
                  <c:v>0.12229031679330589</c:v>
                </c:pt>
                <c:pt idx="3">
                  <c:v>0.13322774953853711</c:v>
                </c:pt>
                <c:pt idx="4">
                  <c:v>0.14242014567915226</c:v>
                </c:pt>
                <c:pt idx="5">
                  <c:v>0.1469046865281593</c:v>
                </c:pt>
                <c:pt idx="6">
                  <c:v>0.14812690700530723</c:v>
                </c:pt>
                <c:pt idx="7">
                  <c:v>0.14757697261604855</c:v>
                </c:pt>
                <c:pt idx="8">
                  <c:v>0.14699437073328744</c:v>
                </c:pt>
              </c:numCache>
            </c:numRef>
          </c:val>
        </c:ser>
        <c:axId val="46897024"/>
        <c:axId val="46898560"/>
      </c:barChart>
      <c:catAx>
        <c:axId val="46897024"/>
        <c:scaling>
          <c:orientation val="minMax"/>
        </c:scaling>
        <c:axPos val="b"/>
        <c:numFmt formatCode="General" sourceLinked="1"/>
        <c:tickLblPos val="low"/>
        <c:crossAx val="46898560"/>
        <c:crosses val="autoZero"/>
        <c:auto val="1"/>
        <c:lblAlgn val="ctr"/>
        <c:lblOffset val="100"/>
      </c:catAx>
      <c:valAx>
        <c:axId val="46898560"/>
        <c:scaling>
          <c:orientation val="minMax"/>
        </c:scaling>
        <c:axPos val="l"/>
        <c:majorGridlines/>
        <c:numFmt formatCode="0.00%" sourceLinked="1"/>
        <c:tickLblPos val="nextTo"/>
        <c:crossAx val="46897024"/>
        <c:crosses val="autoZero"/>
        <c:crossBetween val="between"/>
      </c:valAx>
    </c:plotArea>
    <c:legend>
      <c:legendPos val="r"/>
    </c:legend>
    <c:plotVisOnly val="1"/>
    <c:dispBlanksAs val="gap"/>
  </c:chart>
  <c:spPr>
    <a:ln>
      <a:noFill/>
    </a:ln>
  </c:spPr>
  <c:txPr>
    <a:bodyPr/>
    <a:lstStyle/>
    <a:p>
      <a:pPr>
        <a:defRPr sz="900">
          <a:latin typeface="Arial" panose="020B0604020202020204" pitchFamily="34" charset="0"/>
          <a:cs typeface="Arial" panose="020B0604020202020204" pitchFamily="34" charset="0"/>
        </a:defRPr>
      </a:pPr>
      <a:endParaRPr lang="zh-CN"/>
    </a:p>
  </c:txPr>
  <c:externalData r:id="rId1"/>
</c:chartSpace>
</file>

<file path=ppt/charts/chart28.xml><?xml version="1.0" encoding="utf-8"?>
<c:chartSpace xmlns:c="http://schemas.openxmlformats.org/drawingml/2006/chart" xmlns:a="http://schemas.openxmlformats.org/drawingml/2006/main" xmlns:r="http://schemas.openxmlformats.org/officeDocument/2006/relationships">
  <c:lang val="zh-CN"/>
  <c:chart>
    <c:autoTitleDeleted val="1"/>
    <c:plotArea>
      <c:layout/>
      <c:scatterChart>
        <c:scatterStyle val="smoothMarker"/>
        <c:ser>
          <c:idx val="0"/>
          <c:order val="0"/>
          <c:tx>
            <c:strRef>
              <c:f>А!$C$4</c:f>
              <c:strCache>
                <c:ptCount val="1"/>
                <c:pt idx="0">
                  <c:v>Этап 1. Алюминиевое производство сплавов ADC 10/12</c:v>
                </c:pt>
              </c:strCache>
            </c:strRef>
          </c:tx>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А!$D$4:$L$4</c:f>
              <c:numCache>
                <c:formatCode>0%</c:formatCode>
                <c:ptCount val="9"/>
                <c:pt idx="0">
                  <c:v>0</c:v>
                </c:pt>
                <c:pt idx="1">
                  <c:v>0</c:v>
                </c:pt>
                <c:pt idx="2">
                  <c:v>-0.21781976249479934</c:v>
                </c:pt>
                <c:pt idx="3">
                  <c:v>6.0306378078595513E-2</c:v>
                </c:pt>
                <c:pt idx="4">
                  <c:v>0.21273607521297691</c:v>
                </c:pt>
                <c:pt idx="5">
                  <c:v>0.29633328897977812</c:v>
                </c:pt>
                <c:pt idx="6">
                  <c:v>0.34388343478568639</c:v>
                </c:pt>
                <c:pt idx="7">
                  <c:v>0.37243170492834787</c:v>
                </c:pt>
                <c:pt idx="8">
                  <c:v>0.39027899310542263</c:v>
                </c:pt>
              </c:numCache>
            </c:numRef>
          </c:yVal>
          <c:smooth val="1"/>
        </c:ser>
        <c:ser>
          <c:idx val="1"/>
          <c:order val="1"/>
          <c:tx>
            <c:strRef>
              <c:f>А!$C$5</c:f>
              <c:strCache>
                <c:ptCount val="1"/>
                <c:pt idx="0">
                  <c:v>Этап 1. Производство кислорода</c:v>
                </c:pt>
              </c:strCache>
            </c:strRef>
          </c:tx>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А!$D$5:$L$5</c:f>
              <c:numCache>
                <c:formatCode>General</c:formatCode>
                <c:ptCount val="9"/>
                <c:pt idx="2" formatCode="0%">
                  <c:v>0</c:v>
                </c:pt>
                <c:pt idx="3" formatCode="0%">
                  <c:v>-0.48740674242079951</c:v>
                </c:pt>
                <c:pt idx="4" formatCode="0%">
                  <c:v>-0.23167832926614262</c:v>
                </c:pt>
                <c:pt idx="5" formatCode="0%">
                  <c:v>-7.0426864556543969E-2</c:v>
                </c:pt>
                <c:pt idx="6" formatCode="0%">
                  <c:v>2.3568745841684433E-2</c:v>
                </c:pt>
                <c:pt idx="7" formatCode="0%">
                  <c:v>8.4061915763705697E-2</c:v>
                </c:pt>
                <c:pt idx="8" formatCode="0%">
                  <c:v>0.12482319076432713</c:v>
                </c:pt>
              </c:numCache>
            </c:numRef>
          </c:yVal>
          <c:smooth val="1"/>
        </c:ser>
        <c:ser>
          <c:idx val="2"/>
          <c:order val="2"/>
          <c:tx>
            <c:strRef>
              <c:f>А!$C$6</c:f>
              <c:strCache>
                <c:ptCount val="1"/>
                <c:pt idx="0">
                  <c:v>Этап 1. Кабельное производство - силовой кабель</c:v>
                </c:pt>
              </c:strCache>
            </c:strRef>
          </c:tx>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А!$D$6:$L$6</c:f>
              <c:numCache>
                <c:formatCode>General</c:formatCode>
                <c:ptCount val="9"/>
                <c:pt idx="2" formatCode="0%">
                  <c:v>0</c:v>
                </c:pt>
                <c:pt idx="3" formatCode="0%">
                  <c:v>-0.21980223523955689</c:v>
                </c:pt>
                <c:pt idx="4" formatCode="0%">
                  <c:v>5.1256834812231408E-2</c:v>
                </c:pt>
                <c:pt idx="5" formatCode="0%">
                  <c:v>0.19112194531835131</c:v>
                </c:pt>
                <c:pt idx="6" formatCode="0%">
                  <c:v>0.26809729554156025</c:v>
                </c:pt>
                <c:pt idx="7" formatCode="0%">
                  <c:v>0.31387061681921463</c:v>
                </c:pt>
                <c:pt idx="8" formatCode="0%">
                  <c:v>0.34239537582488</c:v>
                </c:pt>
              </c:numCache>
            </c:numRef>
          </c:yVal>
          <c:smooth val="1"/>
        </c:ser>
        <c:ser>
          <c:idx val="5"/>
          <c:order val="3"/>
          <c:tx>
            <c:strRef>
              <c:f>А!$C$9</c:f>
              <c:strCache>
                <c:ptCount val="1"/>
                <c:pt idx="0">
                  <c:v>Инвестиционная программа Этапа 1</c:v>
                </c:pt>
              </c:strCache>
            </c:strRef>
          </c:tx>
          <c:spPr>
            <a:ln w="38100"/>
          </c:spPr>
          <c:marker>
            <c:spPr>
              <a:solidFill>
                <a:srgbClr val="FFFF00"/>
              </a:solidFill>
              <a:ln w="38100"/>
            </c:spPr>
          </c:marker>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А!$D$9:$L$9</c:f>
              <c:numCache>
                <c:formatCode>0.00%</c:formatCode>
                <c:ptCount val="9"/>
                <c:pt idx="0">
                  <c:v>0</c:v>
                </c:pt>
                <c:pt idx="1">
                  <c:v>0</c:v>
                </c:pt>
                <c:pt idx="2">
                  <c:v>0</c:v>
                </c:pt>
                <c:pt idx="3">
                  <c:v>-0.18362464162087722</c:v>
                </c:pt>
                <c:pt idx="4">
                  <c:v>5.6254360192826897E-2</c:v>
                </c:pt>
                <c:pt idx="5">
                  <c:v>0.18261401570949681</c:v>
                </c:pt>
                <c:pt idx="6">
                  <c:v>0.25293300201639884</c:v>
                </c:pt>
                <c:pt idx="7">
                  <c:v>0.29525315892847875</c:v>
                </c:pt>
                <c:pt idx="8">
                  <c:v>0.32196218752215267</c:v>
                </c:pt>
              </c:numCache>
            </c:numRef>
          </c:yVal>
          <c:smooth val="1"/>
        </c:ser>
        <c:axId val="47260032"/>
        <c:axId val="47261952"/>
      </c:scatterChart>
      <c:valAx>
        <c:axId val="47260032"/>
        <c:scaling>
          <c:orientation val="minMax"/>
        </c:scaling>
        <c:axPos val="b"/>
        <c:majorGridlines/>
        <c:numFmt formatCode="General" sourceLinked="1"/>
        <c:tickLblPos val="low"/>
        <c:crossAx val="47261952"/>
        <c:crossesAt val="0"/>
        <c:crossBetween val="midCat"/>
      </c:valAx>
      <c:valAx>
        <c:axId val="47261952"/>
        <c:scaling>
          <c:orientation val="minMax"/>
        </c:scaling>
        <c:axPos val="l"/>
        <c:majorGridlines/>
        <c:numFmt formatCode="0%" sourceLinked="1"/>
        <c:tickLblPos val="nextTo"/>
        <c:crossAx val="47260032"/>
        <c:crosses val="autoZero"/>
        <c:crossBetween val="midCat"/>
        <c:majorUnit val="0.1"/>
      </c:valAx>
    </c:plotArea>
    <c:legend>
      <c:legendPos val="r"/>
    </c:legend>
    <c:plotVisOnly val="1"/>
    <c:dispBlanksAs val="gap"/>
  </c:chart>
  <c:txPr>
    <a:bodyPr/>
    <a:lstStyle/>
    <a:p>
      <a:pPr>
        <a:defRPr sz="900">
          <a:latin typeface="Arial" panose="020B0604020202020204" pitchFamily="34" charset="0"/>
          <a:cs typeface="Arial" panose="020B0604020202020204" pitchFamily="34" charset="0"/>
        </a:defRPr>
      </a:pPr>
      <a:endParaRPr lang="zh-CN"/>
    </a:p>
  </c:txPr>
  <c:externalData r:id="rId1"/>
</c:chartSpace>
</file>

<file path=ppt/charts/chart29.xml><?xml version="1.0" encoding="utf-8"?>
<c:chartSpace xmlns:c="http://schemas.openxmlformats.org/drawingml/2006/chart" xmlns:a="http://schemas.openxmlformats.org/drawingml/2006/main" xmlns:r="http://schemas.openxmlformats.org/officeDocument/2006/relationships">
  <c:lang val="zh-CN"/>
  <c:chart>
    <c:autoTitleDeleted val="1"/>
    <c:plotArea>
      <c:layout/>
      <c:lineChart>
        <c:grouping val="standard"/>
        <c:ser>
          <c:idx val="0"/>
          <c:order val="0"/>
          <c:tx>
            <c:strRef>
              <c:f>А!$C$46</c:f>
              <c:strCache>
                <c:ptCount val="1"/>
                <c:pt idx="0">
                  <c:v>Этап 1. Алюминиевое производство сплавов ADC 10/12</c:v>
                </c:pt>
              </c:strCache>
            </c:strRef>
          </c:tx>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А!$D$46:$L$46</c:f>
              <c:numCache>
                <c:formatCode>[$$-409]#,##0.0</c:formatCode>
                <c:ptCount val="9"/>
                <c:pt idx="0">
                  <c:v>-4058.6211949991502</c:v>
                </c:pt>
                <c:pt idx="1">
                  <c:v>-3374.6266904431936</c:v>
                </c:pt>
                <c:pt idx="2">
                  <c:v>-2149.6182023673059</c:v>
                </c:pt>
                <c:pt idx="3">
                  <c:v>-818.18941127867117</c:v>
                </c:pt>
                <c:pt idx="4">
                  <c:v>551.77385818734854</c:v>
                </c:pt>
                <c:pt idx="5">
                  <c:v>1835.9713576988208</c:v>
                </c:pt>
                <c:pt idx="6">
                  <c:v>2963.7022366669448</c:v>
                </c:pt>
                <c:pt idx="7">
                  <c:v>4008.7373724381036</c:v>
                </c:pt>
                <c:pt idx="8">
                  <c:v>4948.7510071041415</c:v>
                </c:pt>
              </c:numCache>
            </c:numRef>
          </c:val>
          <c:smooth val="1"/>
        </c:ser>
        <c:ser>
          <c:idx val="1"/>
          <c:order val="1"/>
          <c:tx>
            <c:strRef>
              <c:f>А!$C$47</c:f>
              <c:strCache>
                <c:ptCount val="1"/>
                <c:pt idx="0">
                  <c:v>Этап 1. Производство кислорода</c:v>
                </c:pt>
              </c:strCache>
            </c:strRef>
          </c:tx>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А!$D$47:$L$47</c:f>
              <c:numCache>
                <c:formatCode>[$$-409]#,##0.0</c:formatCode>
                <c:ptCount val="9"/>
                <c:pt idx="1">
                  <c:v>-3465.0809261586787</c:v>
                </c:pt>
                <c:pt idx="2">
                  <c:v>-3070.6070851219192</c:v>
                </c:pt>
                <c:pt idx="3">
                  <c:v>-2471.6047303301252</c:v>
                </c:pt>
                <c:pt idx="4">
                  <c:v>-1778.1283582908154</c:v>
                </c:pt>
                <c:pt idx="5">
                  <c:v>-1030.3553900120348</c:v>
                </c:pt>
                <c:pt idx="6">
                  <c:v>-295.72150336770238</c:v>
                </c:pt>
                <c:pt idx="7">
                  <c:v>409.12789803986408</c:v>
                </c:pt>
                <c:pt idx="8">
                  <c:v>1103.2704937037381</c:v>
                </c:pt>
              </c:numCache>
            </c:numRef>
          </c:val>
          <c:smooth val="1"/>
        </c:ser>
        <c:ser>
          <c:idx val="2"/>
          <c:order val="2"/>
          <c:tx>
            <c:strRef>
              <c:f>А!$C$48</c:f>
              <c:strCache>
                <c:ptCount val="1"/>
                <c:pt idx="0">
                  <c:v>Этап 1. Кабельное производство - силовой кабель</c:v>
                </c:pt>
              </c:strCache>
            </c:strRef>
          </c:tx>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А!$D$48:$L$48</c:f>
              <c:numCache>
                <c:formatCode>[$$-409]#,##0.0</c:formatCode>
                <c:ptCount val="9"/>
                <c:pt idx="1">
                  <c:v>-9941.1601180935231</c:v>
                </c:pt>
                <c:pt idx="2">
                  <c:v>-7580.5291093996148</c:v>
                </c:pt>
                <c:pt idx="3">
                  <c:v>-4532.5045511026428</c:v>
                </c:pt>
                <c:pt idx="4">
                  <c:v>-1376.11138145121</c:v>
                </c:pt>
                <c:pt idx="5">
                  <c:v>1521.1428018240308</c:v>
                </c:pt>
                <c:pt idx="6">
                  <c:v>4113.8905684879637</c:v>
                </c:pt>
                <c:pt idx="7">
                  <c:v>6511.3452094389831</c:v>
                </c:pt>
                <c:pt idx="8">
                  <c:v>8704.0085067148448</c:v>
                </c:pt>
              </c:numCache>
            </c:numRef>
          </c:val>
          <c:smooth val="1"/>
        </c:ser>
        <c:ser>
          <c:idx val="5"/>
          <c:order val="3"/>
          <c:tx>
            <c:strRef>
              <c:f>А!$C$51</c:f>
              <c:strCache>
                <c:ptCount val="1"/>
                <c:pt idx="0">
                  <c:v>Инвестиционная программа Этапа 1</c:v>
                </c:pt>
              </c:strCache>
            </c:strRef>
          </c:tx>
          <c:spPr>
            <a:ln w="38100"/>
          </c:spPr>
          <c:marker>
            <c:symbol val="circle"/>
            <c:size val="6"/>
            <c:spPr>
              <a:solidFill>
                <a:srgbClr val="FFFF00"/>
              </a:solidFill>
              <a:ln w="38100"/>
            </c:spPr>
          </c:marker>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А!$D$51:$L$51</c:f>
              <c:numCache>
                <c:formatCode>[$$-409]#,##0.0</c:formatCode>
                <c:ptCount val="9"/>
                <c:pt idx="0">
                  <c:v>-4058.6211949991502</c:v>
                </c:pt>
                <c:pt idx="1">
                  <c:v>-15344.484765668381</c:v>
                </c:pt>
                <c:pt idx="2">
                  <c:v>-11684.885307885383</c:v>
                </c:pt>
                <c:pt idx="3">
                  <c:v>-7162.5591667234748</c:v>
                </c:pt>
                <c:pt idx="4">
                  <c:v>-2460.1285374071886</c:v>
                </c:pt>
                <c:pt idx="5">
                  <c:v>1927.5956073774603</c:v>
                </c:pt>
                <c:pt idx="6">
                  <c:v>5856.2857712341502</c:v>
                </c:pt>
                <c:pt idx="7">
                  <c:v>9469.1487638136314</c:v>
                </c:pt>
                <c:pt idx="8">
                  <c:v>12761.341291724391</c:v>
                </c:pt>
              </c:numCache>
            </c:numRef>
          </c:val>
          <c:smooth val="1"/>
        </c:ser>
        <c:marker val="1"/>
        <c:axId val="47271296"/>
        <c:axId val="47281664"/>
      </c:lineChart>
      <c:catAx>
        <c:axId val="47271296"/>
        <c:scaling>
          <c:orientation val="minMax"/>
        </c:scaling>
        <c:axPos val="b"/>
        <c:majorGridlines/>
        <c:numFmt formatCode="General" sourceLinked="1"/>
        <c:tickLblPos val="low"/>
        <c:crossAx val="47281664"/>
        <c:crosses val="autoZero"/>
        <c:auto val="1"/>
        <c:lblAlgn val="ctr"/>
        <c:lblOffset val="100"/>
      </c:catAx>
      <c:valAx>
        <c:axId val="47281664"/>
        <c:scaling>
          <c:orientation val="minMax"/>
        </c:scaling>
        <c:axPos val="l"/>
        <c:majorGridlines/>
        <c:numFmt formatCode="[$$-409]#,##0.0" sourceLinked="1"/>
        <c:tickLblPos val="nextTo"/>
        <c:crossAx val="47271296"/>
        <c:crosses val="autoZero"/>
        <c:crossBetween val="between"/>
      </c:valAx>
    </c:plotArea>
    <c:legend>
      <c:legendPos val="r"/>
      <c:spPr>
        <a:solidFill>
          <a:prstClr val="white"/>
        </a:solidFill>
      </c:spPr>
    </c:legend>
    <c:plotVisOnly val="1"/>
    <c:dispBlanksAs val="gap"/>
  </c:chart>
  <c:txPr>
    <a:bodyPr/>
    <a:lstStyle/>
    <a:p>
      <a:pPr>
        <a:defRPr sz="900">
          <a:latin typeface="Arial" panose="020B0604020202020204" pitchFamily="34" charset="0"/>
          <a:cs typeface="Arial" panose="020B0604020202020204" pitchFamily="34" charset="0"/>
        </a:defRPr>
      </a:pPr>
      <a:endParaRPr lang="zh-CN"/>
    </a:p>
  </c:txPr>
  <c:externalData r:id="rId1"/>
  <c:userShapes r:id="rId2"/>
</c:chartSpace>
</file>

<file path=ppt/charts/chart3.xml><?xml version="1.0" encoding="utf-8"?>
<c:chartSpace xmlns:c="http://schemas.openxmlformats.org/drawingml/2006/chart" xmlns:a="http://schemas.openxmlformats.org/drawingml/2006/main" xmlns:r="http://schemas.openxmlformats.org/officeDocument/2006/relationships">
  <c:lang val="zh-CN"/>
  <c:style val="34"/>
  <c:chart>
    <c:plotArea>
      <c:layout/>
      <c:barChart>
        <c:barDir val="col"/>
        <c:grouping val="clustered"/>
        <c:ser>
          <c:idx val="0"/>
          <c:order val="0"/>
          <c:tx>
            <c:strRef>
              <c:f>эД!$C$18</c:f>
              <c:strCache>
                <c:ptCount val="1"/>
                <c:pt idx="0">
                  <c:v>Рентабельность чистой прибыли (ЧП/выручка) - NPM</c:v>
                </c:pt>
              </c:strCache>
            </c:strRef>
          </c:tx>
          <c:cat>
            <c:numRef>
              <c:f>эД!$E$3:$I$3</c:f>
              <c:numCache>
                <c:formatCode>General</c:formatCode>
                <c:ptCount val="5"/>
                <c:pt idx="0">
                  <c:v>2019</c:v>
                </c:pt>
                <c:pt idx="1">
                  <c:v>2020</c:v>
                </c:pt>
                <c:pt idx="2">
                  <c:v>2021</c:v>
                </c:pt>
                <c:pt idx="3">
                  <c:v>2022</c:v>
                </c:pt>
                <c:pt idx="4">
                  <c:v>2023</c:v>
                </c:pt>
              </c:numCache>
            </c:numRef>
          </c:cat>
          <c:val>
            <c:numRef>
              <c:f>эД!$E$18:$I$18</c:f>
              <c:numCache>
                <c:formatCode>0.00%</c:formatCode>
                <c:ptCount val="5"/>
                <c:pt idx="0">
                  <c:v>0.33806324901473622</c:v>
                </c:pt>
                <c:pt idx="1">
                  <c:v>0.32059238299513682</c:v>
                </c:pt>
                <c:pt idx="2">
                  <c:v>0.31349737596639382</c:v>
                </c:pt>
                <c:pt idx="3">
                  <c:v>0.31581106289259703</c:v>
                </c:pt>
                <c:pt idx="4">
                  <c:v>0.31408031168408146</c:v>
                </c:pt>
              </c:numCache>
            </c:numRef>
          </c:val>
        </c:ser>
        <c:ser>
          <c:idx val="1"/>
          <c:order val="1"/>
          <c:tx>
            <c:strRef>
              <c:f>эД!$C$19</c:f>
              <c:strCache>
                <c:ptCount val="1"/>
                <c:pt idx="0">
                  <c:v>Рентабельность продаж - ROS</c:v>
                </c:pt>
              </c:strCache>
            </c:strRef>
          </c:tx>
          <c:cat>
            <c:numRef>
              <c:f>эД!$E$3:$I$3</c:f>
              <c:numCache>
                <c:formatCode>General</c:formatCode>
                <c:ptCount val="5"/>
                <c:pt idx="0">
                  <c:v>2019</c:v>
                </c:pt>
                <c:pt idx="1">
                  <c:v>2020</c:v>
                </c:pt>
                <c:pt idx="2">
                  <c:v>2021</c:v>
                </c:pt>
                <c:pt idx="3">
                  <c:v>2022</c:v>
                </c:pt>
                <c:pt idx="4">
                  <c:v>2023</c:v>
                </c:pt>
              </c:numCache>
            </c:numRef>
          </c:cat>
          <c:val>
            <c:numRef>
              <c:f>эД!$E$19:$I$19</c:f>
              <c:numCache>
                <c:formatCode>0.00%</c:formatCode>
                <c:ptCount val="5"/>
                <c:pt idx="0">
                  <c:v>0.22164857337677238</c:v>
                </c:pt>
                <c:pt idx="1">
                  <c:v>0.31921653842092318</c:v>
                </c:pt>
                <c:pt idx="2">
                  <c:v>0.31460804777808582</c:v>
                </c:pt>
                <c:pt idx="3">
                  <c:v>0.31669698936759866</c:v>
                </c:pt>
                <c:pt idx="4">
                  <c:v>0.31464304572957608</c:v>
                </c:pt>
              </c:numCache>
            </c:numRef>
          </c:val>
        </c:ser>
        <c:ser>
          <c:idx val="2"/>
          <c:order val="2"/>
          <c:tx>
            <c:strRef>
              <c:f>эД!$C$20</c:f>
              <c:strCache>
                <c:ptCount val="1"/>
                <c:pt idx="0">
                  <c:v>Рентабельность производства - ROTC</c:v>
                </c:pt>
              </c:strCache>
            </c:strRef>
          </c:tx>
          <c:spPr>
            <a:ln>
              <a:solidFill>
                <a:schemeClr val="accent3">
                  <a:lumMod val="75000"/>
                </a:schemeClr>
              </a:solidFill>
            </a:ln>
          </c:spPr>
          <c:cat>
            <c:numRef>
              <c:f>эД!$E$3:$I$3</c:f>
              <c:numCache>
                <c:formatCode>General</c:formatCode>
                <c:ptCount val="5"/>
                <c:pt idx="0">
                  <c:v>2019</c:v>
                </c:pt>
                <c:pt idx="1">
                  <c:v>2020</c:v>
                </c:pt>
                <c:pt idx="2">
                  <c:v>2021</c:v>
                </c:pt>
                <c:pt idx="3">
                  <c:v>2022</c:v>
                </c:pt>
                <c:pt idx="4">
                  <c:v>2023</c:v>
                </c:pt>
              </c:numCache>
            </c:numRef>
          </c:cat>
          <c:val>
            <c:numRef>
              <c:f>эД!$E$20:$I$20</c:f>
              <c:numCache>
                <c:formatCode>0.00%</c:formatCode>
                <c:ptCount val="5"/>
                <c:pt idx="0">
                  <c:v>0.43433240751080537</c:v>
                </c:pt>
                <c:pt idx="1">
                  <c:v>0.470916820234621</c:v>
                </c:pt>
                <c:pt idx="2">
                  <c:v>0.45739868253499782</c:v>
                </c:pt>
                <c:pt idx="3">
                  <c:v>0.46218304028883361</c:v>
                </c:pt>
                <c:pt idx="4">
                  <c:v>0.45827259755235938</c:v>
                </c:pt>
              </c:numCache>
            </c:numRef>
          </c:val>
        </c:ser>
        <c:axId val="14796288"/>
        <c:axId val="14797824"/>
      </c:barChart>
      <c:catAx>
        <c:axId val="14796288"/>
        <c:scaling>
          <c:orientation val="minMax"/>
        </c:scaling>
        <c:axPos val="b"/>
        <c:numFmt formatCode="General" sourceLinked="1"/>
        <c:tickLblPos val="low"/>
        <c:crossAx val="14797824"/>
        <c:crosses val="autoZero"/>
        <c:auto val="1"/>
        <c:lblAlgn val="ctr"/>
        <c:lblOffset val="100"/>
      </c:catAx>
      <c:valAx>
        <c:axId val="14797824"/>
        <c:scaling>
          <c:orientation val="minMax"/>
        </c:scaling>
        <c:axPos val="l"/>
        <c:majorGridlines/>
        <c:numFmt formatCode="0.00%" sourceLinked="1"/>
        <c:tickLblPos val="nextTo"/>
        <c:crossAx val="14796288"/>
        <c:crosses val="autoZero"/>
        <c:crossBetween val="between"/>
      </c:valAx>
    </c:plotArea>
    <c:legend>
      <c:legendPos val="r"/>
      <c:layout>
        <c:manualLayout>
          <c:xMode val="edge"/>
          <c:yMode val="edge"/>
          <c:x val="0.63832168449537441"/>
          <c:y val="5.3817322766606182E-2"/>
          <c:w val="0.34278160561524945"/>
          <c:h val="0.94618267723339433"/>
        </c:manualLayout>
      </c:layout>
    </c:legend>
    <c:plotVisOnly val="1"/>
    <c:dispBlanksAs val="gap"/>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30.xml><?xml version="1.0" encoding="utf-8"?>
<c:chartSpace xmlns:c="http://schemas.openxmlformats.org/drawingml/2006/chart" xmlns:a="http://schemas.openxmlformats.org/drawingml/2006/main" xmlns:r="http://schemas.openxmlformats.org/officeDocument/2006/relationships">
  <c:lang val="zh-CN"/>
  <c:chart>
    <c:autoTitleDeleted val="1"/>
    <c:plotArea>
      <c:layout/>
      <c:scatterChart>
        <c:scatterStyle val="smoothMarker"/>
        <c:ser>
          <c:idx val="0"/>
          <c:order val="0"/>
          <c:tx>
            <c:strRef>
              <c:f>А!$C$36</c:f>
              <c:strCache>
                <c:ptCount val="1"/>
                <c:pt idx="0">
                  <c:v>Этап 1. Алюминиевое производство сплавов ADC 10/12</c:v>
                </c:pt>
              </c:strCache>
            </c:strRef>
          </c:tx>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А!$D$36:$L$36</c:f>
              <c:numCache>
                <c:formatCode>0%</c:formatCode>
                <c:ptCount val="9"/>
                <c:pt idx="0">
                  <c:v>0</c:v>
                </c:pt>
                <c:pt idx="1">
                  <c:v>0</c:v>
                </c:pt>
                <c:pt idx="2">
                  <c:v>-0.16375782688695573</c:v>
                </c:pt>
                <c:pt idx="3">
                  <c:v>7.1845706736835435E-2</c:v>
                </c:pt>
                <c:pt idx="4">
                  <c:v>0.17141478185193434</c:v>
                </c:pt>
                <c:pt idx="5">
                  <c:v>0.21329928936489073</c:v>
                </c:pt>
                <c:pt idx="6">
                  <c:v>0.22965748202939573</c:v>
                </c:pt>
                <c:pt idx="7">
                  <c:v>0.23459712621653739</c:v>
                </c:pt>
                <c:pt idx="8">
                  <c:v>0.23416777771692754</c:v>
                </c:pt>
              </c:numCache>
            </c:numRef>
          </c:yVal>
          <c:smooth val="1"/>
        </c:ser>
        <c:ser>
          <c:idx val="1"/>
          <c:order val="1"/>
          <c:tx>
            <c:strRef>
              <c:f>А!$C$37</c:f>
              <c:strCache>
                <c:ptCount val="1"/>
                <c:pt idx="0">
                  <c:v>Этап 1. Производство кислорода</c:v>
                </c:pt>
              </c:strCache>
            </c:strRef>
          </c:tx>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А!$D$37:$L$37</c:f>
              <c:numCache>
                <c:formatCode>General</c:formatCode>
                <c:ptCount val="9"/>
                <c:pt idx="3" formatCode="0%">
                  <c:v>-0.41388686343903036</c:v>
                </c:pt>
                <c:pt idx="4" formatCode="0%">
                  <c:v>-0.15537940774544517</c:v>
                </c:pt>
                <c:pt idx="5" formatCode="0%">
                  <c:v>-1.955545986325426E-2</c:v>
                </c:pt>
                <c:pt idx="6" formatCode="0%">
                  <c:v>5.0623394625634033E-2</c:v>
                </c:pt>
                <c:pt idx="7" formatCode="0%">
                  <c:v>9.0387196091651356E-2</c:v>
                </c:pt>
                <c:pt idx="8" formatCode="0%">
                  <c:v>0.11411370726641169</c:v>
                </c:pt>
              </c:numCache>
            </c:numRef>
          </c:yVal>
          <c:smooth val="1"/>
        </c:ser>
        <c:ser>
          <c:idx val="2"/>
          <c:order val="2"/>
          <c:tx>
            <c:strRef>
              <c:f>А!$C$38</c:f>
              <c:strCache>
                <c:ptCount val="1"/>
                <c:pt idx="0">
                  <c:v>Этап 1. Кабельное производство - силовой кабель</c:v>
                </c:pt>
              </c:strCache>
            </c:strRef>
          </c:tx>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А!$D$38:$L$38</c:f>
              <c:numCache>
                <c:formatCode>General</c:formatCode>
                <c:ptCount val="9"/>
                <c:pt idx="3" formatCode="0%">
                  <c:v>-0.16340276967317938</c:v>
                </c:pt>
                <c:pt idx="4" formatCode="0%">
                  <c:v>6.5752736224928943E-2</c:v>
                </c:pt>
                <c:pt idx="5" formatCode="0%">
                  <c:v>0.15664471882187972</c:v>
                </c:pt>
                <c:pt idx="6" formatCode="0%">
                  <c:v>0.19464947813854189</c:v>
                </c:pt>
                <c:pt idx="7" formatCode="0%">
                  <c:v>0.21091455495015834</c:v>
                </c:pt>
                <c:pt idx="8" formatCode="0%">
                  <c:v>0.21706935828258084</c:v>
                </c:pt>
              </c:numCache>
            </c:numRef>
          </c:yVal>
          <c:smooth val="1"/>
        </c:ser>
        <c:ser>
          <c:idx val="5"/>
          <c:order val="3"/>
          <c:tx>
            <c:strRef>
              <c:f>А!$C$41</c:f>
              <c:strCache>
                <c:ptCount val="1"/>
                <c:pt idx="0">
                  <c:v>Инвестиционная программа Этапа 1</c:v>
                </c:pt>
              </c:strCache>
            </c:strRef>
          </c:tx>
          <c:spPr>
            <a:ln w="38100"/>
          </c:spPr>
          <c:marker>
            <c:spPr>
              <a:solidFill>
                <a:srgbClr val="FFFF00"/>
              </a:solidFill>
              <a:ln w="38100"/>
            </c:spPr>
          </c:marker>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А!$D$41:$L$41</c:f>
              <c:numCache>
                <c:formatCode>0%</c:formatCode>
                <c:ptCount val="9"/>
                <c:pt idx="0">
                  <c:v>0</c:v>
                </c:pt>
                <c:pt idx="1">
                  <c:v>0</c:v>
                </c:pt>
                <c:pt idx="2">
                  <c:v>0</c:v>
                </c:pt>
                <c:pt idx="3">
                  <c:v>-7.7659400600655237E-2</c:v>
                </c:pt>
                <c:pt idx="4">
                  <c:v>7.7715291453292701E-2</c:v>
                </c:pt>
                <c:pt idx="5">
                  <c:v>0.14845443689322754</c:v>
                </c:pt>
                <c:pt idx="6">
                  <c:v>0.18135546714364459</c:v>
                </c:pt>
                <c:pt idx="7">
                  <c:v>0.19702221116003671</c:v>
                </c:pt>
                <c:pt idx="8">
                  <c:v>0.20400077731510047</c:v>
                </c:pt>
              </c:numCache>
            </c:numRef>
          </c:yVal>
          <c:smooth val="1"/>
        </c:ser>
        <c:axId val="47452544"/>
        <c:axId val="47454464"/>
      </c:scatterChart>
      <c:valAx>
        <c:axId val="47452544"/>
        <c:scaling>
          <c:orientation val="minMax"/>
        </c:scaling>
        <c:axPos val="b"/>
        <c:majorGridlines/>
        <c:numFmt formatCode="General" sourceLinked="1"/>
        <c:tickLblPos val="low"/>
        <c:crossAx val="47454464"/>
        <c:crosses val="autoZero"/>
        <c:crossBetween val="midCat"/>
      </c:valAx>
      <c:valAx>
        <c:axId val="47454464"/>
        <c:scaling>
          <c:orientation val="minMax"/>
        </c:scaling>
        <c:axPos val="l"/>
        <c:majorGridlines/>
        <c:numFmt formatCode="0%" sourceLinked="1"/>
        <c:tickLblPos val="nextTo"/>
        <c:crossAx val="47452544"/>
        <c:crosses val="autoZero"/>
        <c:crossBetween val="midCat"/>
        <c:majorUnit val="0.1"/>
      </c:valAx>
      <c:spPr>
        <a:noFill/>
      </c:spPr>
    </c:plotArea>
    <c:legend>
      <c:legendPos val="r"/>
    </c:legend>
    <c:plotVisOnly val="1"/>
    <c:dispBlanksAs val="gap"/>
  </c:chart>
  <c:txPr>
    <a:bodyPr/>
    <a:lstStyle/>
    <a:p>
      <a:pPr>
        <a:defRPr sz="900">
          <a:latin typeface="Arial" panose="020B0604020202020204" pitchFamily="34" charset="0"/>
          <a:cs typeface="Arial" panose="020B0604020202020204" pitchFamily="34" charset="0"/>
        </a:defRPr>
      </a:pPr>
      <a:endParaRPr lang="zh-CN"/>
    </a:p>
  </c:txPr>
  <c:externalData r:id="rId1"/>
</c:chartSpace>
</file>

<file path=ppt/charts/chart31.xml><?xml version="1.0" encoding="utf-8"?>
<c:chartSpace xmlns:c="http://schemas.openxmlformats.org/drawingml/2006/chart" xmlns:a="http://schemas.openxmlformats.org/drawingml/2006/main" xmlns:r="http://schemas.openxmlformats.org/officeDocument/2006/relationships">
  <c:lang val="zh-CN"/>
  <c:chart>
    <c:autoTitleDeleted val="1"/>
    <c:plotArea>
      <c:layout/>
      <c:lineChart>
        <c:grouping val="standard"/>
        <c:ser>
          <c:idx val="0"/>
          <c:order val="0"/>
          <c:tx>
            <c:strRef>
              <c:f>А!$C$80</c:f>
              <c:strCache>
                <c:ptCount val="1"/>
                <c:pt idx="0">
                  <c:v>Этап 1. Алюминиевое производство сплавов ADC 10/12</c:v>
                </c:pt>
              </c:strCache>
            </c:strRef>
          </c:tx>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А!$D$80:$L$80</c:f>
              <c:numCache>
                <c:formatCode>[$$-409]#,##0.0</c:formatCode>
                <c:ptCount val="9"/>
                <c:pt idx="0">
                  <c:v>74.620877889331439</c:v>
                </c:pt>
                <c:pt idx="1">
                  <c:v>1341.5092901608207</c:v>
                </c:pt>
                <c:pt idx="2">
                  <c:v>1845.2496886514709</c:v>
                </c:pt>
                <c:pt idx="3">
                  <c:v>2189.4040913326867</c:v>
                </c:pt>
                <c:pt idx="4">
                  <c:v>2618.5411754523352</c:v>
                </c:pt>
                <c:pt idx="5">
                  <c:v>2830.5616078685116</c:v>
                </c:pt>
                <c:pt idx="6">
                  <c:v>2898.979996195676</c:v>
                </c:pt>
                <c:pt idx="7">
                  <c:v>2924.6166301170838</c:v>
                </c:pt>
                <c:pt idx="8">
                  <c:v>2949.5894245390373</c:v>
                </c:pt>
              </c:numCache>
            </c:numRef>
          </c:val>
        </c:ser>
        <c:ser>
          <c:idx val="1"/>
          <c:order val="1"/>
          <c:tx>
            <c:strRef>
              <c:f>А!$C$81</c:f>
              <c:strCache>
                <c:ptCount val="1"/>
                <c:pt idx="0">
                  <c:v>Этап 1. Производство кислорода</c:v>
                </c:pt>
              </c:strCache>
            </c:strRef>
          </c:tx>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А!$D$81:$L$81</c:f>
              <c:numCache>
                <c:formatCode>[$$-409]#,##0.0</c:formatCode>
                <c:ptCount val="9"/>
                <c:pt idx="0">
                  <c:v>0</c:v>
                </c:pt>
                <c:pt idx="1">
                  <c:v>713.31769866907518</c:v>
                </c:pt>
                <c:pt idx="2">
                  <c:v>979.40529632389348</c:v>
                </c:pt>
                <c:pt idx="3">
                  <c:v>1246.1205088959705</c:v>
                </c:pt>
                <c:pt idx="4">
                  <c:v>1406.0729184771328</c:v>
                </c:pt>
                <c:pt idx="5">
                  <c:v>1586.8537513431202</c:v>
                </c:pt>
                <c:pt idx="6">
                  <c:v>1603.8720842796999</c:v>
                </c:pt>
                <c:pt idx="7">
                  <c:v>1657.2543096249228</c:v>
                </c:pt>
                <c:pt idx="8">
                  <c:v>1712.5089447822911</c:v>
                </c:pt>
              </c:numCache>
            </c:numRef>
          </c:val>
        </c:ser>
        <c:ser>
          <c:idx val="2"/>
          <c:order val="2"/>
          <c:tx>
            <c:strRef>
              <c:f>А!$C$82</c:f>
              <c:strCache>
                <c:ptCount val="1"/>
                <c:pt idx="0">
                  <c:v>Этап 1. Кабельное производство - силовой кабель</c:v>
                </c:pt>
              </c:strCache>
            </c:strRef>
          </c:tx>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А!$D$82:$L$82</c:f>
              <c:numCache>
                <c:formatCode>[$$-409]#,##0.0</c:formatCode>
                <c:ptCount val="9"/>
                <c:pt idx="0">
                  <c:v>0</c:v>
                </c:pt>
                <c:pt idx="1">
                  <c:v>5230.6784246697098</c:v>
                </c:pt>
                <c:pt idx="2">
                  <c:v>7070.7847534523571</c:v>
                </c:pt>
                <c:pt idx="3">
                  <c:v>9355.4803913345331</c:v>
                </c:pt>
                <c:pt idx="4">
                  <c:v>10566.1799921574</c:v>
                </c:pt>
                <c:pt idx="5">
                  <c:v>10986.032335562099</c:v>
                </c:pt>
                <c:pt idx="6">
                  <c:v>11172.266213488296</c:v>
                </c:pt>
                <c:pt idx="7">
                  <c:v>11438.633418067076</c:v>
                </c:pt>
                <c:pt idx="8">
                  <c:v>11709.70840174443</c:v>
                </c:pt>
              </c:numCache>
            </c:numRef>
          </c:val>
        </c:ser>
        <c:ser>
          <c:idx val="5"/>
          <c:order val="3"/>
          <c:tx>
            <c:strRef>
              <c:f>А!$C$85</c:f>
              <c:strCache>
                <c:ptCount val="1"/>
                <c:pt idx="0">
                  <c:v>Инвестиционная программа Этапа 1</c:v>
                </c:pt>
              </c:strCache>
            </c:strRef>
          </c:tx>
          <c:spPr>
            <a:ln w="38100"/>
          </c:spPr>
          <c:marker>
            <c:spPr>
              <a:solidFill>
                <a:srgbClr val="FFFF00"/>
              </a:solidFill>
              <a:ln w="38100"/>
            </c:spPr>
          </c:marker>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А!$D$85:$L$85</c:f>
              <c:numCache>
                <c:formatCode>[$$-409]#,##0.0</c:formatCode>
                <c:ptCount val="9"/>
                <c:pt idx="0">
                  <c:v>74.620877889331439</c:v>
                </c:pt>
                <c:pt idx="1">
                  <c:v>7285.5054134996044</c:v>
                </c:pt>
                <c:pt idx="2">
                  <c:v>9895.439738427709</c:v>
                </c:pt>
                <c:pt idx="3">
                  <c:v>12791.004991563188</c:v>
                </c:pt>
                <c:pt idx="4">
                  <c:v>14590.794086086878</c:v>
                </c:pt>
                <c:pt idx="5">
                  <c:v>15403.447694773726</c:v>
                </c:pt>
                <c:pt idx="6">
                  <c:v>15675.118293963673</c:v>
                </c:pt>
                <c:pt idx="7">
                  <c:v>16020.504357809094</c:v>
                </c:pt>
                <c:pt idx="8">
                  <c:v>16371.806771065751</c:v>
                </c:pt>
              </c:numCache>
            </c:numRef>
          </c:val>
        </c:ser>
        <c:marker val="1"/>
        <c:axId val="47472000"/>
        <c:axId val="47482368"/>
      </c:lineChart>
      <c:catAx>
        <c:axId val="47472000"/>
        <c:scaling>
          <c:orientation val="minMax"/>
        </c:scaling>
        <c:axPos val="b"/>
        <c:numFmt formatCode="General" sourceLinked="1"/>
        <c:tickLblPos val="nextTo"/>
        <c:crossAx val="47482368"/>
        <c:crosses val="autoZero"/>
        <c:auto val="1"/>
        <c:lblAlgn val="ctr"/>
        <c:lblOffset val="100"/>
      </c:catAx>
      <c:valAx>
        <c:axId val="47482368"/>
        <c:scaling>
          <c:orientation val="minMax"/>
        </c:scaling>
        <c:axPos val="l"/>
        <c:majorGridlines/>
        <c:numFmt formatCode="[$$-409]#,##0.0" sourceLinked="1"/>
        <c:tickLblPos val="nextTo"/>
        <c:crossAx val="47472000"/>
        <c:crosses val="autoZero"/>
        <c:crossBetween val="between"/>
      </c:valAx>
    </c:plotArea>
    <c:legend>
      <c:legendPos val="r"/>
      <c:layout>
        <c:manualLayout>
          <c:xMode val="edge"/>
          <c:yMode val="edge"/>
          <c:x val="0.65191347753743822"/>
          <c:y val="9.160482637512056E-2"/>
          <c:w val="0.33477537437604038"/>
          <c:h val="0.84556732566702486"/>
        </c:manualLayout>
      </c:layout>
    </c:legend>
    <c:plotVisOnly val="1"/>
    <c:dispBlanksAs val="gap"/>
  </c:chart>
  <c:txPr>
    <a:bodyPr/>
    <a:lstStyle/>
    <a:p>
      <a:pPr>
        <a:defRPr sz="900">
          <a:latin typeface="Arial" panose="020B0604020202020204" pitchFamily="34" charset="0"/>
          <a:cs typeface="Arial" panose="020B0604020202020204" pitchFamily="34" charset="0"/>
        </a:defRPr>
      </a:pPr>
      <a:endParaRPr lang="zh-CN"/>
    </a:p>
  </c:txPr>
  <c:externalData r:id="rId1"/>
  <c:userShapes r:id="rId2"/>
</c:chartSpace>
</file>

<file path=ppt/charts/chart32.xml><?xml version="1.0" encoding="utf-8"?>
<c:chartSpace xmlns:c="http://schemas.openxmlformats.org/drawingml/2006/chart" xmlns:a="http://schemas.openxmlformats.org/drawingml/2006/main" xmlns:r="http://schemas.openxmlformats.org/officeDocument/2006/relationships">
  <c:date1904 val="1"/>
  <c:lang val="zh-CN"/>
  <c:style val="18"/>
  <c:chart>
    <c:autoTitleDeleted val="1"/>
    <c:plotArea>
      <c:layout/>
      <c:barChart>
        <c:barDir val="bar"/>
        <c:grouping val="clustered"/>
        <c:ser>
          <c:idx val="0"/>
          <c:order val="0"/>
          <c:tx>
            <c:strRef>
              <c:f>А!$D$167</c:f>
              <c:strCache>
                <c:ptCount val="1"/>
                <c:pt idx="0">
                  <c:v>PI</c:v>
                </c:pt>
              </c:strCache>
            </c:strRef>
          </c:tx>
          <c:cat>
            <c:strRef>
              <c:f>(А!$C$168,А!$C$169,А!$C$170,А!$C$173)</c:f>
              <c:strCache>
                <c:ptCount val="4"/>
                <c:pt idx="0">
                  <c:v>Этап 1. Алюминиевое производство сплавов ADC 10/12</c:v>
                </c:pt>
                <c:pt idx="1">
                  <c:v>Этап 1. Производство кислорода</c:v>
                </c:pt>
                <c:pt idx="2">
                  <c:v>Этап 1. Кабельное производство - силовой кабель</c:v>
                </c:pt>
                <c:pt idx="3">
                  <c:v>Инвестиционная программа Этапа 1</c:v>
                </c:pt>
              </c:strCache>
            </c:strRef>
          </c:cat>
          <c:val>
            <c:numRef>
              <c:f>(А!$D$168,А!$D$169,А!$D$170,А!$D$173)</c:f>
              <c:numCache>
                <c:formatCode>#,##0.00</c:formatCode>
                <c:ptCount val="4"/>
                <c:pt idx="0">
                  <c:v>2.268534700845112</c:v>
                </c:pt>
                <c:pt idx="1">
                  <c:v>1.2997206661984604</c:v>
                </c:pt>
                <c:pt idx="2">
                  <c:v>1.7406050148702901</c:v>
                </c:pt>
                <c:pt idx="3">
                  <c:v>1.6679242281102986</c:v>
                </c:pt>
              </c:numCache>
            </c:numRef>
          </c:val>
        </c:ser>
        <c:ser>
          <c:idx val="1"/>
          <c:order val="1"/>
          <c:tx>
            <c:strRef>
              <c:f>А!$E$167</c:f>
              <c:strCache>
                <c:ptCount val="1"/>
                <c:pt idx="0">
                  <c:v>ARR</c:v>
                </c:pt>
              </c:strCache>
            </c:strRef>
          </c:tx>
          <c:cat>
            <c:strRef>
              <c:f>(А!$C$168,А!$C$169,А!$C$170,А!$C$173)</c:f>
              <c:strCache>
                <c:ptCount val="4"/>
                <c:pt idx="0">
                  <c:v>Этап 1. Алюминиевое производство сплавов ADC 10/12</c:v>
                </c:pt>
                <c:pt idx="1">
                  <c:v>Этап 1. Производство кислорода</c:v>
                </c:pt>
                <c:pt idx="2">
                  <c:v>Этап 1. Кабельное производство - силовой кабель</c:v>
                </c:pt>
                <c:pt idx="3">
                  <c:v>Инвестиционная программа Этапа 1</c:v>
                </c:pt>
              </c:strCache>
            </c:strRef>
          </c:cat>
          <c:val>
            <c:numRef>
              <c:f>(А!$E$168,А!$E$169,А!$E$170,А!$E$173)</c:f>
              <c:numCache>
                <c:formatCode>#,##0.00</c:formatCode>
                <c:ptCount val="4"/>
                <c:pt idx="0">
                  <c:v>0.72553844536099588</c:v>
                </c:pt>
                <c:pt idx="1">
                  <c:v>0.39627198064322788</c:v>
                </c:pt>
                <c:pt idx="2">
                  <c:v>0.6644924427025376</c:v>
                </c:pt>
                <c:pt idx="3">
                  <c:v>0.57432994594451492</c:v>
                </c:pt>
              </c:numCache>
            </c:numRef>
          </c:val>
        </c:ser>
        <c:ser>
          <c:idx val="2"/>
          <c:order val="2"/>
          <c:tx>
            <c:strRef>
              <c:f>А!$M$116</c:f>
              <c:strCache>
                <c:ptCount val="1"/>
                <c:pt idx="0">
                  <c:v>Средняя рентабельность чистой прибыли за весь период</c:v>
                </c:pt>
              </c:strCache>
            </c:strRef>
          </c:tx>
          <c:cat>
            <c:strRef>
              <c:f>(А!$C$168,А!$C$169,А!$C$170,А!$C$173)</c:f>
              <c:strCache>
                <c:ptCount val="4"/>
                <c:pt idx="0">
                  <c:v>Этап 1. Алюминиевое производство сплавов ADC 10/12</c:v>
                </c:pt>
                <c:pt idx="1">
                  <c:v>Этап 1. Производство кислорода</c:v>
                </c:pt>
                <c:pt idx="2">
                  <c:v>Этап 1. Кабельное производство - силовой кабель</c:v>
                </c:pt>
                <c:pt idx="3">
                  <c:v>Инвестиционная программа Этапа 1</c:v>
                </c:pt>
              </c:strCache>
            </c:strRef>
          </c:cat>
          <c:val>
            <c:numRef>
              <c:f>(А!$M$118,А!$M$119,А!$M$120,А!$M$123)</c:f>
              <c:numCache>
                <c:formatCode>0.0%</c:formatCode>
                <c:ptCount val="4"/>
                <c:pt idx="0">
                  <c:v>5.9137454281440238E-2</c:v>
                </c:pt>
                <c:pt idx="1">
                  <c:v>0.20120513594020056</c:v>
                </c:pt>
                <c:pt idx="2">
                  <c:v>0.11878368130583264</c:v>
                </c:pt>
                <c:pt idx="3">
                  <c:v>9.3389128882714986E-2</c:v>
                </c:pt>
              </c:numCache>
            </c:numRef>
          </c:val>
        </c:ser>
        <c:dLbls>
          <c:showVal val="1"/>
        </c:dLbls>
        <c:overlap val="-25"/>
        <c:axId val="47500672"/>
        <c:axId val="47887488"/>
      </c:barChart>
      <c:catAx>
        <c:axId val="47500672"/>
        <c:scaling>
          <c:orientation val="maxMin"/>
        </c:scaling>
        <c:axPos val="l"/>
        <c:majorGridlines/>
        <c:tickLblPos val="high"/>
        <c:crossAx val="47887488"/>
        <c:crosses val="autoZero"/>
        <c:auto val="1"/>
        <c:lblAlgn val="ctr"/>
        <c:lblOffset val="100"/>
      </c:catAx>
      <c:valAx>
        <c:axId val="47887488"/>
        <c:scaling>
          <c:orientation val="minMax"/>
        </c:scaling>
        <c:axPos val="t"/>
        <c:numFmt formatCode="#,##0.00" sourceLinked="1"/>
        <c:tickLblPos val="high"/>
        <c:crossAx val="47500672"/>
        <c:crosses val="autoZero"/>
        <c:crossBetween val="between"/>
      </c:valAx>
    </c:plotArea>
    <c:legend>
      <c:legendPos val="t"/>
      <c:layout>
        <c:manualLayout>
          <c:xMode val="edge"/>
          <c:yMode val="edge"/>
          <c:x val="6.9090251269503994E-2"/>
          <c:y val="1.5493523625793587E-2"/>
          <c:w val="0.86181913200465643"/>
          <c:h val="0.16332146174278961"/>
        </c:manualLayout>
      </c:layout>
    </c:legend>
    <c:plotVisOnly val="1"/>
    <c:dispBlanksAs val="gap"/>
  </c:chart>
  <c:txPr>
    <a:bodyPr/>
    <a:lstStyle/>
    <a:p>
      <a:pPr>
        <a:defRPr sz="900">
          <a:latin typeface="Arial" panose="020B0604020202020204" pitchFamily="34" charset="0"/>
          <a:cs typeface="Arial" panose="020B0604020202020204" pitchFamily="34" charset="0"/>
        </a:defRPr>
      </a:pPr>
      <a:endParaRPr lang="zh-CN"/>
    </a:p>
  </c:txPr>
  <c:externalData r:id="rId1"/>
  <c:userShapes r:id="rId2"/>
</c:chartSpace>
</file>

<file path=ppt/charts/chart33.xml><?xml version="1.0" encoding="utf-8"?>
<c:chartSpace xmlns:c="http://schemas.openxmlformats.org/drawingml/2006/chart" xmlns:a="http://schemas.openxmlformats.org/drawingml/2006/main" xmlns:r="http://schemas.openxmlformats.org/officeDocument/2006/relationships">
  <c:date1904 val="1"/>
  <c:lang val="zh-CN"/>
  <c:style val="18"/>
  <c:chart>
    <c:autoTitleDeleted val="1"/>
    <c:plotArea>
      <c:layout/>
      <c:pieChart>
        <c:varyColors val="1"/>
        <c:ser>
          <c:idx val="0"/>
          <c:order val="0"/>
          <c:explosion val="25"/>
          <c:dLbls>
            <c:showPercent val="1"/>
            <c:showLeaderLines val="1"/>
          </c:dLbls>
          <c:cat>
            <c:strRef>
              <c:f>к!$C$63:$C$70</c:f>
              <c:strCache>
                <c:ptCount val="8"/>
                <c:pt idx="0">
                  <c:v>Земельный участок</c:v>
                </c:pt>
                <c:pt idx="1">
                  <c:v>Строительно-монтажные работы</c:v>
                </c:pt>
                <c:pt idx="2">
                  <c:v>Оборудование</c:v>
                </c:pt>
                <c:pt idx="3">
                  <c:v>Автомобили и спецтранспорт</c:v>
                </c:pt>
                <c:pt idx="4">
                  <c:v>Прочие затраты в основные фонды</c:v>
                </c:pt>
                <c:pt idx="5">
                  <c:v>Прочие затраты (организационные и текущие  и т.д.)</c:v>
                </c:pt>
                <c:pt idx="6">
                  <c:v>Маркетинговый бюджет</c:v>
                </c:pt>
                <c:pt idx="7">
                  <c:v>Формирование / увеличение оборотного капитала</c:v>
                </c:pt>
              </c:strCache>
            </c:strRef>
          </c:cat>
          <c:val>
            <c:numRef>
              <c:f>к!$D$63:$D$70</c:f>
              <c:numCache>
                <c:formatCode>#,##0.00</c:formatCode>
                <c:ptCount val="8"/>
                <c:pt idx="0">
                  <c:v>2656.6651039224903</c:v>
                </c:pt>
                <c:pt idx="1">
                  <c:v>6560.9651377603313</c:v>
                </c:pt>
                <c:pt idx="2">
                  <c:v>34678.601662749774</c:v>
                </c:pt>
                <c:pt idx="3">
                  <c:v>247.67676767676747</c:v>
                </c:pt>
                <c:pt idx="4">
                  <c:v>4907.0224040688263</c:v>
                </c:pt>
                <c:pt idx="5">
                  <c:v>2834.4478548851212</c:v>
                </c:pt>
                <c:pt idx="6">
                  <c:v>0</c:v>
                </c:pt>
                <c:pt idx="7">
                  <c:v>11980.747508058917</c:v>
                </c:pt>
              </c:numCache>
            </c:numRef>
          </c:val>
        </c:ser>
        <c:dLbls>
          <c:showPercent val="1"/>
        </c:dLbls>
        <c:firstSliceAng val="0"/>
      </c:pieChart>
    </c:plotArea>
    <c:legend>
      <c:legendPos val="r"/>
      <c:layout>
        <c:manualLayout>
          <c:xMode val="edge"/>
          <c:yMode val="edge"/>
          <c:x val="0.65046019343214545"/>
          <c:y val="2.1709790091220454E-2"/>
          <c:w val="0.33341234800346548"/>
          <c:h val="0.95658009685613199"/>
        </c:manualLayout>
      </c:layout>
    </c:legend>
    <c:plotVisOnly val="1"/>
    <c:dispBlanksAs val="zero"/>
  </c:chart>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34.xml><?xml version="1.0" encoding="utf-8"?>
<c:chartSpace xmlns:c="http://schemas.openxmlformats.org/drawingml/2006/chart" xmlns:a="http://schemas.openxmlformats.org/drawingml/2006/main" xmlns:r="http://schemas.openxmlformats.org/officeDocument/2006/relationships">
  <c:date1904 val="1"/>
  <c:lang val="zh-CN"/>
  <c:style val="18"/>
  <c:chart>
    <c:autoTitleDeleted val="1"/>
    <c:plotArea>
      <c:layout/>
      <c:barChart>
        <c:barDir val="col"/>
        <c:grouping val="clustered"/>
        <c:ser>
          <c:idx val="0"/>
          <c:order val="0"/>
          <c:tx>
            <c:v>Объем инвестиционных затрат по годам</c:v>
          </c:tx>
          <c:cat>
            <c:numLit>
              <c:formatCode>General</c:formatCode>
              <c:ptCount val="5"/>
              <c:pt idx="0">
                <c:v>2015</c:v>
              </c:pt>
              <c:pt idx="1">
                <c:v>2016</c:v>
              </c:pt>
              <c:pt idx="2">
                <c:v>2017</c:v>
              </c:pt>
              <c:pt idx="3">
                <c:v>2018</c:v>
              </c:pt>
              <c:pt idx="4">
                <c:v>2019</c:v>
              </c:pt>
            </c:numLit>
          </c:cat>
          <c:val>
            <c:numRef>
              <c:f>(к!$F$53,к!$G$53,к!$K$53,к!$O$53,к!$S$53)</c:f>
              <c:numCache>
                <c:formatCode>[$$-409]#,##0.0</c:formatCode>
                <c:ptCount val="5"/>
                <c:pt idx="0">
                  <c:v>15979.393122954803</c:v>
                </c:pt>
                <c:pt idx="1">
                  <c:v>3974.9797235214569</c:v>
                </c:pt>
                <c:pt idx="2">
                  <c:v>10041.054880340551</c:v>
                </c:pt>
                <c:pt idx="3">
                  <c:v>31593.311875369633</c:v>
                </c:pt>
                <c:pt idx="4">
                  <c:v>2277.3868369358001</c:v>
                </c:pt>
              </c:numCache>
            </c:numRef>
          </c:val>
        </c:ser>
        <c:dLbls>
          <c:showVal val="1"/>
        </c:dLbls>
        <c:gapWidth val="75"/>
        <c:axId val="49019136"/>
        <c:axId val="49438720"/>
      </c:barChart>
      <c:catAx>
        <c:axId val="49019136"/>
        <c:scaling>
          <c:orientation val="minMax"/>
        </c:scaling>
        <c:axPos val="b"/>
        <c:numFmt formatCode="General" sourceLinked="1"/>
        <c:majorTickMark val="none"/>
        <c:tickLblPos val="nextTo"/>
        <c:crossAx val="49438720"/>
        <c:crosses val="autoZero"/>
        <c:auto val="1"/>
        <c:lblAlgn val="ctr"/>
        <c:lblOffset val="100"/>
      </c:catAx>
      <c:valAx>
        <c:axId val="49438720"/>
        <c:scaling>
          <c:orientation val="minMax"/>
        </c:scaling>
        <c:axPos val="l"/>
        <c:numFmt formatCode="[$$-409]#,##0.0" sourceLinked="1"/>
        <c:majorTickMark val="none"/>
        <c:tickLblPos val="nextTo"/>
        <c:crossAx val="49019136"/>
        <c:crosses val="autoZero"/>
        <c:crossBetween val="between"/>
      </c:valAx>
    </c:plotArea>
    <c:legend>
      <c:legendPos val="b"/>
      <c:spPr>
        <a:solidFill>
          <a:prstClr val="white"/>
        </a:solidFill>
      </c:spPr>
    </c:legend>
    <c:plotVisOnly val="1"/>
    <c:dispBlanksAs val="gap"/>
  </c:chart>
  <c:txPr>
    <a:bodyPr/>
    <a:lstStyle/>
    <a:p>
      <a:pPr>
        <a:defRPr sz="800">
          <a:latin typeface="Arial" panose="020B0604020202020204" pitchFamily="34" charset="0"/>
          <a:cs typeface="Arial" panose="020B0604020202020204" pitchFamily="34" charset="0"/>
        </a:defRPr>
      </a:pPr>
      <a:endParaRPr lang="zh-CN"/>
    </a:p>
  </c:txPr>
  <c:externalData r:id="rId1"/>
  <c:userShapes r:id="rId2"/>
</c:chartSpace>
</file>

<file path=ppt/charts/chart35.xml><?xml version="1.0" encoding="utf-8"?>
<c:chartSpace xmlns:c="http://schemas.openxmlformats.org/drawingml/2006/chart" xmlns:a="http://schemas.openxmlformats.org/drawingml/2006/main" xmlns:r="http://schemas.openxmlformats.org/officeDocument/2006/relationships">
  <c:date1904 val="1"/>
  <c:lang val="zh-CN"/>
  <c:style val="18"/>
  <c:chart>
    <c:autoTitleDeleted val="1"/>
    <c:plotArea>
      <c:layout/>
      <c:doughnutChart>
        <c:varyColors val="1"/>
        <c:ser>
          <c:idx val="0"/>
          <c:order val="0"/>
          <c:tx>
            <c:v>Доля инвестиционных затрат по Проектам</c:v>
          </c:tx>
          <c:explosion val="25"/>
          <c:dLbls>
            <c:showPercent val="1"/>
            <c:showLeaderLines val="1"/>
          </c:dLbls>
          <c:cat>
            <c:strRef>
              <c:f>(к!$C$7,к!$C$16,к!$C$25,к!$C$34,к!$C$43)</c:f>
              <c:strCache>
                <c:ptCount val="5"/>
                <c:pt idx="0">
                  <c:v>Этап 1. Алюминиевое производство сплавов ADC 10/12</c:v>
                </c:pt>
                <c:pt idx="1">
                  <c:v>Этап 1. Производство кислорода</c:v>
                </c:pt>
                <c:pt idx="2">
                  <c:v>Этап 1. Кабельное производство - силовой кабель</c:v>
                </c:pt>
                <c:pt idx="3">
                  <c:v>Этап 2. Алюминиевое производство отливок по технологии Disa</c:v>
                </c:pt>
                <c:pt idx="4">
                  <c:v>Этап 2. Кабельное производство - автопровода и кабель ПВС</c:v>
                </c:pt>
              </c:strCache>
            </c:strRef>
          </c:cat>
          <c:val>
            <c:numRef>
              <c:f>(к!$D$7,к!$D$16,к!$D$25,к!$D$34,к!$D$43)</c:f>
              <c:numCache>
                <c:formatCode>[$$-409]#,##0.0</c:formatCode>
                <c:ptCount val="5"/>
                <c:pt idx="0">
                  <c:v>4218.6331065557733</c:v>
                </c:pt>
                <c:pt idx="1">
                  <c:v>3753.3120538720586</c:v>
                </c:pt>
                <c:pt idx="2">
                  <c:v>11982.42768604843</c:v>
                </c:pt>
                <c:pt idx="3">
                  <c:v>11304.196360745325</c:v>
                </c:pt>
                <c:pt idx="4">
                  <c:v>32607.557231900657</c:v>
                </c:pt>
              </c:numCache>
            </c:numRef>
          </c:val>
        </c:ser>
        <c:dLbls>
          <c:showPercent val="1"/>
        </c:dLbls>
        <c:firstSliceAng val="0"/>
        <c:holeSize val="50"/>
      </c:doughnutChart>
    </c:plotArea>
    <c:legend>
      <c:legendPos val="r"/>
      <c:layout>
        <c:manualLayout>
          <c:xMode val="edge"/>
          <c:yMode val="edge"/>
          <c:x val="0.54075796766082362"/>
          <c:y val="0"/>
          <c:w val="0.44218450146608018"/>
          <c:h val="1"/>
        </c:manualLayout>
      </c:layout>
      <c:txPr>
        <a:bodyPr/>
        <a:lstStyle/>
        <a:p>
          <a:pPr>
            <a:defRPr sz="800"/>
          </a:pPr>
          <a:endParaRPr lang="zh-CN"/>
        </a:p>
      </c:txPr>
    </c:legend>
    <c:plotVisOnly val="1"/>
    <c:dispBlanksAs val="zero"/>
  </c:chart>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36.xml><?xml version="1.0" encoding="utf-8"?>
<c:chartSpace xmlns:c="http://schemas.openxmlformats.org/drawingml/2006/chart" xmlns:a="http://schemas.openxmlformats.org/drawingml/2006/main" xmlns:r="http://schemas.openxmlformats.org/officeDocument/2006/relationships">
  <c:lang val="zh-CN"/>
  <c:style val="18"/>
  <c:chart>
    <c:autoTitleDeleted val="1"/>
    <c:plotArea>
      <c:layout/>
      <c:barChart>
        <c:barDir val="col"/>
        <c:grouping val="clustered"/>
        <c:ser>
          <c:idx val="0"/>
          <c:order val="0"/>
          <c:tx>
            <c:strRef>
              <c:f>эД!$C$9</c:f>
              <c:strCache>
                <c:ptCount val="1"/>
                <c:pt idx="0">
                  <c:v>Денежный поток CF, наростом (сумма по 4 стр.)</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эД!$E$9:$M$9</c:f>
              <c:numCache>
                <c:formatCode>#,##0.0</c:formatCode>
                <c:ptCount val="9"/>
                <c:pt idx="0">
                  <c:v>-4058.6211949991502</c:v>
                </c:pt>
                <c:pt idx="1">
                  <c:v>-16329.225074849872</c:v>
                </c:pt>
                <c:pt idx="2">
                  <c:v>-21028.088383387221</c:v>
                </c:pt>
                <c:pt idx="3">
                  <c:v>-29668.857324888821</c:v>
                </c:pt>
                <c:pt idx="4">
                  <c:v>-11280.74054761068</c:v>
                </c:pt>
                <c:pt idx="5">
                  <c:v>26528.543054841772</c:v>
                </c:pt>
                <c:pt idx="6">
                  <c:v>66197.815638312401</c:v>
                </c:pt>
                <c:pt idx="7">
                  <c:v>107989.5846414932</c:v>
                </c:pt>
                <c:pt idx="8">
                  <c:v>151078.75256182146</c:v>
                </c:pt>
              </c:numCache>
            </c:numRef>
          </c:val>
        </c:ser>
        <c:ser>
          <c:idx val="1"/>
          <c:order val="1"/>
          <c:tx>
            <c:strRef>
              <c:f>эД!$C$12</c:f>
              <c:strCache>
                <c:ptCount val="1"/>
                <c:pt idx="0">
                  <c:v>Дисконтированный денежный поток CFd, наростом (NPV) (сумма по 7 стр.)</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эД!$E$12:$M$12</c:f>
              <c:numCache>
                <c:formatCode>#,##0.0</c:formatCode>
                <c:ptCount val="9"/>
                <c:pt idx="0">
                  <c:v>-4058.6211949991502</c:v>
                </c:pt>
                <c:pt idx="1">
                  <c:v>-15048.11973722706</c:v>
                </c:pt>
                <c:pt idx="2">
                  <c:v>-18828.794686639489</c:v>
                </c:pt>
                <c:pt idx="3">
                  <c:v>-24985.746701425378</c:v>
                </c:pt>
                <c:pt idx="4">
                  <c:v>-13247.634671290094</c:v>
                </c:pt>
                <c:pt idx="5">
                  <c:v>8217.992415998493</c:v>
                </c:pt>
                <c:pt idx="6">
                  <c:v>28411.420667994062</c:v>
                </c:pt>
                <c:pt idx="7">
                  <c:v>47315.894584123591</c:v>
                </c:pt>
                <c:pt idx="8">
                  <c:v>64718.886814730868</c:v>
                </c:pt>
              </c:numCache>
            </c:numRef>
          </c:val>
        </c:ser>
        <c:axId val="49819008"/>
        <c:axId val="49943680"/>
      </c:barChart>
      <c:lineChart>
        <c:grouping val="standard"/>
        <c:ser>
          <c:idx val="2"/>
          <c:order val="2"/>
          <c:tx>
            <c:strRef>
              <c:f>эД!$C$13</c:f>
              <c:strCache>
                <c:ptCount val="1"/>
                <c:pt idx="0">
                  <c:v>Внутренняя норма доходности - IRR</c:v>
                </c:pt>
              </c:strCache>
            </c:strRef>
          </c:tx>
          <c:marker>
            <c:symbol val="none"/>
          </c:marker>
          <c:cat>
            <c:numRef>
              <c:f>эД!$E$3:$J$3</c:f>
              <c:numCache>
                <c:formatCode>General</c:formatCode>
                <c:ptCount val="6"/>
                <c:pt idx="0">
                  <c:v>2015</c:v>
                </c:pt>
                <c:pt idx="1">
                  <c:v>2016</c:v>
                </c:pt>
                <c:pt idx="2">
                  <c:v>2017</c:v>
                </c:pt>
                <c:pt idx="3">
                  <c:v>2018</c:v>
                </c:pt>
                <c:pt idx="4">
                  <c:v>2019</c:v>
                </c:pt>
                <c:pt idx="5">
                  <c:v>2020</c:v>
                </c:pt>
              </c:numCache>
            </c:numRef>
          </c:cat>
          <c:val>
            <c:numRef>
              <c:f>эД!$E$13:$M$13</c:f>
              <c:numCache>
                <c:formatCode>General</c:formatCode>
                <c:ptCount val="9"/>
                <c:pt idx="4" formatCode="0.00%">
                  <c:v>-0.18656904185919346</c:v>
                </c:pt>
                <c:pt idx="5" formatCode="0.00%">
                  <c:v>0.23038654005913983</c:v>
                </c:pt>
                <c:pt idx="6" formatCode="0.00%">
                  <c:v>0.38094280362910476</c:v>
                </c:pt>
                <c:pt idx="7" formatCode="0.00%">
                  <c:v>0.45384971847319922</c:v>
                </c:pt>
                <c:pt idx="8" formatCode="0.00%">
                  <c:v>0.49314694392098773</c:v>
                </c:pt>
              </c:numCache>
            </c:numRef>
          </c:val>
        </c:ser>
        <c:ser>
          <c:idx val="3"/>
          <c:order val="3"/>
          <c:tx>
            <c:strRef>
              <c:f>эД!$C$14</c:f>
              <c:strCache>
                <c:ptCount val="1"/>
                <c:pt idx="0">
                  <c:v>Модифицированная внутренняя норма доходности - MIRR</c:v>
                </c:pt>
              </c:strCache>
            </c:strRef>
          </c:tx>
          <c:marker>
            <c:symbol val="none"/>
          </c:marker>
          <c:cat>
            <c:numRef>
              <c:f>эД!$E$3:$J$3</c:f>
              <c:numCache>
                <c:formatCode>General</c:formatCode>
                <c:ptCount val="6"/>
                <c:pt idx="0">
                  <c:v>2015</c:v>
                </c:pt>
                <c:pt idx="1">
                  <c:v>2016</c:v>
                </c:pt>
                <c:pt idx="2">
                  <c:v>2017</c:v>
                </c:pt>
                <c:pt idx="3">
                  <c:v>2018</c:v>
                </c:pt>
                <c:pt idx="4">
                  <c:v>2019</c:v>
                </c:pt>
                <c:pt idx="5">
                  <c:v>2020</c:v>
                </c:pt>
              </c:numCache>
            </c:numRef>
          </c:cat>
          <c:val>
            <c:numRef>
              <c:f>эД!$E$14:$M$14</c:f>
              <c:numCache>
                <c:formatCode>General</c:formatCode>
                <c:ptCount val="9"/>
                <c:pt idx="4" formatCode="0.00%">
                  <c:v>-7.1319482422611394E-2</c:v>
                </c:pt>
                <c:pt idx="5" formatCode="0.00%">
                  <c:v>0.1881745589057926</c:v>
                </c:pt>
                <c:pt idx="6" formatCode="0.00%">
                  <c:v>0.27280797997379425</c:v>
                </c:pt>
                <c:pt idx="7" formatCode="0.00%">
                  <c:v>0.30341236528393523</c:v>
                </c:pt>
                <c:pt idx="8" formatCode="0.00%">
                  <c:v>0.31233386887742548</c:v>
                </c:pt>
              </c:numCache>
            </c:numRef>
          </c:val>
        </c:ser>
        <c:marker val="1"/>
        <c:axId val="50381184"/>
        <c:axId val="49945216"/>
      </c:lineChart>
      <c:catAx>
        <c:axId val="49819008"/>
        <c:scaling>
          <c:orientation val="minMax"/>
        </c:scaling>
        <c:axPos val="b"/>
        <c:numFmt formatCode="General" sourceLinked="1"/>
        <c:tickLblPos val="low"/>
        <c:crossAx val="49943680"/>
        <c:crosses val="autoZero"/>
        <c:auto val="1"/>
        <c:lblAlgn val="ctr"/>
        <c:lblOffset val="100"/>
      </c:catAx>
      <c:valAx>
        <c:axId val="49943680"/>
        <c:scaling>
          <c:orientation val="minMax"/>
          <c:max val="181294"/>
          <c:min val="-59534"/>
        </c:scaling>
        <c:axPos val="l"/>
        <c:majorGridlines/>
        <c:numFmt formatCode="#,##0.0" sourceLinked="1"/>
        <c:tickLblPos val="nextTo"/>
        <c:crossAx val="49819008"/>
        <c:crosses val="autoZero"/>
        <c:crossBetween val="between"/>
      </c:valAx>
      <c:valAx>
        <c:axId val="49945216"/>
        <c:scaling>
          <c:orientation val="minMax"/>
          <c:max val="0.59179999999999999"/>
          <c:min val="-0.22390000000000004"/>
        </c:scaling>
        <c:axPos val="r"/>
        <c:numFmt formatCode="0.00%" sourceLinked="0"/>
        <c:tickLblPos val="nextTo"/>
        <c:crossAx val="50381184"/>
        <c:crosses val="max"/>
        <c:crossBetween val="between"/>
      </c:valAx>
      <c:catAx>
        <c:axId val="50381184"/>
        <c:scaling>
          <c:orientation val="minMax"/>
        </c:scaling>
        <c:delete val="1"/>
        <c:axPos val="b"/>
        <c:numFmt formatCode="General" sourceLinked="1"/>
        <c:tickLblPos val="none"/>
        <c:crossAx val="49945216"/>
        <c:crosses val="autoZero"/>
        <c:auto val="1"/>
        <c:lblAlgn val="ctr"/>
        <c:lblOffset val="100"/>
      </c:catAx>
    </c:plotArea>
    <c:legend>
      <c:legendPos val="r"/>
    </c:legend>
    <c:plotVisOnly val="1"/>
    <c:dispBlanksAs val="gap"/>
  </c:chart>
  <c:txPr>
    <a:bodyPr/>
    <a:lstStyle/>
    <a:p>
      <a:pPr>
        <a:defRPr sz="900">
          <a:latin typeface="Arial" panose="020B0604020202020204" pitchFamily="34" charset="0"/>
          <a:cs typeface="Arial" panose="020B0604020202020204" pitchFamily="34" charset="0"/>
        </a:defRPr>
      </a:pPr>
      <a:endParaRPr lang="zh-CN"/>
    </a:p>
  </c:txPr>
  <c:externalData r:id="rId1"/>
</c:chartSpace>
</file>

<file path=ppt/charts/chart37.xml><?xml version="1.0" encoding="utf-8"?>
<c:chartSpace xmlns:c="http://schemas.openxmlformats.org/drawingml/2006/chart" xmlns:a="http://schemas.openxmlformats.org/drawingml/2006/main" xmlns:r="http://schemas.openxmlformats.org/officeDocument/2006/relationships">
  <c:date1904 val="1"/>
  <c:lang val="zh-CN"/>
  <c:style val="35"/>
  <c:chart>
    <c:plotArea>
      <c:layout/>
      <c:barChart>
        <c:barDir val="col"/>
        <c:grouping val="clustered"/>
        <c:ser>
          <c:idx val="1"/>
          <c:order val="1"/>
          <c:tx>
            <c:strRef>
              <c:f>эД!$C$17</c:f>
              <c:strCache>
                <c:ptCount val="1"/>
                <c:pt idx="0">
                  <c:v>Рентабельность EBITDA (EBITDA/выручка)</c:v>
                </c:pt>
              </c:strCache>
            </c:strRef>
          </c:tx>
          <c:cat>
            <c:numRef>
              <c:f>эД!$E$3:$J$3</c:f>
              <c:numCache>
                <c:formatCode>General</c:formatCode>
                <c:ptCount val="6"/>
                <c:pt idx="0">
                  <c:v>2015</c:v>
                </c:pt>
                <c:pt idx="1">
                  <c:v>2016</c:v>
                </c:pt>
                <c:pt idx="2">
                  <c:v>2017</c:v>
                </c:pt>
                <c:pt idx="3">
                  <c:v>2018</c:v>
                </c:pt>
                <c:pt idx="4">
                  <c:v>2019</c:v>
                </c:pt>
                <c:pt idx="5">
                  <c:v>2020</c:v>
                </c:pt>
              </c:numCache>
            </c:numRef>
          </c:cat>
          <c:val>
            <c:numRef>
              <c:f>эД!$E$17:$M$17</c:f>
              <c:numCache>
                <c:formatCode>0.00%</c:formatCode>
                <c:ptCount val="9"/>
                <c:pt idx="0">
                  <c:v>5.2132973574867791E-2</c:v>
                </c:pt>
                <c:pt idx="1">
                  <c:v>0.21173614986318354</c:v>
                </c:pt>
                <c:pt idx="2">
                  <c:v>0.21882802091948239</c:v>
                </c:pt>
                <c:pt idx="3">
                  <c:v>0.26112479775056052</c:v>
                </c:pt>
                <c:pt idx="4">
                  <c:v>0.27857849011111796</c:v>
                </c:pt>
                <c:pt idx="5">
                  <c:v>0.28636948449233285</c:v>
                </c:pt>
                <c:pt idx="6">
                  <c:v>0.28651433332887194</c:v>
                </c:pt>
                <c:pt idx="7">
                  <c:v>0.28797070791178137</c:v>
                </c:pt>
                <c:pt idx="8">
                  <c:v>0.28887034989598115</c:v>
                </c:pt>
              </c:numCache>
            </c:numRef>
          </c:val>
        </c:ser>
        <c:axId val="53623040"/>
        <c:axId val="53621504"/>
      </c:barChart>
      <c:lineChart>
        <c:grouping val="standard"/>
        <c:ser>
          <c:idx val="0"/>
          <c:order val="0"/>
          <c:tx>
            <c:strRef>
              <c:f>эД!$C$16</c:f>
              <c:strCache>
                <c:ptCount val="1"/>
                <c:pt idx="0">
                  <c:v>EBIDTA</c:v>
                </c:pt>
              </c:strCache>
            </c:strRef>
          </c:tx>
          <c:marker>
            <c:symbol val="none"/>
          </c:marker>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эД!$E$16:$M$16</c:f>
              <c:numCache>
                <c:formatCode>#,##0.0</c:formatCode>
                <c:ptCount val="9"/>
                <c:pt idx="0">
                  <c:v>74.620877889331439</c:v>
                </c:pt>
                <c:pt idx="1">
                  <c:v>7285.5054134996044</c:v>
                </c:pt>
                <c:pt idx="2">
                  <c:v>9895.439738427709</c:v>
                </c:pt>
                <c:pt idx="3">
                  <c:v>22496.630673646541</c:v>
                </c:pt>
                <c:pt idx="4">
                  <c:v>39344.79135360592</c:v>
                </c:pt>
                <c:pt idx="5">
                  <c:v>48474.671228684674</c:v>
                </c:pt>
                <c:pt idx="6">
                  <c:v>51104.547405764504</c:v>
                </c:pt>
                <c:pt idx="7">
                  <c:v>53004.254662964835</c:v>
                </c:pt>
                <c:pt idx="8">
                  <c:v>54568.321239772493</c:v>
                </c:pt>
              </c:numCache>
            </c:numRef>
          </c:val>
        </c:ser>
        <c:marker val="1"/>
        <c:axId val="52127232"/>
        <c:axId val="52128768"/>
      </c:lineChart>
      <c:catAx>
        <c:axId val="52127232"/>
        <c:scaling>
          <c:orientation val="minMax"/>
        </c:scaling>
        <c:axPos val="b"/>
        <c:numFmt formatCode="General" sourceLinked="1"/>
        <c:tickLblPos val="nextTo"/>
        <c:crossAx val="52128768"/>
        <c:crosses val="autoZero"/>
        <c:auto val="1"/>
        <c:lblAlgn val="ctr"/>
        <c:lblOffset val="100"/>
      </c:catAx>
      <c:valAx>
        <c:axId val="52128768"/>
        <c:scaling>
          <c:orientation val="minMax"/>
          <c:min val="0"/>
        </c:scaling>
        <c:axPos val="l"/>
        <c:majorGridlines/>
        <c:numFmt formatCode="#,##0.0" sourceLinked="1"/>
        <c:tickLblPos val="nextTo"/>
        <c:crossAx val="52127232"/>
        <c:crosses val="autoZero"/>
        <c:crossBetween val="between"/>
      </c:valAx>
      <c:valAx>
        <c:axId val="53621504"/>
        <c:scaling>
          <c:orientation val="minMax"/>
        </c:scaling>
        <c:axPos val="r"/>
        <c:numFmt formatCode="0.00%" sourceLinked="1"/>
        <c:tickLblPos val="nextTo"/>
        <c:crossAx val="53623040"/>
        <c:crosses val="max"/>
        <c:crossBetween val="between"/>
      </c:valAx>
      <c:catAx>
        <c:axId val="53623040"/>
        <c:scaling>
          <c:orientation val="minMax"/>
        </c:scaling>
        <c:delete val="1"/>
        <c:axPos val="b"/>
        <c:numFmt formatCode="General" sourceLinked="1"/>
        <c:tickLblPos val="none"/>
        <c:crossAx val="53621504"/>
        <c:crosses val="autoZero"/>
        <c:auto val="1"/>
        <c:lblAlgn val="ctr"/>
        <c:lblOffset val="100"/>
      </c:catAx>
    </c:plotArea>
    <c:legend>
      <c:legendPos val="r"/>
    </c:legend>
    <c:plotVisOnly val="1"/>
    <c:dispBlanksAs val="gap"/>
  </c:chart>
  <c:spPr>
    <a:ln>
      <a:noFill/>
    </a:ln>
  </c:spPr>
  <c:txPr>
    <a:bodyPr/>
    <a:lstStyle/>
    <a:p>
      <a:pPr>
        <a:defRPr sz="900">
          <a:latin typeface="Arial" panose="020B0604020202020204" pitchFamily="34" charset="0"/>
          <a:cs typeface="Arial" panose="020B0604020202020204" pitchFamily="34" charset="0"/>
        </a:defRPr>
      </a:pPr>
      <a:endParaRPr lang="zh-CN"/>
    </a:p>
  </c:txPr>
  <c:externalData r:id="rId1"/>
</c:chartSpace>
</file>

<file path=ppt/charts/chart38.xml><?xml version="1.0" encoding="utf-8"?>
<c:chartSpace xmlns:c="http://schemas.openxmlformats.org/drawingml/2006/chart" xmlns:a="http://schemas.openxmlformats.org/drawingml/2006/main" xmlns:r="http://schemas.openxmlformats.org/officeDocument/2006/relationships">
  <c:date1904 val="1"/>
  <c:lang val="zh-CN"/>
  <c:style val="34"/>
  <c:chart>
    <c:plotArea>
      <c:layout/>
      <c:barChart>
        <c:barDir val="col"/>
        <c:grouping val="clustered"/>
        <c:ser>
          <c:idx val="0"/>
          <c:order val="0"/>
          <c:tx>
            <c:strRef>
              <c:f>эД!$C$18</c:f>
              <c:strCache>
                <c:ptCount val="1"/>
                <c:pt idx="0">
                  <c:v>Рентабельность чистой прибыли (ЧП/выручка) - NPM</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эД!$E$18:$M$18</c:f>
              <c:numCache>
                <c:formatCode>0.00%</c:formatCode>
                <c:ptCount val="9"/>
                <c:pt idx="0">
                  <c:v>-7.5796850823813206E-3</c:v>
                </c:pt>
                <c:pt idx="1">
                  <c:v>9.4727344372321221E-2</c:v>
                </c:pt>
                <c:pt idx="2">
                  <c:v>9.7441065233680096E-2</c:v>
                </c:pt>
                <c:pt idx="3">
                  <c:v>0.16221913707978675</c:v>
                </c:pt>
                <c:pt idx="4">
                  <c:v>0.20620454588808795</c:v>
                </c:pt>
                <c:pt idx="5">
                  <c:v>0.22254372860504465</c:v>
                </c:pt>
                <c:pt idx="6">
                  <c:v>0.2251298395191875</c:v>
                </c:pt>
                <c:pt idx="7">
                  <c:v>0.22705339000110394</c:v>
                </c:pt>
                <c:pt idx="8">
                  <c:v>0.22810246471870918</c:v>
                </c:pt>
              </c:numCache>
            </c:numRef>
          </c:val>
        </c:ser>
        <c:ser>
          <c:idx val="1"/>
          <c:order val="1"/>
          <c:tx>
            <c:strRef>
              <c:f>эД!$C$19</c:f>
              <c:strCache>
                <c:ptCount val="1"/>
                <c:pt idx="0">
                  <c:v>Рентабельность продаж - ROS</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эД!$E$19:$M$19</c:f>
              <c:numCache>
                <c:formatCode>0.00%</c:formatCode>
                <c:ptCount val="9"/>
                <c:pt idx="0">
                  <c:v>5.2132973574867791E-2</c:v>
                </c:pt>
                <c:pt idx="1">
                  <c:v>0.21173614986318354</c:v>
                </c:pt>
                <c:pt idx="2">
                  <c:v>0.21882802091948234</c:v>
                </c:pt>
                <c:pt idx="3">
                  <c:v>0.26112479775056052</c:v>
                </c:pt>
                <c:pt idx="4">
                  <c:v>0.27857849011111796</c:v>
                </c:pt>
                <c:pt idx="5">
                  <c:v>0.28636948449233285</c:v>
                </c:pt>
                <c:pt idx="6">
                  <c:v>0.28651433332887194</c:v>
                </c:pt>
                <c:pt idx="7">
                  <c:v>0.28797070791178137</c:v>
                </c:pt>
                <c:pt idx="8">
                  <c:v>0.28887034989598115</c:v>
                </c:pt>
              </c:numCache>
            </c:numRef>
          </c:val>
        </c:ser>
        <c:ser>
          <c:idx val="2"/>
          <c:order val="2"/>
          <c:tx>
            <c:strRef>
              <c:f>эД!$C$20</c:f>
              <c:strCache>
                <c:ptCount val="1"/>
                <c:pt idx="0">
                  <c:v>Рентабельность производства - ROTC</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эД!$E$20:$M$20</c:f>
              <c:numCache>
                <c:formatCode>0.00%</c:formatCode>
                <c:ptCount val="9"/>
                <c:pt idx="0">
                  <c:v>-7.9965700578993534E-3</c:v>
                </c:pt>
                <c:pt idx="1">
                  <c:v>0.12017212809629615</c:v>
                </c:pt>
                <c:pt idx="2">
                  <c:v>0.12473702058332103</c:v>
                </c:pt>
                <c:pt idx="3">
                  <c:v>0.21954876356105202</c:v>
                </c:pt>
                <c:pt idx="4">
                  <c:v>0.28583088119988193</c:v>
                </c:pt>
                <c:pt idx="5">
                  <c:v>0.31184727077811408</c:v>
                </c:pt>
                <c:pt idx="6">
                  <c:v>0.31553519577984518</c:v>
                </c:pt>
                <c:pt idx="7">
                  <c:v>0.31888209168362808</c:v>
                </c:pt>
                <c:pt idx="8">
                  <c:v>0.32076072863133176</c:v>
                </c:pt>
              </c:numCache>
            </c:numRef>
          </c:val>
        </c:ser>
        <c:axId val="53644288"/>
        <c:axId val="53646080"/>
      </c:barChart>
      <c:catAx>
        <c:axId val="53644288"/>
        <c:scaling>
          <c:orientation val="minMax"/>
        </c:scaling>
        <c:axPos val="b"/>
        <c:numFmt formatCode="General" sourceLinked="1"/>
        <c:tickLblPos val="low"/>
        <c:crossAx val="53646080"/>
        <c:crosses val="autoZero"/>
        <c:auto val="1"/>
        <c:lblAlgn val="ctr"/>
        <c:lblOffset val="100"/>
      </c:catAx>
      <c:valAx>
        <c:axId val="53646080"/>
        <c:scaling>
          <c:orientation val="minMax"/>
        </c:scaling>
        <c:axPos val="l"/>
        <c:majorGridlines/>
        <c:numFmt formatCode="0.00%" sourceLinked="1"/>
        <c:tickLblPos val="nextTo"/>
        <c:crossAx val="53644288"/>
        <c:crosses val="autoZero"/>
        <c:crossBetween val="between"/>
      </c:valAx>
    </c:plotArea>
    <c:legend>
      <c:legendPos val="r"/>
    </c:legend>
    <c:plotVisOnly val="1"/>
    <c:dispBlanksAs val="gap"/>
  </c:chart>
  <c:spPr>
    <a:ln>
      <a:noFill/>
    </a:ln>
  </c:spPr>
  <c:txPr>
    <a:bodyPr/>
    <a:lstStyle/>
    <a:p>
      <a:pPr>
        <a:defRPr sz="900">
          <a:latin typeface="Arial" panose="020B0604020202020204" pitchFamily="34" charset="0"/>
          <a:cs typeface="Arial" panose="020B0604020202020204" pitchFamily="34" charset="0"/>
        </a:defRPr>
      </a:pPr>
      <a:endParaRPr lang="zh-CN"/>
    </a:p>
  </c:txPr>
  <c:externalData r:id="rId1"/>
  <c:userShapes r:id="rId2"/>
</c:chartSpace>
</file>

<file path=ppt/charts/chart39.xml><?xml version="1.0" encoding="utf-8"?>
<c:chartSpace xmlns:c="http://schemas.openxmlformats.org/drawingml/2006/chart" xmlns:a="http://schemas.openxmlformats.org/drawingml/2006/main" xmlns:r="http://schemas.openxmlformats.org/officeDocument/2006/relationships">
  <c:lang val="zh-CN"/>
  <c:chart>
    <c:autoTitleDeleted val="1"/>
    <c:plotArea>
      <c:layout/>
      <c:scatterChart>
        <c:scatterStyle val="smoothMarker"/>
        <c:ser>
          <c:idx val="0"/>
          <c:order val="0"/>
          <c:tx>
            <c:strRef>
              <c:f>А!$C$4</c:f>
              <c:strCache>
                <c:ptCount val="1"/>
                <c:pt idx="0">
                  <c:v>Этап 1. Алюминиевое производство сплавов ADC 10/12</c:v>
                </c:pt>
              </c:strCache>
            </c:strRef>
          </c:tx>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А!$D$4:$L$4</c:f>
              <c:numCache>
                <c:formatCode>0%</c:formatCode>
                <c:ptCount val="9"/>
                <c:pt idx="0">
                  <c:v>0</c:v>
                </c:pt>
                <c:pt idx="1">
                  <c:v>0</c:v>
                </c:pt>
                <c:pt idx="2">
                  <c:v>-0.21781976249479934</c:v>
                </c:pt>
                <c:pt idx="3">
                  <c:v>6.0306378078595513E-2</c:v>
                </c:pt>
                <c:pt idx="4">
                  <c:v>0.21273607521297691</c:v>
                </c:pt>
                <c:pt idx="5">
                  <c:v>0.29633328897977812</c:v>
                </c:pt>
                <c:pt idx="6">
                  <c:v>0.34388343478568639</c:v>
                </c:pt>
                <c:pt idx="7">
                  <c:v>0.37243170492834787</c:v>
                </c:pt>
                <c:pt idx="8">
                  <c:v>0.39027899310542263</c:v>
                </c:pt>
              </c:numCache>
            </c:numRef>
          </c:yVal>
          <c:smooth val="1"/>
        </c:ser>
        <c:ser>
          <c:idx val="1"/>
          <c:order val="1"/>
          <c:tx>
            <c:strRef>
              <c:f>А!$C$5</c:f>
              <c:strCache>
                <c:ptCount val="1"/>
                <c:pt idx="0">
                  <c:v>Этап 1. Производство кислорода</c:v>
                </c:pt>
              </c:strCache>
            </c:strRef>
          </c:tx>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А!$D$5:$L$5</c:f>
              <c:numCache>
                <c:formatCode>General</c:formatCode>
                <c:ptCount val="9"/>
                <c:pt idx="2" formatCode="0%">
                  <c:v>0</c:v>
                </c:pt>
                <c:pt idx="3" formatCode="0%">
                  <c:v>-0.48740674242079951</c:v>
                </c:pt>
                <c:pt idx="4" formatCode="0%">
                  <c:v>-0.23167832926614262</c:v>
                </c:pt>
                <c:pt idx="5" formatCode="0%">
                  <c:v>-7.0426864556543969E-2</c:v>
                </c:pt>
                <c:pt idx="6" formatCode="0%">
                  <c:v>2.3568745841684433E-2</c:v>
                </c:pt>
                <c:pt idx="7" formatCode="0%">
                  <c:v>8.4061915763705697E-2</c:v>
                </c:pt>
                <c:pt idx="8" formatCode="0%">
                  <c:v>0.12482319076432713</c:v>
                </c:pt>
              </c:numCache>
            </c:numRef>
          </c:yVal>
          <c:smooth val="1"/>
        </c:ser>
        <c:ser>
          <c:idx val="2"/>
          <c:order val="2"/>
          <c:tx>
            <c:strRef>
              <c:f>А!$C$6</c:f>
              <c:strCache>
                <c:ptCount val="1"/>
                <c:pt idx="0">
                  <c:v>Этап 1. Кабельное производство - силовой кабель</c:v>
                </c:pt>
              </c:strCache>
            </c:strRef>
          </c:tx>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А!$D$6:$L$6</c:f>
              <c:numCache>
                <c:formatCode>General</c:formatCode>
                <c:ptCount val="9"/>
                <c:pt idx="2" formatCode="0%">
                  <c:v>0</c:v>
                </c:pt>
                <c:pt idx="3" formatCode="0%">
                  <c:v>-0.21980223523955689</c:v>
                </c:pt>
                <c:pt idx="4" formatCode="0%">
                  <c:v>5.1256834812231408E-2</c:v>
                </c:pt>
                <c:pt idx="5" formatCode="0%">
                  <c:v>0.19112194531835131</c:v>
                </c:pt>
                <c:pt idx="6" formatCode="0%">
                  <c:v>0.26809729554156025</c:v>
                </c:pt>
                <c:pt idx="7" formatCode="0%">
                  <c:v>0.31387061681921463</c:v>
                </c:pt>
                <c:pt idx="8" formatCode="0%">
                  <c:v>0.34239537582488</c:v>
                </c:pt>
              </c:numCache>
            </c:numRef>
          </c:yVal>
          <c:smooth val="1"/>
        </c:ser>
        <c:ser>
          <c:idx val="3"/>
          <c:order val="3"/>
          <c:tx>
            <c:strRef>
              <c:f>А!$C$7</c:f>
              <c:strCache>
                <c:ptCount val="1"/>
                <c:pt idx="0">
                  <c:v>Этап 2. Алюминиевое производство отливок по технологии Disa</c:v>
                </c:pt>
              </c:strCache>
            </c:strRef>
          </c:tx>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А!$D$7:$L$7</c:f>
              <c:numCache>
                <c:formatCode>General</c:formatCode>
                <c:ptCount val="9"/>
                <c:pt idx="4" formatCode="0%">
                  <c:v>0</c:v>
                </c:pt>
                <c:pt idx="5" formatCode="0%">
                  <c:v>0</c:v>
                </c:pt>
                <c:pt idx="6" formatCode="0%">
                  <c:v>-0.1236103369691679</c:v>
                </c:pt>
                <c:pt idx="7" formatCode="0%">
                  <c:v>0.15149322682261679</c:v>
                </c:pt>
                <c:pt idx="8" formatCode="0%">
                  <c:v>0.28550748843500978</c:v>
                </c:pt>
              </c:numCache>
            </c:numRef>
          </c:yVal>
          <c:smooth val="1"/>
        </c:ser>
        <c:ser>
          <c:idx val="4"/>
          <c:order val="4"/>
          <c:tx>
            <c:strRef>
              <c:f>А!$C$8</c:f>
              <c:strCache>
                <c:ptCount val="1"/>
                <c:pt idx="0">
                  <c:v>Этап 2. Кабельное производство - автопровода и кабель ПВС</c:v>
                </c:pt>
              </c:strCache>
            </c:strRef>
          </c:tx>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А!$D$8:$L$8</c:f>
              <c:numCache>
                <c:formatCode>0%</c:formatCode>
                <c:ptCount val="9"/>
                <c:pt idx="1">
                  <c:v>0</c:v>
                </c:pt>
                <c:pt idx="2">
                  <c:v>0</c:v>
                </c:pt>
                <c:pt idx="3">
                  <c:v>0</c:v>
                </c:pt>
                <c:pt idx="4">
                  <c:v>-4.4355258438991574E-2</c:v>
                </c:pt>
                <c:pt idx="5">
                  <c:v>0.32239631028110521</c:v>
                </c:pt>
                <c:pt idx="6">
                  <c:v>0.46615771462802824</c:v>
                </c:pt>
                <c:pt idx="7">
                  <c:v>0.53604514793663749</c:v>
                </c:pt>
                <c:pt idx="8">
                  <c:v>0.57323589401162334</c:v>
                </c:pt>
              </c:numCache>
            </c:numRef>
          </c:yVal>
          <c:smooth val="1"/>
        </c:ser>
        <c:ser>
          <c:idx val="5"/>
          <c:order val="5"/>
          <c:tx>
            <c:strRef>
              <c:f>А!$C$9</c:f>
              <c:strCache>
                <c:ptCount val="1"/>
                <c:pt idx="0">
                  <c:v>Комплексная инвестиционная программа</c:v>
                </c:pt>
              </c:strCache>
            </c:strRef>
          </c:tx>
          <c:spPr>
            <a:ln w="38100"/>
          </c:spPr>
          <c:marker>
            <c:spPr>
              <a:solidFill>
                <a:srgbClr val="FFFF00"/>
              </a:solidFill>
              <a:ln w="38100"/>
            </c:spPr>
          </c:marker>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А!$D$9:$L$9</c:f>
              <c:numCache>
                <c:formatCode>General</c:formatCode>
                <c:ptCount val="9"/>
                <c:pt idx="0">
                  <c:v>0</c:v>
                </c:pt>
                <c:pt idx="1">
                  <c:v>0</c:v>
                </c:pt>
                <c:pt idx="2">
                  <c:v>0</c:v>
                </c:pt>
                <c:pt idx="3">
                  <c:v>0</c:v>
                </c:pt>
                <c:pt idx="4" formatCode="0.00%">
                  <c:v>-0.18656904185919346</c:v>
                </c:pt>
                <c:pt idx="5" formatCode="0.00%">
                  <c:v>0.23038654005913983</c:v>
                </c:pt>
                <c:pt idx="6" formatCode="0.00%">
                  <c:v>0.38094280362910476</c:v>
                </c:pt>
                <c:pt idx="7" formatCode="0.00%">
                  <c:v>0.45384971847319922</c:v>
                </c:pt>
                <c:pt idx="8" formatCode="0.00%">
                  <c:v>0.49314694392098773</c:v>
                </c:pt>
              </c:numCache>
            </c:numRef>
          </c:yVal>
          <c:smooth val="1"/>
        </c:ser>
        <c:axId val="56243712"/>
        <c:axId val="56245632"/>
      </c:scatterChart>
      <c:valAx>
        <c:axId val="56243712"/>
        <c:scaling>
          <c:orientation val="minMax"/>
        </c:scaling>
        <c:axPos val="b"/>
        <c:majorGridlines/>
        <c:numFmt formatCode="General" sourceLinked="1"/>
        <c:tickLblPos val="low"/>
        <c:crossAx val="56245632"/>
        <c:crossesAt val="0"/>
        <c:crossBetween val="midCat"/>
      </c:valAx>
      <c:valAx>
        <c:axId val="56245632"/>
        <c:scaling>
          <c:orientation val="minMax"/>
        </c:scaling>
        <c:axPos val="l"/>
        <c:majorGridlines/>
        <c:numFmt formatCode="0%" sourceLinked="1"/>
        <c:tickLblPos val="nextTo"/>
        <c:crossAx val="56243712"/>
        <c:crosses val="autoZero"/>
        <c:crossBetween val="midCat"/>
        <c:majorUnit val="0.1"/>
      </c:valAx>
    </c:plotArea>
    <c:legend>
      <c:legendPos val="r"/>
      <c:layout>
        <c:manualLayout>
          <c:xMode val="edge"/>
          <c:yMode val="edge"/>
          <c:x val="0.62084006936611136"/>
          <c:y val="0"/>
          <c:w val="0.34069417157825832"/>
          <c:h val="0.89813942969922489"/>
        </c:manualLayout>
      </c:layout>
    </c:legend>
    <c:plotVisOnly val="1"/>
    <c:dispBlanksAs val="gap"/>
  </c:chart>
  <c:txPr>
    <a:bodyPr/>
    <a:lstStyle/>
    <a:p>
      <a:pPr>
        <a:defRPr sz="900">
          <a:latin typeface="Arial" panose="020B0604020202020204" pitchFamily="34" charset="0"/>
          <a:cs typeface="Arial" panose="020B0604020202020204" pitchFamily="34" charset="0"/>
        </a:defRPr>
      </a:pPr>
      <a:endParaRPr lang="zh-CN"/>
    </a:p>
  </c:txPr>
  <c:externalData r:id="rId1"/>
</c:chartSpace>
</file>

<file path=ppt/charts/chart4.xml><?xml version="1.0" encoding="utf-8"?>
<c:chartSpace xmlns:c="http://schemas.openxmlformats.org/drawingml/2006/chart" xmlns:a="http://schemas.openxmlformats.org/drawingml/2006/main" xmlns:r="http://schemas.openxmlformats.org/officeDocument/2006/relationships">
  <c:lang val="zh-CN"/>
  <c:style val="18"/>
  <c:chart>
    <c:autoTitleDeleted val="1"/>
    <c:plotArea>
      <c:layout/>
      <c:barChart>
        <c:barDir val="col"/>
        <c:grouping val="clustered"/>
        <c:ser>
          <c:idx val="0"/>
          <c:order val="0"/>
          <c:tx>
            <c:strRef>
              <c:f>эД!$C$9</c:f>
              <c:strCache>
                <c:ptCount val="1"/>
                <c:pt idx="0">
                  <c:v>Денежный поток CF, наростом (сумма по 4 стр.)</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эД!$E$9:$M$9</c:f>
              <c:numCache>
                <c:formatCode>#,##0.0</c:formatCode>
                <c:ptCount val="9"/>
                <c:pt idx="0">
                  <c:v>-4058.6211949991502</c:v>
                </c:pt>
                <c:pt idx="1">
                  <c:v>-3254.9128624519435</c:v>
                </c:pt>
                <c:pt idx="2">
                  <c:v>-1701.5118920979028</c:v>
                </c:pt>
                <c:pt idx="3">
                  <c:v>171.31135501590666</c:v>
                </c:pt>
                <c:pt idx="4">
                  <c:v>2314.5707602935154</c:v>
                </c:pt>
                <c:pt idx="5">
                  <c:v>4575.4868390855454</c:v>
                </c:pt>
                <c:pt idx="6">
                  <c:v>6783.9815405036115</c:v>
                </c:pt>
                <c:pt idx="7">
                  <c:v>9094.2212852389948</c:v>
                </c:pt>
                <c:pt idx="8">
                  <c:v>11421.660429887144</c:v>
                </c:pt>
              </c:numCache>
            </c:numRef>
          </c:val>
        </c:ser>
        <c:ser>
          <c:idx val="1"/>
          <c:order val="1"/>
          <c:tx>
            <c:strRef>
              <c:f>эД!$C$12</c:f>
              <c:strCache>
                <c:ptCount val="1"/>
                <c:pt idx="0">
                  <c:v>Дисконтированный денежный поток CFd, наростом (NPV) (сумма по 7 стр.)</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эД!$E$12:$M$12</c:f>
              <c:numCache>
                <c:formatCode>#,##0.0</c:formatCode>
                <c:ptCount val="9"/>
                <c:pt idx="0">
                  <c:v>-4058.6211949991502</c:v>
                </c:pt>
                <c:pt idx="1">
                  <c:v>-3374.6266904431936</c:v>
                </c:pt>
                <c:pt idx="2">
                  <c:v>-2149.6182023673059</c:v>
                </c:pt>
                <c:pt idx="3">
                  <c:v>-818.18941127867117</c:v>
                </c:pt>
                <c:pt idx="4">
                  <c:v>551.77385818734854</c:v>
                </c:pt>
                <c:pt idx="5">
                  <c:v>1835.9713576988208</c:v>
                </c:pt>
                <c:pt idx="6">
                  <c:v>2963.7022366669448</c:v>
                </c:pt>
                <c:pt idx="7">
                  <c:v>4008.7373724381036</c:v>
                </c:pt>
                <c:pt idx="8">
                  <c:v>4948.7510071041415</c:v>
                </c:pt>
              </c:numCache>
            </c:numRef>
          </c:val>
        </c:ser>
        <c:axId val="14841728"/>
        <c:axId val="14843264"/>
      </c:barChart>
      <c:lineChart>
        <c:grouping val="standard"/>
        <c:ser>
          <c:idx val="2"/>
          <c:order val="2"/>
          <c:tx>
            <c:strRef>
              <c:f>эД!$C$13</c:f>
              <c:strCache>
                <c:ptCount val="1"/>
                <c:pt idx="0">
                  <c:v>Внутренняя норма доходности - IRR</c:v>
                </c:pt>
              </c:strCache>
            </c:strRef>
          </c:tx>
          <c:marker>
            <c:symbol val="none"/>
          </c:marker>
          <c:cat>
            <c:numRef>
              <c:f>эД!$E$3:$J$3</c:f>
              <c:numCache>
                <c:formatCode>General</c:formatCode>
                <c:ptCount val="6"/>
                <c:pt idx="0">
                  <c:v>2015</c:v>
                </c:pt>
                <c:pt idx="1">
                  <c:v>2016</c:v>
                </c:pt>
                <c:pt idx="2">
                  <c:v>2017</c:v>
                </c:pt>
                <c:pt idx="3">
                  <c:v>2018</c:v>
                </c:pt>
                <c:pt idx="4">
                  <c:v>2019</c:v>
                </c:pt>
                <c:pt idx="5">
                  <c:v>2020</c:v>
                </c:pt>
              </c:numCache>
            </c:numRef>
          </c:cat>
          <c:val>
            <c:numRef>
              <c:f>эД!$E$13:$M$13</c:f>
              <c:numCache>
                <c:formatCode>General</c:formatCode>
                <c:ptCount val="9"/>
                <c:pt idx="2" formatCode="0.00%">
                  <c:v>-0.21781976249479934</c:v>
                </c:pt>
                <c:pt idx="3" formatCode="0.00%">
                  <c:v>6.0306378078595513E-2</c:v>
                </c:pt>
                <c:pt idx="4" formatCode="0.00%">
                  <c:v>0.21273607521297691</c:v>
                </c:pt>
                <c:pt idx="5" formatCode="0.00%">
                  <c:v>0.29633328897977812</c:v>
                </c:pt>
                <c:pt idx="6" formatCode="0.00%">
                  <c:v>0.34388343478568639</c:v>
                </c:pt>
                <c:pt idx="7" formatCode="0.00%">
                  <c:v>0.37243170492834787</c:v>
                </c:pt>
                <c:pt idx="8" formatCode="0.00%">
                  <c:v>0.39027899310542263</c:v>
                </c:pt>
              </c:numCache>
            </c:numRef>
          </c:val>
        </c:ser>
        <c:ser>
          <c:idx val="3"/>
          <c:order val="3"/>
          <c:tx>
            <c:strRef>
              <c:f>эД!$C$14</c:f>
              <c:strCache>
                <c:ptCount val="1"/>
                <c:pt idx="0">
                  <c:v>Модифицированная внутренняя норма доходности - MIRR</c:v>
                </c:pt>
              </c:strCache>
            </c:strRef>
          </c:tx>
          <c:marker>
            <c:symbol val="none"/>
          </c:marker>
          <c:cat>
            <c:numRef>
              <c:f>эД!$E$3:$J$3</c:f>
              <c:numCache>
                <c:formatCode>General</c:formatCode>
                <c:ptCount val="6"/>
                <c:pt idx="0">
                  <c:v>2015</c:v>
                </c:pt>
                <c:pt idx="1">
                  <c:v>2016</c:v>
                </c:pt>
                <c:pt idx="2">
                  <c:v>2017</c:v>
                </c:pt>
                <c:pt idx="3">
                  <c:v>2018</c:v>
                </c:pt>
                <c:pt idx="4">
                  <c:v>2019</c:v>
                </c:pt>
                <c:pt idx="5">
                  <c:v>2020</c:v>
                </c:pt>
              </c:numCache>
            </c:numRef>
          </c:cat>
          <c:val>
            <c:numRef>
              <c:f>эД!$E$14:$M$14</c:f>
              <c:numCache>
                <c:formatCode>General</c:formatCode>
                <c:ptCount val="9"/>
                <c:pt idx="2" formatCode="0.00%">
                  <c:v>-0.16375782688695573</c:v>
                </c:pt>
                <c:pt idx="3" formatCode="0.00%">
                  <c:v>7.1845706736835435E-2</c:v>
                </c:pt>
                <c:pt idx="4" formatCode="0.00%">
                  <c:v>0.17141478185193434</c:v>
                </c:pt>
                <c:pt idx="5" formatCode="0.00%">
                  <c:v>0.21329928936489073</c:v>
                </c:pt>
                <c:pt idx="6" formatCode="0.00%">
                  <c:v>0.22965748202939573</c:v>
                </c:pt>
                <c:pt idx="7" formatCode="0.00%">
                  <c:v>0.23459712621653739</c:v>
                </c:pt>
                <c:pt idx="8" formatCode="0.00%">
                  <c:v>0.23416777771692754</c:v>
                </c:pt>
              </c:numCache>
            </c:numRef>
          </c:val>
        </c:ser>
        <c:marker val="1"/>
        <c:axId val="14854784"/>
        <c:axId val="14853248"/>
      </c:lineChart>
      <c:catAx>
        <c:axId val="14841728"/>
        <c:scaling>
          <c:orientation val="minMax"/>
        </c:scaling>
        <c:axPos val="b"/>
        <c:numFmt formatCode="General" sourceLinked="1"/>
        <c:tickLblPos val="low"/>
        <c:crossAx val="14843264"/>
        <c:crosses val="autoZero"/>
        <c:auto val="1"/>
        <c:lblAlgn val="ctr"/>
        <c:lblOffset val="100"/>
      </c:catAx>
      <c:valAx>
        <c:axId val="14843264"/>
        <c:scaling>
          <c:orientation val="minMax"/>
          <c:max val="13705.99"/>
          <c:min val="-6654.01"/>
        </c:scaling>
        <c:axPos val="l"/>
        <c:majorGridlines/>
        <c:numFmt formatCode="#,##0.0" sourceLinked="1"/>
        <c:tickLblPos val="nextTo"/>
        <c:crossAx val="14841728"/>
        <c:crosses val="autoZero"/>
        <c:crossBetween val="between"/>
      </c:valAx>
      <c:valAx>
        <c:axId val="14853248"/>
        <c:scaling>
          <c:orientation val="minMax"/>
          <c:max val="0.53839999999999999"/>
          <c:min val="-0.26140000000000002"/>
        </c:scaling>
        <c:axPos val="r"/>
        <c:numFmt formatCode="0.00%" sourceLinked="0"/>
        <c:tickLblPos val="nextTo"/>
        <c:crossAx val="14854784"/>
        <c:crosses val="max"/>
        <c:crossBetween val="between"/>
      </c:valAx>
      <c:catAx>
        <c:axId val="14854784"/>
        <c:scaling>
          <c:orientation val="minMax"/>
        </c:scaling>
        <c:delete val="1"/>
        <c:axPos val="b"/>
        <c:numFmt formatCode="General" sourceLinked="1"/>
        <c:tickLblPos val="none"/>
        <c:crossAx val="14853248"/>
        <c:crosses val="autoZero"/>
        <c:auto val="1"/>
        <c:lblAlgn val="ctr"/>
        <c:lblOffset val="100"/>
      </c:catAx>
    </c:plotArea>
    <c:legend>
      <c:legendPos val="r"/>
    </c:legend>
    <c:plotVisOnly val="1"/>
    <c:dispBlanksAs val="gap"/>
  </c:chart>
  <c:txPr>
    <a:bodyPr/>
    <a:lstStyle/>
    <a:p>
      <a:pPr>
        <a:defRPr sz="800">
          <a:latin typeface="Arial" panose="020B0604020202020204" pitchFamily="34" charset="0"/>
          <a:cs typeface="Arial" panose="020B0604020202020204" pitchFamily="34" charset="0"/>
        </a:defRPr>
      </a:pPr>
      <a:endParaRPr lang="zh-CN"/>
    </a:p>
  </c:txPr>
  <c:externalData r:id="rId1"/>
  <c:userShapes r:id="rId2"/>
</c:chartSpace>
</file>

<file path=ppt/charts/chart40.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lineChart>
        <c:grouping val="standard"/>
        <c:ser>
          <c:idx val="0"/>
          <c:order val="0"/>
          <c:tx>
            <c:strRef>
              <c:f>А!$C$46</c:f>
              <c:strCache>
                <c:ptCount val="1"/>
                <c:pt idx="0">
                  <c:v>Этап 1. Алюминиевое производство сплавов ADC 10/12</c:v>
                </c:pt>
              </c:strCache>
            </c:strRef>
          </c:tx>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А!$D$46:$L$46</c:f>
              <c:numCache>
                <c:formatCode>[$$-409]#,##0.0</c:formatCode>
                <c:ptCount val="9"/>
                <c:pt idx="0">
                  <c:v>-4058.6211949991502</c:v>
                </c:pt>
                <c:pt idx="1">
                  <c:v>-3374.6266904431936</c:v>
                </c:pt>
                <c:pt idx="2">
                  <c:v>-2149.6182023673059</c:v>
                </c:pt>
                <c:pt idx="3">
                  <c:v>-818.18941127867117</c:v>
                </c:pt>
                <c:pt idx="4">
                  <c:v>551.77385818734854</c:v>
                </c:pt>
                <c:pt idx="5">
                  <c:v>1835.9713576988208</c:v>
                </c:pt>
                <c:pt idx="6">
                  <c:v>2963.7022366669448</c:v>
                </c:pt>
                <c:pt idx="7">
                  <c:v>4008.7373724381036</c:v>
                </c:pt>
                <c:pt idx="8">
                  <c:v>4948.7510071041415</c:v>
                </c:pt>
              </c:numCache>
            </c:numRef>
          </c:val>
          <c:smooth val="1"/>
        </c:ser>
        <c:ser>
          <c:idx val="1"/>
          <c:order val="1"/>
          <c:tx>
            <c:strRef>
              <c:f>А!$C$47</c:f>
              <c:strCache>
                <c:ptCount val="1"/>
                <c:pt idx="0">
                  <c:v>Этап 1. Производство кислорода</c:v>
                </c:pt>
              </c:strCache>
            </c:strRef>
          </c:tx>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А!$D$47:$L$47</c:f>
              <c:numCache>
                <c:formatCode>[$$-409]#,##0.0</c:formatCode>
                <c:ptCount val="9"/>
                <c:pt idx="1">
                  <c:v>-3465.0809261586787</c:v>
                </c:pt>
                <c:pt idx="2">
                  <c:v>-3070.6070851219192</c:v>
                </c:pt>
                <c:pt idx="3">
                  <c:v>-2471.6047303301252</c:v>
                </c:pt>
                <c:pt idx="4">
                  <c:v>-1778.1283582908154</c:v>
                </c:pt>
                <c:pt idx="5">
                  <c:v>-1030.3553900120348</c:v>
                </c:pt>
                <c:pt idx="6">
                  <c:v>-295.72150336770238</c:v>
                </c:pt>
                <c:pt idx="7">
                  <c:v>409.12789803986408</c:v>
                </c:pt>
                <c:pt idx="8">
                  <c:v>1103.2704937037381</c:v>
                </c:pt>
              </c:numCache>
            </c:numRef>
          </c:val>
          <c:smooth val="1"/>
        </c:ser>
        <c:ser>
          <c:idx val="2"/>
          <c:order val="2"/>
          <c:tx>
            <c:strRef>
              <c:f>А!$C$48</c:f>
              <c:strCache>
                <c:ptCount val="1"/>
                <c:pt idx="0">
                  <c:v>Этап 1. Кабельное производство - силовой кабель</c:v>
                </c:pt>
              </c:strCache>
            </c:strRef>
          </c:tx>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А!$D$48:$L$48</c:f>
              <c:numCache>
                <c:formatCode>[$$-409]#,##0.0</c:formatCode>
                <c:ptCount val="9"/>
                <c:pt idx="1">
                  <c:v>-9941.1601180935231</c:v>
                </c:pt>
                <c:pt idx="2">
                  <c:v>-7580.5291093996148</c:v>
                </c:pt>
                <c:pt idx="3">
                  <c:v>-4532.5045511026428</c:v>
                </c:pt>
                <c:pt idx="4">
                  <c:v>-1376.11138145121</c:v>
                </c:pt>
                <c:pt idx="5">
                  <c:v>1521.1428018240308</c:v>
                </c:pt>
                <c:pt idx="6">
                  <c:v>4113.8905684879637</c:v>
                </c:pt>
                <c:pt idx="7">
                  <c:v>6511.3452094389831</c:v>
                </c:pt>
                <c:pt idx="8">
                  <c:v>8704.0085067148448</c:v>
                </c:pt>
              </c:numCache>
            </c:numRef>
          </c:val>
          <c:smooth val="1"/>
        </c:ser>
        <c:ser>
          <c:idx val="3"/>
          <c:order val="3"/>
          <c:tx>
            <c:strRef>
              <c:f>А!$C$49</c:f>
              <c:strCache>
                <c:ptCount val="1"/>
                <c:pt idx="0">
                  <c:v>Этап 2. Алюминиевое производство отливок по технологии Disa</c:v>
                </c:pt>
              </c:strCache>
            </c:strRef>
          </c:tx>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А!$D$49:$L$49</c:f>
              <c:numCache>
                <c:formatCode>General</c:formatCode>
                <c:ptCount val="9"/>
                <c:pt idx="4" formatCode="[$$-409]#,##0.0">
                  <c:v>-10052.410511511876</c:v>
                </c:pt>
                <c:pt idx="5" formatCode="[$$-409]#,##0.0">
                  <c:v>-7285.7557429717708</c:v>
                </c:pt>
                <c:pt idx="6" formatCode="[$$-409]#,##0.0">
                  <c:v>-3232.3575967488837</c:v>
                </c:pt>
                <c:pt idx="7" formatCode="[$$-409]#,##0.0">
                  <c:v>590.46495107782744</c:v>
                </c:pt>
                <c:pt idx="8" formatCode="[$$-409]#,##0.0">
                  <c:v>4054.5815314238507</c:v>
                </c:pt>
              </c:numCache>
            </c:numRef>
          </c:val>
          <c:smooth val="1"/>
        </c:ser>
        <c:ser>
          <c:idx val="4"/>
          <c:order val="4"/>
          <c:tx>
            <c:strRef>
              <c:f>А!$C$50</c:f>
              <c:strCache>
                <c:ptCount val="1"/>
                <c:pt idx="0">
                  <c:v>Этап 2. Кабельное производство - автопровода и кабель ПВС</c:v>
                </c:pt>
              </c:strCache>
            </c:strRef>
          </c:tx>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А!$D$50:$L$50</c:f>
              <c:numCache>
                <c:formatCode>[$$-409]#,##0.0</c:formatCode>
                <c:ptCount val="9"/>
                <c:pt idx="1">
                  <c:v>-9962.8762237092087</c:v>
                </c:pt>
                <c:pt idx="2">
                  <c:v>-15935.132466302197</c:v>
                </c:pt>
                <c:pt idx="3">
                  <c:v>-24842.028476268919</c:v>
                </c:pt>
                <c:pt idx="4">
                  <c:v>-6641.4115706024304</c:v>
                </c:pt>
                <c:pt idx="5">
                  <c:v>13420.369830033987</c:v>
                </c:pt>
                <c:pt idx="6">
                  <c:v>31355.97972036295</c:v>
                </c:pt>
                <c:pt idx="7">
                  <c:v>48164.019736043003</c:v>
                </c:pt>
                <c:pt idx="8">
                  <c:v>63699.701543000621</c:v>
                </c:pt>
              </c:numCache>
            </c:numRef>
          </c:val>
          <c:smooth val="1"/>
        </c:ser>
        <c:ser>
          <c:idx val="5"/>
          <c:order val="5"/>
          <c:tx>
            <c:strRef>
              <c:f>А!$C$51</c:f>
              <c:strCache>
                <c:ptCount val="1"/>
                <c:pt idx="0">
                  <c:v>Комплексная инвестиционная программа</c:v>
                </c:pt>
              </c:strCache>
            </c:strRef>
          </c:tx>
          <c:spPr>
            <a:ln w="38100"/>
          </c:spPr>
          <c:marker>
            <c:symbol val="circle"/>
            <c:size val="6"/>
            <c:spPr>
              <a:solidFill>
                <a:srgbClr val="FFFF00"/>
              </a:solidFill>
              <a:ln w="38100"/>
            </c:spPr>
          </c:marker>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А!$D$51:$L$51</c:f>
              <c:numCache>
                <c:formatCode>[$$-409]#,##0.0</c:formatCode>
                <c:ptCount val="9"/>
                <c:pt idx="0">
                  <c:v>-4058.6211949991502</c:v>
                </c:pt>
                <c:pt idx="1">
                  <c:v>-15048.11973722706</c:v>
                </c:pt>
                <c:pt idx="2">
                  <c:v>-18828.794686639489</c:v>
                </c:pt>
                <c:pt idx="3">
                  <c:v>-24985.746701425378</c:v>
                </c:pt>
                <c:pt idx="4">
                  <c:v>-13247.634671290094</c:v>
                </c:pt>
                <c:pt idx="5">
                  <c:v>8217.992415998493</c:v>
                </c:pt>
                <c:pt idx="6">
                  <c:v>28411.420667994062</c:v>
                </c:pt>
                <c:pt idx="7">
                  <c:v>47315.894584123591</c:v>
                </c:pt>
                <c:pt idx="8">
                  <c:v>64718.886814730868</c:v>
                </c:pt>
              </c:numCache>
            </c:numRef>
          </c:val>
          <c:smooth val="1"/>
        </c:ser>
        <c:marker val="1"/>
        <c:axId val="57555200"/>
        <c:axId val="58741120"/>
      </c:lineChart>
      <c:catAx>
        <c:axId val="57555200"/>
        <c:scaling>
          <c:orientation val="minMax"/>
        </c:scaling>
        <c:axPos val="b"/>
        <c:majorGridlines/>
        <c:numFmt formatCode="General" sourceLinked="1"/>
        <c:tickLblPos val="low"/>
        <c:crossAx val="58741120"/>
        <c:crosses val="autoZero"/>
        <c:auto val="1"/>
        <c:lblAlgn val="ctr"/>
        <c:lblOffset val="100"/>
      </c:catAx>
      <c:valAx>
        <c:axId val="58741120"/>
        <c:scaling>
          <c:orientation val="minMax"/>
        </c:scaling>
        <c:axPos val="l"/>
        <c:majorGridlines/>
        <c:numFmt formatCode="[$$-409]#,##0.0" sourceLinked="1"/>
        <c:tickLblPos val="nextTo"/>
        <c:crossAx val="57555200"/>
        <c:crosses val="autoZero"/>
        <c:crossBetween val="between"/>
      </c:valAx>
    </c:plotArea>
    <c:legend>
      <c:legendPos val="r"/>
      <c:layout>
        <c:manualLayout>
          <c:xMode val="edge"/>
          <c:yMode val="edge"/>
          <c:x val="0.65406596621242774"/>
          <c:y val="4.3160775115876474E-2"/>
          <c:w val="0.33355013285877982"/>
          <c:h val="0.92313434224977253"/>
        </c:manualLayout>
      </c:layout>
    </c:legend>
    <c:plotVisOnly val="1"/>
    <c:dispBlanksAs val="gap"/>
  </c:chart>
  <c:txPr>
    <a:bodyPr/>
    <a:lstStyle/>
    <a:p>
      <a:pPr>
        <a:defRPr sz="900"/>
      </a:pPr>
      <a:endParaRPr lang="zh-CN"/>
    </a:p>
  </c:txPr>
  <c:externalData r:id="rId1"/>
</c:chartSpace>
</file>

<file path=ppt/charts/chart41.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lineChart>
        <c:grouping val="standard"/>
        <c:ser>
          <c:idx val="0"/>
          <c:order val="0"/>
          <c:tx>
            <c:strRef>
              <c:f>А!$C$80</c:f>
              <c:strCache>
                <c:ptCount val="1"/>
                <c:pt idx="0">
                  <c:v>Этап 1. Алюминиевое производство сплавов ADC 10/12</c:v>
                </c:pt>
              </c:strCache>
            </c:strRef>
          </c:tx>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А!$D$80:$L$80</c:f>
              <c:numCache>
                <c:formatCode>[$$-409]#,##0.0</c:formatCode>
                <c:ptCount val="9"/>
                <c:pt idx="0">
                  <c:v>74.620877889331439</c:v>
                </c:pt>
                <c:pt idx="1">
                  <c:v>1341.5092901608207</c:v>
                </c:pt>
                <c:pt idx="2">
                  <c:v>1845.2496886514709</c:v>
                </c:pt>
                <c:pt idx="3">
                  <c:v>2189.4040913326867</c:v>
                </c:pt>
                <c:pt idx="4">
                  <c:v>2618.5411754523352</c:v>
                </c:pt>
                <c:pt idx="5">
                  <c:v>2830.5616078685116</c:v>
                </c:pt>
                <c:pt idx="6">
                  <c:v>2898.979996195676</c:v>
                </c:pt>
                <c:pt idx="7">
                  <c:v>2924.6166301170838</c:v>
                </c:pt>
                <c:pt idx="8">
                  <c:v>2949.5894245390373</c:v>
                </c:pt>
              </c:numCache>
            </c:numRef>
          </c:val>
        </c:ser>
        <c:ser>
          <c:idx val="1"/>
          <c:order val="1"/>
          <c:tx>
            <c:strRef>
              <c:f>А!$C$81</c:f>
              <c:strCache>
                <c:ptCount val="1"/>
                <c:pt idx="0">
                  <c:v>Этап 1. Производство кислорода</c:v>
                </c:pt>
              </c:strCache>
            </c:strRef>
          </c:tx>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А!$D$81:$L$81</c:f>
              <c:numCache>
                <c:formatCode>[$$-409]#,##0.0</c:formatCode>
                <c:ptCount val="9"/>
                <c:pt idx="0">
                  <c:v>0</c:v>
                </c:pt>
                <c:pt idx="1">
                  <c:v>713.31769866907518</c:v>
                </c:pt>
                <c:pt idx="2">
                  <c:v>979.40529632389348</c:v>
                </c:pt>
                <c:pt idx="3">
                  <c:v>1246.1205088959705</c:v>
                </c:pt>
                <c:pt idx="4">
                  <c:v>1406.0729184771328</c:v>
                </c:pt>
                <c:pt idx="5">
                  <c:v>1586.8537513431202</c:v>
                </c:pt>
                <c:pt idx="6">
                  <c:v>1603.8720842796999</c:v>
                </c:pt>
                <c:pt idx="7">
                  <c:v>1657.2543096249228</c:v>
                </c:pt>
                <c:pt idx="8">
                  <c:v>1712.5089447822911</c:v>
                </c:pt>
              </c:numCache>
            </c:numRef>
          </c:val>
        </c:ser>
        <c:ser>
          <c:idx val="2"/>
          <c:order val="2"/>
          <c:tx>
            <c:strRef>
              <c:f>А!$C$82</c:f>
              <c:strCache>
                <c:ptCount val="1"/>
                <c:pt idx="0">
                  <c:v>Этап 1. Кабельное производство - силовой кабель</c:v>
                </c:pt>
              </c:strCache>
            </c:strRef>
          </c:tx>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А!$D$82:$L$82</c:f>
              <c:numCache>
                <c:formatCode>[$$-409]#,##0.0</c:formatCode>
                <c:ptCount val="9"/>
                <c:pt idx="0">
                  <c:v>0</c:v>
                </c:pt>
                <c:pt idx="1">
                  <c:v>5230.6784246697098</c:v>
                </c:pt>
                <c:pt idx="2">
                  <c:v>7070.7847534523571</c:v>
                </c:pt>
                <c:pt idx="3">
                  <c:v>9355.4803913345331</c:v>
                </c:pt>
                <c:pt idx="4">
                  <c:v>10566.1799921574</c:v>
                </c:pt>
                <c:pt idx="5">
                  <c:v>10986.032335562099</c:v>
                </c:pt>
                <c:pt idx="6">
                  <c:v>11172.266213488296</c:v>
                </c:pt>
                <c:pt idx="7">
                  <c:v>11438.633418067076</c:v>
                </c:pt>
                <c:pt idx="8">
                  <c:v>11709.70840174443</c:v>
                </c:pt>
              </c:numCache>
            </c:numRef>
          </c:val>
        </c:ser>
        <c:ser>
          <c:idx val="3"/>
          <c:order val="3"/>
          <c:tx>
            <c:strRef>
              <c:f>А!$C$83</c:f>
              <c:strCache>
                <c:ptCount val="1"/>
                <c:pt idx="0">
                  <c:v>Этап 2. Алюминиевое производство отливок по технологии Disa</c:v>
                </c:pt>
              </c:strCache>
            </c:strRef>
          </c:tx>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А!$D$83:$L$83</c:f>
              <c:numCache>
                <c:formatCode>General</c:formatCode>
                <c:ptCount val="9"/>
                <c:pt idx="3" formatCode="[$$-409]#,##0.0">
                  <c:v>0</c:v>
                </c:pt>
                <c:pt idx="4" formatCode="[$$-409]#,##0.0">
                  <c:v>820.72378013421053</c:v>
                </c:pt>
                <c:pt idx="5" formatCode="[$$-409]#,##0.0">
                  <c:v>3066.3223467171651</c:v>
                </c:pt>
                <c:pt idx="6" formatCode="[$$-409]#,##0.0">
                  <c:v>4934.4499427005685</c:v>
                </c:pt>
                <c:pt idx="7" formatCode="[$$-409]#,##0.0">
                  <c:v>5385.856803673073</c:v>
                </c:pt>
                <c:pt idx="8" formatCode="[$$-409]#,##0.0">
                  <c:v>5460.6207371597302</c:v>
                </c:pt>
              </c:numCache>
            </c:numRef>
          </c:val>
        </c:ser>
        <c:ser>
          <c:idx val="4"/>
          <c:order val="4"/>
          <c:tx>
            <c:strRef>
              <c:f>А!$C$84</c:f>
              <c:strCache>
                <c:ptCount val="1"/>
                <c:pt idx="0">
                  <c:v>Этап 2. Кабельное производство - автопровода и кабель ПВС</c:v>
                </c:pt>
              </c:strCache>
            </c:strRef>
          </c:tx>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А!$D$84:$L$84</c:f>
              <c:numCache>
                <c:formatCode>[$$-409]#,##0.0</c:formatCode>
                <c:ptCount val="9"/>
                <c:pt idx="0">
                  <c:v>0</c:v>
                </c:pt>
                <c:pt idx="1">
                  <c:v>5230.6784246697098</c:v>
                </c:pt>
                <c:pt idx="2">
                  <c:v>7070.7847534523489</c:v>
                </c:pt>
                <c:pt idx="3">
                  <c:v>19061.106073417897</c:v>
                </c:pt>
                <c:pt idx="4">
                  <c:v>34499.453479542295</c:v>
                </c:pt>
                <c:pt idx="5">
                  <c:v>40990.933522755884</c:v>
                </c:pt>
                <c:pt idx="6">
                  <c:v>41667.245382588524</c:v>
                </c:pt>
                <c:pt idx="7">
                  <c:v>43036.526919549746</c:v>
                </c:pt>
                <c:pt idx="8">
                  <c:v>44445.602133291432</c:v>
                </c:pt>
              </c:numCache>
            </c:numRef>
          </c:val>
        </c:ser>
        <c:ser>
          <c:idx val="5"/>
          <c:order val="5"/>
          <c:tx>
            <c:strRef>
              <c:f>А!$C$85</c:f>
              <c:strCache>
                <c:ptCount val="1"/>
                <c:pt idx="0">
                  <c:v>Комплексная инвестиционная программа</c:v>
                </c:pt>
              </c:strCache>
            </c:strRef>
          </c:tx>
          <c:spPr>
            <a:ln w="38100"/>
          </c:spPr>
          <c:marker>
            <c:spPr>
              <a:solidFill>
                <a:srgbClr val="FFFF00"/>
              </a:solidFill>
              <a:ln w="38100"/>
            </c:spPr>
          </c:marker>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А!$D$85:$L$85</c:f>
              <c:numCache>
                <c:formatCode>[$$-409]#,##0.0</c:formatCode>
                <c:ptCount val="9"/>
                <c:pt idx="0">
                  <c:v>74.620877889331439</c:v>
                </c:pt>
                <c:pt idx="1">
                  <c:v>7285.5054134996044</c:v>
                </c:pt>
                <c:pt idx="2">
                  <c:v>9895.439738427709</c:v>
                </c:pt>
                <c:pt idx="3">
                  <c:v>22496.630673646541</c:v>
                </c:pt>
                <c:pt idx="4">
                  <c:v>39344.79135360592</c:v>
                </c:pt>
                <c:pt idx="5">
                  <c:v>48474.671228684674</c:v>
                </c:pt>
                <c:pt idx="6">
                  <c:v>51104.547405764504</c:v>
                </c:pt>
                <c:pt idx="7">
                  <c:v>53004.254662964835</c:v>
                </c:pt>
                <c:pt idx="8">
                  <c:v>54568.321239772493</c:v>
                </c:pt>
              </c:numCache>
            </c:numRef>
          </c:val>
        </c:ser>
        <c:marker val="1"/>
        <c:axId val="66900736"/>
        <c:axId val="66902656"/>
      </c:lineChart>
      <c:catAx>
        <c:axId val="66900736"/>
        <c:scaling>
          <c:orientation val="minMax"/>
        </c:scaling>
        <c:axPos val="b"/>
        <c:numFmt formatCode="General" sourceLinked="1"/>
        <c:tickLblPos val="nextTo"/>
        <c:crossAx val="66902656"/>
        <c:crosses val="autoZero"/>
        <c:auto val="1"/>
        <c:lblAlgn val="ctr"/>
        <c:lblOffset val="100"/>
      </c:catAx>
      <c:valAx>
        <c:axId val="66902656"/>
        <c:scaling>
          <c:orientation val="minMax"/>
        </c:scaling>
        <c:axPos val="l"/>
        <c:majorGridlines/>
        <c:numFmt formatCode="[$$-409]#,##0.0" sourceLinked="1"/>
        <c:tickLblPos val="nextTo"/>
        <c:crossAx val="66900736"/>
        <c:crosses val="autoZero"/>
        <c:crossBetween val="between"/>
      </c:valAx>
    </c:plotArea>
    <c:legend>
      <c:legendPos val="r"/>
      <c:layout>
        <c:manualLayout>
          <c:xMode val="edge"/>
          <c:yMode val="edge"/>
          <c:x val="0.65398586188145735"/>
          <c:y val="5.85260910182838E-2"/>
          <c:w val="0.33296356715606368"/>
          <c:h val="0.94147390898171568"/>
        </c:manualLayout>
      </c:layout>
    </c:legend>
    <c:plotVisOnly val="1"/>
    <c:dispBlanksAs val="gap"/>
  </c:chart>
  <c:txPr>
    <a:bodyPr/>
    <a:lstStyle/>
    <a:p>
      <a:pPr>
        <a:defRPr sz="900">
          <a:latin typeface="Arial" panose="020B0604020202020204" pitchFamily="34" charset="0"/>
          <a:cs typeface="Arial" panose="020B0604020202020204" pitchFamily="34" charset="0"/>
        </a:defRPr>
      </a:pPr>
      <a:endParaRPr lang="zh-CN"/>
    </a:p>
  </c:txPr>
  <c:externalData r:id="rId1"/>
  <c:userShapes r:id="rId2"/>
</c:chartSpace>
</file>

<file path=ppt/charts/chart42.xml><?xml version="1.0" encoding="utf-8"?>
<c:chartSpace xmlns:c="http://schemas.openxmlformats.org/drawingml/2006/chart" xmlns:a="http://schemas.openxmlformats.org/drawingml/2006/main" xmlns:r="http://schemas.openxmlformats.org/officeDocument/2006/relationships">
  <c:date1904 val="1"/>
  <c:lang val="zh-CN"/>
  <c:style val="18"/>
  <c:chart>
    <c:autoTitleDeleted val="1"/>
    <c:plotArea>
      <c:layout/>
      <c:barChart>
        <c:barDir val="bar"/>
        <c:grouping val="clustered"/>
        <c:ser>
          <c:idx val="0"/>
          <c:order val="0"/>
          <c:tx>
            <c:strRef>
              <c:f>А!$D$167</c:f>
              <c:strCache>
                <c:ptCount val="1"/>
                <c:pt idx="0">
                  <c:v>PI</c:v>
                </c:pt>
              </c:strCache>
            </c:strRef>
          </c:tx>
          <c:cat>
            <c:strRef>
              <c:f>А!$C$168:$C$173</c:f>
              <c:strCache>
                <c:ptCount val="6"/>
                <c:pt idx="0">
                  <c:v>Этап 1. Алюминиевое производство сплавов ADC 10/12</c:v>
                </c:pt>
                <c:pt idx="1">
                  <c:v>Этап 1. Производство кислорода</c:v>
                </c:pt>
                <c:pt idx="2">
                  <c:v>Этап 1. Кабельное производство - силовой кабель</c:v>
                </c:pt>
                <c:pt idx="3">
                  <c:v>Этап 2. Алюминиевое производство отливок по технологии Disa</c:v>
                </c:pt>
                <c:pt idx="4">
                  <c:v>Этап 2. Кабельное производство - автопровода и кабель ПВС</c:v>
                </c:pt>
                <c:pt idx="5">
                  <c:v>Комплексная инвестиционная программа</c:v>
                </c:pt>
              </c:strCache>
            </c:strRef>
          </c:cat>
          <c:val>
            <c:numRef>
              <c:f>А!$D$168:$D$173</c:f>
              <c:numCache>
                <c:formatCode>#,##0.00</c:formatCode>
                <c:ptCount val="6"/>
                <c:pt idx="0">
                  <c:v>2.268534700845112</c:v>
                </c:pt>
                <c:pt idx="1">
                  <c:v>1.2997206661984604</c:v>
                </c:pt>
                <c:pt idx="2">
                  <c:v>1.7406050148702901</c:v>
                </c:pt>
                <c:pt idx="3">
                  <c:v>1.3453533809332983</c:v>
                </c:pt>
                <c:pt idx="4">
                  <c:v>2.4335316434072753</c:v>
                </c:pt>
                <c:pt idx="5">
                  <c:v>2.0214833507753491</c:v>
                </c:pt>
              </c:numCache>
            </c:numRef>
          </c:val>
        </c:ser>
        <c:ser>
          <c:idx val="1"/>
          <c:order val="1"/>
          <c:tx>
            <c:strRef>
              <c:f>А!$E$167</c:f>
              <c:strCache>
                <c:ptCount val="1"/>
                <c:pt idx="0">
                  <c:v>ARR</c:v>
                </c:pt>
              </c:strCache>
            </c:strRef>
          </c:tx>
          <c:cat>
            <c:strRef>
              <c:f>А!$C$168:$C$173</c:f>
              <c:strCache>
                <c:ptCount val="6"/>
                <c:pt idx="0">
                  <c:v>Этап 1. Алюминиевое производство сплавов ADC 10/12</c:v>
                </c:pt>
                <c:pt idx="1">
                  <c:v>Этап 1. Производство кислорода</c:v>
                </c:pt>
                <c:pt idx="2">
                  <c:v>Этап 1. Кабельное производство - силовой кабель</c:v>
                </c:pt>
                <c:pt idx="3">
                  <c:v>Этап 2. Алюминиевое производство отливок по технологии Disa</c:v>
                </c:pt>
                <c:pt idx="4">
                  <c:v>Этап 2. Кабельное производство - автопровода и кабель ПВС</c:v>
                </c:pt>
                <c:pt idx="5">
                  <c:v>Комплексная инвестиционная программа</c:v>
                </c:pt>
              </c:strCache>
            </c:strRef>
          </c:cat>
          <c:val>
            <c:numRef>
              <c:f>А!$E$168:$E$173</c:f>
              <c:numCache>
                <c:formatCode>#,##0.00</c:formatCode>
                <c:ptCount val="6"/>
                <c:pt idx="0">
                  <c:v>0.72553844536099588</c:v>
                </c:pt>
                <c:pt idx="1">
                  <c:v>0.39627198064322788</c:v>
                </c:pt>
                <c:pt idx="2">
                  <c:v>0.6644924427025376</c:v>
                </c:pt>
                <c:pt idx="3">
                  <c:v>0.71017870643724679</c:v>
                </c:pt>
                <c:pt idx="4">
                  <c:v>0.9720628746554566</c:v>
                </c:pt>
                <c:pt idx="5">
                  <c:v>0.74273687027702062</c:v>
                </c:pt>
              </c:numCache>
            </c:numRef>
          </c:val>
        </c:ser>
        <c:ser>
          <c:idx val="2"/>
          <c:order val="2"/>
          <c:tx>
            <c:strRef>
              <c:f>А!$M$116</c:f>
              <c:strCache>
                <c:ptCount val="1"/>
                <c:pt idx="0">
                  <c:v>Средня рентабельность чистой прибыли за весь период</c:v>
                </c:pt>
              </c:strCache>
            </c:strRef>
          </c:tx>
          <c:val>
            <c:numRef>
              <c:f>А!$M$118:$M$123</c:f>
              <c:numCache>
                <c:formatCode>0.0%</c:formatCode>
                <c:ptCount val="6"/>
                <c:pt idx="0">
                  <c:v>5.9137454281440238E-2</c:v>
                </c:pt>
                <c:pt idx="1">
                  <c:v>0.20120513594020056</c:v>
                </c:pt>
                <c:pt idx="2">
                  <c:v>0.11878368130583264</c:v>
                </c:pt>
                <c:pt idx="3">
                  <c:v>0.32040887651058902</c:v>
                </c:pt>
                <c:pt idx="4">
                  <c:v>0.20149207974399541</c:v>
                </c:pt>
                <c:pt idx="5">
                  <c:v>0.1617602033706155</c:v>
                </c:pt>
              </c:numCache>
            </c:numRef>
          </c:val>
        </c:ser>
        <c:dLbls>
          <c:showVal val="1"/>
        </c:dLbls>
        <c:overlap val="-25"/>
        <c:axId val="68465408"/>
        <c:axId val="68466944"/>
      </c:barChart>
      <c:catAx>
        <c:axId val="68465408"/>
        <c:scaling>
          <c:orientation val="maxMin"/>
        </c:scaling>
        <c:axPos val="l"/>
        <c:majorGridlines/>
        <c:tickLblPos val="high"/>
        <c:crossAx val="68466944"/>
        <c:crosses val="autoZero"/>
        <c:auto val="1"/>
        <c:lblAlgn val="ctr"/>
        <c:lblOffset val="100"/>
      </c:catAx>
      <c:valAx>
        <c:axId val="68466944"/>
        <c:scaling>
          <c:orientation val="minMax"/>
        </c:scaling>
        <c:axPos val="t"/>
        <c:numFmt formatCode="#,##0.00" sourceLinked="1"/>
        <c:tickLblPos val="high"/>
        <c:crossAx val="68465408"/>
        <c:crosses val="autoZero"/>
        <c:crossBetween val="between"/>
      </c:valAx>
    </c:plotArea>
    <c:legend>
      <c:legendPos val="t"/>
    </c:legend>
    <c:plotVisOnly val="1"/>
    <c:dispBlanksAs val="gap"/>
  </c:chart>
  <c:txPr>
    <a:bodyPr/>
    <a:lstStyle/>
    <a:p>
      <a:pPr>
        <a:defRPr sz="900">
          <a:latin typeface="Arial" panose="020B0604020202020204" pitchFamily="34" charset="0"/>
          <a:cs typeface="Arial" panose="020B0604020202020204" pitchFamily="34" charset="0"/>
        </a:defRPr>
      </a:pPr>
      <a:endParaRPr lang="zh-CN"/>
    </a:p>
  </c:txPr>
  <c:externalData r:id="rId1"/>
</c:chartSpace>
</file>

<file path=ppt/charts/chart43.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scatterChart>
        <c:scatterStyle val="smoothMarker"/>
        <c:ser>
          <c:idx val="0"/>
          <c:order val="0"/>
          <c:tx>
            <c:strRef>
              <c:f>А!$C$36</c:f>
              <c:strCache>
                <c:ptCount val="1"/>
                <c:pt idx="0">
                  <c:v>Этап 1. Алюминиевое производство сплавов ADC 10/12</c:v>
                </c:pt>
              </c:strCache>
            </c:strRef>
          </c:tx>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А!$D$36:$L$36</c:f>
              <c:numCache>
                <c:formatCode>0%</c:formatCode>
                <c:ptCount val="9"/>
                <c:pt idx="0">
                  <c:v>0</c:v>
                </c:pt>
                <c:pt idx="1">
                  <c:v>0</c:v>
                </c:pt>
                <c:pt idx="2">
                  <c:v>-0.16375782688695573</c:v>
                </c:pt>
                <c:pt idx="3">
                  <c:v>7.1845706736835435E-2</c:v>
                </c:pt>
                <c:pt idx="4">
                  <c:v>0.17141478185193434</c:v>
                </c:pt>
                <c:pt idx="5">
                  <c:v>0.21329928936489073</c:v>
                </c:pt>
                <c:pt idx="6">
                  <c:v>0.22965748202939573</c:v>
                </c:pt>
                <c:pt idx="7">
                  <c:v>0.23459712621653739</c:v>
                </c:pt>
                <c:pt idx="8">
                  <c:v>0.23416777771692754</c:v>
                </c:pt>
              </c:numCache>
            </c:numRef>
          </c:yVal>
          <c:smooth val="1"/>
        </c:ser>
        <c:ser>
          <c:idx val="1"/>
          <c:order val="1"/>
          <c:tx>
            <c:strRef>
              <c:f>А!$C$37</c:f>
              <c:strCache>
                <c:ptCount val="1"/>
                <c:pt idx="0">
                  <c:v>Этап 1. Производство кислорода</c:v>
                </c:pt>
              </c:strCache>
            </c:strRef>
          </c:tx>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А!$D$37:$L$37</c:f>
              <c:numCache>
                <c:formatCode>General</c:formatCode>
                <c:ptCount val="9"/>
                <c:pt idx="3" formatCode="0%">
                  <c:v>-0.41388686343903036</c:v>
                </c:pt>
                <c:pt idx="4" formatCode="0%">
                  <c:v>-0.15537940774544517</c:v>
                </c:pt>
                <c:pt idx="5" formatCode="0%">
                  <c:v>-1.955545986325426E-2</c:v>
                </c:pt>
                <c:pt idx="6" formatCode="0%">
                  <c:v>5.0623394625634033E-2</c:v>
                </c:pt>
                <c:pt idx="7" formatCode="0%">
                  <c:v>9.0387196091651356E-2</c:v>
                </c:pt>
                <c:pt idx="8" formatCode="0%">
                  <c:v>0.11411370726641169</c:v>
                </c:pt>
              </c:numCache>
            </c:numRef>
          </c:yVal>
          <c:smooth val="1"/>
        </c:ser>
        <c:ser>
          <c:idx val="2"/>
          <c:order val="2"/>
          <c:tx>
            <c:strRef>
              <c:f>А!$C$38</c:f>
              <c:strCache>
                <c:ptCount val="1"/>
                <c:pt idx="0">
                  <c:v>Этап 1. Кабельное производство - силовой кабель</c:v>
                </c:pt>
              </c:strCache>
            </c:strRef>
          </c:tx>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А!$D$38:$L$38</c:f>
              <c:numCache>
                <c:formatCode>General</c:formatCode>
                <c:ptCount val="9"/>
                <c:pt idx="3" formatCode="0%">
                  <c:v>-0.16340276967317938</c:v>
                </c:pt>
                <c:pt idx="4" formatCode="0%">
                  <c:v>6.5752736224928943E-2</c:v>
                </c:pt>
                <c:pt idx="5" formatCode="0%">
                  <c:v>0.15664471882187972</c:v>
                </c:pt>
                <c:pt idx="6" formatCode="0%">
                  <c:v>0.19464947813854189</c:v>
                </c:pt>
                <c:pt idx="7" formatCode="0%">
                  <c:v>0.21091455495015834</c:v>
                </c:pt>
                <c:pt idx="8" formatCode="0%">
                  <c:v>0.21706935828258084</c:v>
                </c:pt>
              </c:numCache>
            </c:numRef>
          </c:yVal>
          <c:smooth val="1"/>
        </c:ser>
        <c:ser>
          <c:idx val="3"/>
          <c:order val="3"/>
          <c:tx>
            <c:strRef>
              <c:f>А!$C$39</c:f>
              <c:strCache>
                <c:ptCount val="1"/>
                <c:pt idx="0">
                  <c:v>Этап 2. Алюминиевое производство отливок по технологии Disa</c:v>
                </c:pt>
              </c:strCache>
            </c:strRef>
          </c:tx>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А!$D$39:$L$39</c:f>
              <c:numCache>
                <c:formatCode>General</c:formatCode>
                <c:ptCount val="9"/>
                <c:pt idx="4" formatCode="0%">
                  <c:v>0</c:v>
                </c:pt>
                <c:pt idx="5" formatCode="0%">
                  <c:v>0</c:v>
                </c:pt>
                <c:pt idx="6" formatCode="0%">
                  <c:v>-8.5298967599070463E-2</c:v>
                </c:pt>
                <c:pt idx="7" formatCode="0%">
                  <c:v>0.13587725138887619</c:v>
                </c:pt>
                <c:pt idx="8" formatCode="0%">
                  <c:v>0.21306500326146297</c:v>
                </c:pt>
              </c:numCache>
            </c:numRef>
          </c:yVal>
          <c:smooth val="1"/>
        </c:ser>
        <c:ser>
          <c:idx val="4"/>
          <c:order val="4"/>
          <c:tx>
            <c:strRef>
              <c:f>А!$C$40</c:f>
              <c:strCache>
                <c:ptCount val="1"/>
                <c:pt idx="0">
                  <c:v>Этап 2. Кабельное производство - автопровода и кабель ПВС</c:v>
                </c:pt>
              </c:strCache>
            </c:strRef>
          </c:tx>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А!$D$40:$L$40</c:f>
              <c:numCache>
                <c:formatCode>General</c:formatCode>
                <c:ptCount val="9"/>
                <c:pt idx="3" formatCode="0%">
                  <c:v>0</c:v>
                </c:pt>
                <c:pt idx="4" formatCode="0%">
                  <c:v>8.4454363095238984E-3</c:v>
                </c:pt>
                <c:pt idx="5" formatCode="0%">
                  <c:v>0.2457439928429542</c:v>
                </c:pt>
                <c:pt idx="6" formatCode="0%">
                  <c:v>0.3161498097995209</c:v>
                </c:pt>
                <c:pt idx="7" formatCode="0%">
                  <c:v>0.33615994219572842</c:v>
                </c:pt>
                <c:pt idx="8" formatCode="0%">
                  <c:v>0.33740536210515476</c:v>
                </c:pt>
              </c:numCache>
            </c:numRef>
          </c:yVal>
          <c:smooth val="1"/>
        </c:ser>
        <c:ser>
          <c:idx val="5"/>
          <c:order val="5"/>
          <c:tx>
            <c:strRef>
              <c:f>А!$C$41</c:f>
              <c:strCache>
                <c:ptCount val="1"/>
                <c:pt idx="0">
                  <c:v>Комплексная инвестиционная программа</c:v>
                </c:pt>
              </c:strCache>
            </c:strRef>
          </c:tx>
          <c:spPr>
            <a:ln w="38100"/>
          </c:spPr>
          <c:marker>
            <c:spPr>
              <a:solidFill>
                <a:srgbClr val="FFFF00"/>
              </a:solidFill>
              <a:ln w="38100"/>
            </c:spPr>
          </c:marker>
          <c:xVal>
            <c:numRef>
              <c:f>А!$D$34:$L$34</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А!$D$41:$L$41</c:f>
              <c:numCache>
                <c:formatCode>General</c:formatCode>
                <c:ptCount val="9"/>
                <c:pt idx="3" formatCode="0%">
                  <c:v>0</c:v>
                </c:pt>
                <c:pt idx="4" formatCode="0%">
                  <c:v>-7.1319482422611394E-2</c:v>
                </c:pt>
                <c:pt idx="5" formatCode="0%">
                  <c:v>0.1881745589057926</c:v>
                </c:pt>
                <c:pt idx="6" formatCode="0%">
                  <c:v>0.27280797997379425</c:v>
                </c:pt>
                <c:pt idx="7" formatCode="0%">
                  <c:v>0.30341236528393523</c:v>
                </c:pt>
                <c:pt idx="8" formatCode="0%">
                  <c:v>0.31233386887742548</c:v>
                </c:pt>
              </c:numCache>
            </c:numRef>
          </c:yVal>
          <c:smooth val="1"/>
        </c:ser>
        <c:axId val="68736128"/>
        <c:axId val="68738048"/>
      </c:scatterChart>
      <c:valAx>
        <c:axId val="68736128"/>
        <c:scaling>
          <c:orientation val="minMax"/>
        </c:scaling>
        <c:axPos val="b"/>
        <c:majorGridlines/>
        <c:numFmt formatCode="General" sourceLinked="1"/>
        <c:tickLblPos val="low"/>
        <c:crossAx val="68738048"/>
        <c:crosses val="autoZero"/>
        <c:crossBetween val="midCat"/>
      </c:valAx>
      <c:valAx>
        <c:axId val="68738048"/>
        <c:scaling>
          <c:orientation val="minMax"/>
        </c:scaling>
        <c:axPos val="l"/>
        <c:majorGridlines/>
        <c:numFmt formatCode="0%" sourceLinked="1"/>
        <c:tickLblPos val="nextTo"/>
        <c:crossAx val="68736128"/>
        <c:crosses val="autoZero"/>
        <c:crossBetween val="midCat"/>
        <c:majorUnit val="0.1"/>
      </c:valAx>
      <c:spPr>
        <a:noFill/>
      </c:spPr>
    </c:plotArea>
    <c:legend>
      <c:legendPos val="r"/>
      <c:layout>
        <c:manualLayout>
          <c:xMode val="edge"/>
          <c:yMode val="edge"/>
          <c:x val="0.65078470824949786"/>
          <c:y val="4.5708215976919334E-2"/>
          <c:w val="0.33311871227364259"/>
          <c:h val="0.89117685354604825"/>
        </c:manualLayout>
      </c:layout>
    </c:legend>
    <c:plotVisOnly val="1"/>
    <c:dispBlanksAs val="gap"/>
  </c:chart>
  <c:txPr>
    <a:bodyPr/>
    <a:lstStyle/>
    <a:p>
      <a:pPr>
        <a:defRPr sz="900">
          <a:latin typeface="Arial" panose="020B0604020202020204" pitchFamily="34" charset="0"/>
          <a:cs typeface="Arial" panose="020B0604020202020204" pitchFamily="34" charset="0"/>
        </a:defRPr>
      </a:pPr>
      <a:endParaRPr lang="zh-CN"/>
    </a:p>
  </c:txPr>
  <c:externalData r:id="rId1"/>
</c:chartSpace>
</file>

<file path=ppt/charts/chart5.xml><?xml version="1.0" encoding="utf-8"?>
<c:chartSpace xmlns:c="http://schemas.openxmlformats.org/drawingml/2006/chart" xmlns:a="http://schemas.openxmlformats.org/drawingml/2006/main" xmlns:r="http://schemas.openxmlformats.org/officeDocument/2006/relationships">
  <c:date1904 val="1"/>
  <c:lang val="zh-CN"/>
  <c:style val="35"/>
  <c:chart>
    <c:plotArea>
      <c:layout/>
      <c:barChart>
        <c:barDir val="col"/>
        <c:grouping val="clustered"/>
        <c:ser>
          <c:idx val="1"/>
          <c:order val="1"/>
          <c:tx>
            <c:strRef>
              <c:f>эД!$C$17</c:f>
              <c:strCache>
                <c:ptCount val="1"/>
                <c:pt idx="0">
                  <c:v>Рентабельность EBITDA (EBITDA/выручка)</c:v>
                </c:pt>
              </c:strCache>
            </c:strRef>
          </c:tx>
          <c:cat>
            <c:numRef>
              <c:f>эД!$E$3:$J$3</c:f>
              <c:numCache>
                <c:formatCode>General</c:formatCode>
                <c:ptCount val="6"/>
                <c:pt idx="0">
                  <c:v>2015</c:v>
                </c:pt>
                <c:pt idx="1">
                  <c:v>2016</c:v>
                </c:pt>
                <c:pt idx="2">
                  <c:v>2017</c:v>
                </c:pt>
                <c:pt idx="3">
                  <c:v>2018</c:v>
                </c:pt>
                <c:pt idx="4">
                  <c:v>2019</c:v>
                </c:pt>
                <c:pt idx="5">
                  <c:v>2020</c:v>
                </c:pt>
              </c:numCache>
            </c:numRef>
          </c:cat>
          <c:val>
            <c:numRef>
              <c:f>эД!$E$17:$M$17</c:f>
              <c:numCache>
                <c:formatCode>0.00%</c:formatCode>
                <c:ptCount val="9"/>
                <c:pt idx="0">
                  <c:v>5.0326340349172181E-2</c:v>
                </c:pt>
                <c:pt idx="1">
                  <c:v>9.1353063431269921E-2</c:v>
                </c:pt>
                <c:pt idx="2">
                  <c:v>9.6572074265074678E-2</c:v>
                </c:pt>
                <c:pt idx="3">
                  <c:v>9.869529022836146E-2</c:v>
                </c:pt>
                <c:pt idx="4">
                  <c:v>0.10161786974952987</c:v>
                </c:pt>
                <c:pt idx="5">
                  <c:v>0.10219634813881107</c:v>
                </c:pt>
                <c:pt idx="6">
                  <c:v>0.10255046316521099</c:v>
                </c:pt>
                <c:pt idx="7">
                  <c:v>0.10136568718974247</c:v>
                </c:pt>
                <c:pt idx="8">
                  <c:v>0.10016435096926121</c:v>
                </c:pt>
              </c:numCache>
            </c:numRef>
          </c:val>
        </c:ser>
        <c:axId val="14893824"/>
        <c:axId val="14887936"/>
      </c:barChart>
      <c:lineChart>
        <c:grouping val="standard"/>
        <c:ser>
          <c:idx val="0"/>
          <c:order val="0"/>
          <c:tx>
            <c:strRef>
              <c:f>эД!$C$16</c:f>
              <c:strCache>
                <c:ptCount val="1"/>
                <c:pt idx="0">
                  <c:v>EBIDTA</c:v>
                </c:pt>
              </c:strCache>
            </c:strRef>
          </c:tx>
          <c:marker>
            <c:symbol val="none"/>
          </c:marker>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эД!$E$16:$M$16</c:f>
              <c:numCache>
                <c:formatCode>#,##0.0</c:formatCode>
                <c:ptCount val="9"/>
                <c:pt idx="0">
                  <c:v>74.620877889331439</c:v>
                </c:pt>
                <c:pt idx="1">
                  <c:v>1341.5092901608207</c:v>
                </c:pt>
                <c:pt idx="2">
                  <c:v>1845.2496886514709</c:v>
                </c:pt>
                <c:pt idx="3">
                  <c:v>2189.4040913326867</c:v>
                </c:pt>
                <c:pt idx="4">
                  <c:v>2618.5411754523352</c:v>
                </c:pt>
                <c:pt idx="5">
                  <c:v>2830.5616078685116</c:v>
                </c:pt>
                <c:pt idx="6">
                  <c:v>2898.979996195676</c:v>
                </c:pt>
                <c:pt idx="7">
                  <c:v>2924.6166301170838</c:v>
                </c:pt>
                <c:pt idx="8">
                  <c:v>2949.5894245390373</c:v>
                </c:pt>
              </c:numCache>
            </c:numRef>
          </c:val>
        </c:ser>
        <c:marker val="1"/>
        <c:axId val="14884864"/>
        <c:axId val="14886400"/>
      </c:lineChart>
      <c:catAx>
        <c:axId val="14884864"/>
        <c:scaling>
          <c:orientation val="minMax"/>
        </c:scaling>
        <c:axPos val="b"/>
        <c:numFmt formatCode="General" sourceLinked="1"/>
        <c:tickLblPos val="nextTo"/>
        <c:crossAx val="14886400"/>
        <c:crosses val="autoZero"/>
        <c:auto val="1"/>
        <c:lblAlgn val="ctr"/>
        <c:lblOffset val="100"/>
      </c:catAx>
      <c:valAx>
        <c:axId val="14886400"/>
        <c:scaling>
          <c:orientation val="minMax"/>
          <c:min val="0"/>
        </c:scaling>
        <c:axPos val="l"/>
        <c:majorGridlines/>
        <c:numFmt formatCode="#,##0.0" sourceLinked="1"/>
        <c:tickLblPos val="nextTo"/>
        <c:crossAx val="14884864"/>
        <c:crosses val="autoZero"/>
        <c:crossBetween val="between"/>
      </c:valAx>
      <c:valAx>
        <c:axId val="14887936"/>
        <c:scaling>
          <c:orientation val="minMax"/>
        </c:scaling>
        <c:axPos val="r"/>
        <c:numFmt formatCode="0.00%" sourceLinked="1"/>
        <c:tickLblPos val="nextTo"/>
        <c:crossAx val="14893824"/>
        <c:crosses val="max"/>
        <c:crossBetween val="between"/>
      </c:valAx>
      <c:catAx>
        <c:axId val="14893824"/>
        <c:scaling>
          <c:orientation val="minMax"/>
        </c:scaling>
        <c:delete val="1"/>
        <c:axPos val="b"/>
        <c:numFmt formatCode="General" sourceLinked="1"/>
        <c:tickLblPos val="none"/>
        <c:crossAx val="14887936"/>
        <c:crosses val="autoZero"/>
        <c:auto val="1"/>
        <c:lblAlgn val="ctr"/>
        <c:lblOffset val="100"/>
      </c:catAx>
    </c:plotArea>
    <c:legend>
      <c:legendPos val="r"/>
    </c:legend>
    <c:plotVisOnly val="1"/>
    <c:dispBlanksAs val="gap"/>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userShapes r:id="rId2"/>
</c:chartSpace>
</file>

<file path=ppt/charts/chart6.xml><?xml version="1.0" encoding="utf-8"?>
<c:chartSpace xmlns:c="http://schemas.openxmlformats.org/drawingml/2006/chart" xmlns:a="http://schemas.openxmlformats.org/drawingml/2006/main" xmlns:r="http://schemas.openxmlformats.org/officeDocument/2006/relationships">
  <c:lang val="zh-CN"/>
  <c:style val="34"/>
  <c:chart>
    <c:plotArea>
      <c:layout/>
      <c:barChart>
        <c:barDir val="col"/>
        <c:grouping val="clustered"/>
        <c:ser>
          <c:idx val="0"/>
          <c:order val="0"/>
          <c:tx>
            <c:strRef>
              <c:f>эД!$C$18</c:f>
              <c:strCache>
                <c:ptCount val="1"/>
                <c:pt idx="0">
                  <c:v>Рентабельность чистой прибыли (ЧП/выручка) - NPM</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эД!$E$18:$M$18</c:f>
              <c:numCache>
                <c:formatCode>0.00%</c:formatCode>
                <c:ptCount val="9"/>
                <c:pt idx="0">
                  <c:v>-7.3170161807029101E-3</c:v>
                </c:pt>
                <c:pt idx="1">
                  <c:v>4.0721486328030652E-2</c:v>
                </c:pt>
                <c:pt idx="2">
                  <c:v>5.2796854579836107E-2</c:v>
                </c:pt>
                <c:pt idx="3">
                  <c:v>5.7447797288096555E-2</c:v>
                </c:pt>
                <c:pt idx="4">
                  <c:v>7.0931896104429557E-2</c:v>
                </c:pt>
                <c:pt idx="5">
                  <c:v>7.7458759974804503E-2</c:v>
                </c:pt>
                <c:pt idx="6">
                  <c:v>8.1091549808075966E-2</c:v>
                </c:pt>
                <c:pt idx="7">
                  <c:v>8.0070549428744406E-2</c:v>
                </c:pt>
                <c:pt idx="8">
                  <c:v>7.9035211201647027E-2</c:v>
                </c:pt>
              </c:numCache>
            </c:numRef>
          </c:val>
        </c:ser>
        <c:ser>
          <c:idx val="1"/>
          <c:order val="1"/>
          <c:tx>
            <c:strRef>
              <c:f>эД!$C$19</c:f>
              <c:strCache>
                <c:ptCount val="1"/>
                <c:pt idx="0">
                  <c:v>Рентабельность продаж - ROS</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эД!$E$19:$M$19</c:f>
              <c:numCache>
                <c:formatCode>0.00%</c:formatCode>
                <c:ptCount val="9"/>
                <c:pt idx="0">
                  <c:v>5.2132973574867791E-2</c:v>
                </c:pt>
                <c:pt idx="1">
                  <c:v>9.4756734610824553E-2</c:v>
                </c:pt>
                <c:pt idx="2">
                  <c:v>0.10030646716029328</c:v>
                </c:pt>
                <c:pt idx="3">
                  <c:v>0.10268157491417107</c:v>
                </c:pt>
                <c:pt idx="4">
                  <c:v>0.10587992180793304</c:v>
                </c:pt>
                <c:pt idx="5">
                  <c:v>0.1065272395667841</c:v>
                </c:pt>
                <c:pt idx="6">
                  <c:v>0.10689576317718472</c:v>
                </c:pt>
                <c:pt idx="7">
                  <c:v>0.10566019407949567</c:v>
                </c:pt>
                <c:pt idx="8">
                  <c:v>0.10440737687703036</c:v>
                </c:pt>
              </c:numCache>
            </c:numRef>
          </c:val>
        </c:ser>
        <c:ser>
          <c:idx val="2"/>
          <c:order val="2"/>
          <c:tx>
            <c:strRef>
              <c:f>эД!$C$20</c:f>
              <c:strCache>
                <c:ptCount val="1"/>
                <c:pt idx="0">
                  <c:v>Рентабельность производства - ROTC</c:v>
                </c:pt>
              </c:strCache>
            </c:strRef>
          </c:tx>
          <c:cat>
            <c:numRef>
              <c:f>эД!$E$3:$M$3</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эД!$E$20:$M$20</c:f>
              <c:numCache>
                <c:formatCode>0.00%</c:formatCode>
                <c:ptCount val="9"/>
                <c:pt idx="0">
                  <c:v>-7.9965700578993534E-3</c:v>
                </c:pt>
                <c:pt idx="1">
                  <c:v>4.6660059621869122E-2</c:v>
                </c:pt>
                <c:pt idx="2">
                  <c:v>6.0952402165402014E-2</c:v>
                </c:pt>
                <c:pt idx="3">
                  <c:v>6.6607462436967857E-2</c:v>
                </c:pt>
                <c:pt idx="4">
                  <c:v>8.2658828784150332E-2</c:v>
                </c:pt>
                <c:pt idx="5">
                  <c:v>9.0367968601083787E-2</c:v>
                </c:pt>
                <c:pt idx="6">
                  <c:v>9.464470395139879E-2</c:v>
                </c:pt>
                <c:pt idx="7">
                  <c:v>9.3323427892295543E-2</c:v>
                </c:pt>
                <c:pt idx="8">
                  <c:v>9.1987351303737711E-2</c:v>
                </c:pt>
              </c:numCache>
            </c:numRef>
          </c:val>
        </c:ser>
        <c:axId val="14923264"/>
        <c:axId val="14924800"/>
      </c:barChart>
      <c:catAx>
        <c:axId val="14923264"/>
        <c:scaling>
          <c:orientation val="minMax"/>
        </c:scaling>
        <c:axPos val="b"/>
        <c:numFmt formatCode="General" sourceLinked="1"/>
        <c:tickLblPos val="low"/>
        <c:crossAx val="14924800"/>
        <c:crosses val="autoZero"/>
        <c:auto val="1"/>
        <c:lblAlgn val="ctr"/>
        <c:lblOffset val="100"/>
      </c:catAx>
      <c:valAx>
        <c:axId val="14924800"/>
        <c:scaling>
          <c:orientation val="minMax"/>
        </c:scaling>
        <c:axPos val="l"/>
        <c:majorGridlines/>
        <c:numFmt formatCode="0.00%" sourceLinked="1"/>
        <c:tickLblPos val="nextTo"/>
        <c:crossAx val="14923264"/>
        <c:crosses val="autoZero"/>
        <c:crossBetween val="between"/>
      </c:valAx>
    </c:plotArea>
    <c:legend>
      <c:legendPos val="r"/>
    </c:legend>
    <c:plotVisOnly val="1"/>
    <c:dispBlanksAs val="gap"/>
  </c:chart>
  <c:spPr>
    <a:ln>
      <a:noFill/>
    </a:ln>
  </c:spPr>
  <c:txPr>
    <a:bodyPr/>
    <a:lstStyle/>
    <a:p>
      <a:pPr>
        <a:defRPr sz="800">
          <a:latin typeface="Arial" panose="020B0604020202020204" pitchFamily="34" charset="0"/>
          <a:cs typeface="Arial" panose="020B0604020202020204" pitchFamily="34" charset="0"/>
        </a:defRPr>
      </a:pPr>
      <a:endParaRPr lang="zh-CN"/>
    </a:p>
  </c:txPr>
  <c:externalData r:id="rId1"/>
</c:chartSpace>
</file>

<file path=ppt/charts/chart7.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lineChart>
        <c:grouping val="standard"/>
        <c:ser>
          <c:idx val="0"/>
          <c:order val="0"/>
          <c:tx>
            <c:strRef>
              <c:f>А!$C$46</c:f>
              <c:strCache>
                <c:ptCount val="1"/>
                <c:pt idx="0">
                  <c:v>Этап 1. Алюминиевое производство сплавов ADC 10/12</c:v>
                </c:pt>
              </c:strCache>
            </c:strRef>
          </c:tx>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А!$D$46:$L$46</c:f>
              <c:numCache>
                <c:formatCode>[$$-409]#,##0.0</c:formatCode>
                <c:ptCount val="9"/>
                <c:pt idx="0">
                  <c:v>-4058.6211949991502</c:v>
                </c:pt>
                <c:pt idx="1">
                  <c:v>-3374.6266904431936</c:v>
                </c:pt>
                <c:pt idx="2">
                  <c:v>-2149.6182023673059</c:v>
                </c:pt>
                <c:pt idx="3">
                  <c:v>-818.18941127867117</c:v>
                </c:pt>
                <c:pt idx="4">
                  <c:v>551.77385818734854</c:v>
                </c:pt>
                <c:pt idx="5">
                  <c:v>1835.9713576988208</c:v>
                </c:pt>
                <c:pt idx="6">
                  <c:v>2963.7022366669448</c:v>
                </c:pt>
                <c:pt idx="7">
                  <c:v>4008.7373724381036</c:v>
                </c:pt>
                <c:pt idx="8">
                  <c:v>4948.7510071041415</c:v>
                </c:pt>
              </c:numCache>
            </c:numRef>
          </c:val>
          <c:smooth val="1"/>
        </c:ser>
        <c:ser>
          <c:idx val="3"/>
          <c:order val="1"/>
          <c:tx>
            <c:strRef>
              <c:f>А!$C$49</c:f>
              <c:strCache>
                <c:ptCount val="1"/>
                <c:pt idx="0">
                  <c:v>Этап 2. Производство алюминиевых отливок по технологии Disamatic</c:v>
                </c:pt>
              </c:strCache>
            </c:strRef>
          </c:tx>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А!$D$49:$L$49</c:f>
              <c:numCache>
                <c:formatCode>General</c:formatCode>
                <c:ptCount val="9"/>
                <c:pt idx="4" formatCode="[$$-409]#,##0.0">
                  <c:v>-10052.410511511876</c:v>
                </c:pt>
                <c:pt idx="5" formatCode="[$$-409]#,##0.0">
                  <c:v>-7285.7557429717708</c:v>
                </c:pt>
                <c:pt idx="6" formatCode="[$$-409]#,##0.0">
                  <c:v>-3232.3575967488837</c:v>
                </c:pt>
                <c:pt idx="7" formatCode="[$$-409]#,##0.0">
                  <c:v>590.46495107782744</c:v>
                </c:pt>
                <c:pt idx="8" formatCode="[$$-409]#,##0.0">
                  <c:v>4054.5815314238507</c:v>
                </c:pt>
              </c:numCache>
            </c:numRef>
          </c:val>
          <c:smooth val="1"/>
        </c:ser>
        <c:ser>
          <c:idx val="5"/>
          <c:order val="2"/>
          <c:tx>
            <c:strRef>
              <c:f>А!$C$51</c:f>
              <c:strCache>
                <c:ptCount val="1"/>
                <c:pt idx="0">
                  <c:v>Проект 1. Алюминиевое производство</c:v>
                </c:pt>
              </c:strCache>
            </c:strRef>
          </c:tx>
          <c:spPr>
            <a:ln w="38100"/>
          </c:spPr>
          <c:marker>
            <c:symbol val="circle"/>
            <c:size val="6"/>
            <c:spPr>
              <a:solidFill>
                <a:srgbClr val="FFFF00"/>
              </a:solidFill>
              <a:ln w="38100"/>
            </c:spPr>
          </c:marker>
          <c:cat>
            <c:numRef>
              <c:f>А!$D$44:$L$44</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А!$D$51:$L$51</c:f>
              <c:numCache>
                <c:formatCode>[$$-409]#,##0.0</c:formatCode>
                <c:ptCount val="9"/>
                <c:pt idx="0">
                  <c:v>-4058.6211949991502</c:v>
                </c:pt>
                <c:pt idx="1">
                  <c:v>-3374.6266904431936</c:v>
                </c:pt>
                <c:pt idx="2">
                  <c:v>-2149.6182023673059</c:v>
                </c:pt>
                <c:pt idx="3">
                  <c:v>-818.18941127867117</c:v>
                </c:pt>
                <c:pt idx="4">
                  <c:v>-5836.7147534252035</c:v>
                </c:pt>
                <c:pt idx="5">
                  <c:v>-2794.2581318015664</c:v>
                </c:pt>
                <c:pt idx="6">
                  <c:v>909.480548063838</c:v>
                </c:pt>
                <c:pt idx="7">
                  <c:v>4383.9885235124848</c:v>
                </c:pt>
                <c:pt idx="8">
                  <c:v>7525.5108706903484</c:v>
                </c:pt>
              </c:numCache>
            </c:numRef>
          </c:val>
          <c:smooth val="1"/>
        </c:ser>
        <c:marker val="1"/>
        <c:axId val="14867072"/>
        <c:axId val="14914304"/>
      </c:lineChart>
      <c:catAx>
        <c:axId val="14867072"/>
        <c:scaling>
          <c:orientation val="minMax"/>
        </c:scaling>
        <c:axPos val="b"/>
        <c:majorGridlines/>
        <c:numFmt formatCode="General" sourceLinked="1"/>
        <c:tickLblPos val="low"/>
        <c:crossAx val="14914304"/>
        <c:crosses val="autoZero"/>
        <c:auto val="1"/>
        <c:lblAlgn val="ctr"/>
        <c:lblOffset val="100"/>
      </c:catAx>
      <c:valAx>
        <c:axId val="14914304"/>
        <c:scaling>
          <c:orientation val="minMax"/>
        </c:scaling>
        <c:axPos val="l"/>
        <c:majorGridlines/>
        <c:numFmt formatCode="[$$-409]#,##0.0" sourceLinked="1"/>
        <c:tickLblPos val="nextTo"/>
        <c:crossAx val="14867072"/>
        <c:crosses val="autoZero"/>
        <c:crossBetween val="between"/>
      </c:valAx>
    </c:plotArea>
    <c:legend>
      <c:legendPos val="r"/>
      <c:layout>
        <c:manualLayout>
          <c:xMode val="edge"/>
          <c:yMode val="edge"/>
          <c:x val="0.66056327778654933"/>
          <c:y val="0.1802081170006492"/>
          <c:w val="0.327059061260001"/>
          <c:h val="0.70941893152991353"/>
        </c:manualLayout>
      </c:layout>
    </c:legend>
    <c:plotVisOnly val="1"/>
    <c:dispBlanksAs val="gap"/>
  </c:chart>
  <c:txPr>
    <a:bodyPr/>
    <a:lstStyle/>
    <a:p>
      <a:pPr>
        <a:defRPr sz="800">
          <a:latin typeface="Arial" panose="020B0604020202020204" pitchFamily="34" charset="0"/>
          <a:cs typeface="Arial" panose="020B0604020202020204" pitchFamily="34" charset="0"/>
        </a:defRPr>
      </a:pPr>
      <a:endParaRPr lang="zh-CN"/>
    </a:p>
  </c:txPr>
  <c:externalData r:id="rId1"/>
  <c:userShapes r:id="rId2"/>
</c:chartSpace>
</file>

<file path=ppt/charts/chart8.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manualLayout>
          <c:layoutTarget val="inner"/>
          <c:xMode val="edge"/>
          <c:yMode val="edge"/>
          <c:x val="9.5044686527253508E-2"/>
          <c:y val="3.8662801538154434E-2"/>
          <c:w val="0.55446966781032858"/>
          <c:h val="0.87409870336125794"/>
        </c:manualLayout>
      </c:layout>
      <c:scatterChart>
        <c:scatterStyle val="smoothMarker"/>
        <c:ser>
          <c:idx val="0"/>
          <c:order val="0"/>
          <c:tx>
            <c:strRef>
              <c:f>А!$C$4</c:f>
              <c:strCache>
                <c:ptCount val="1"/>
                <c:pt idx="0">
                  <c:v>Этап 1. Алюминиевое производство сплавов ADC 10/12</c:v>
                </c:pt>
              </c:strCache>
            </c:strRef>
          </c:tx>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А!$D$4:$L$4</c:f>
              <c:numCache>
                <c:formatCode>0%</c:formatCode>
                <c:ptCount val="9"/>
                <c:pt idx="0">
                  <c:v>0</c:v>
                </c:pt>
                <c:pt idx="1">
                  <c:v>0</c:v>
                </c:pt>
                <c:pt idx="2">
                  <c:v>-0.21781976249479934</c:v>
                </c:pt>
                <c:pt idx="3">
                  <c:v>6.0306378078595513E-2</c:v>
                </c:pt>
                <c:pt idx="4">
                  <c:v>0.21273607521297691</c:v>
                </c:pt>
                <c:pt idx="5">
                  <c:v>0.29633328897977812</c:v>
                </c:pt>
                <c:pt idx="6">
                  <c:v>0.34388343478568639</c:v>
                </c:pt>
                <c:pt idx="7">
                  <c:v>0.37243170492834787</c:v>
                </c:pt>
                <c:pt idx="8">
                  <c:v>0.39027899310542263</c:v>
                </c:pt>
              </c:numCache>
            </c:numRef>
          </c:yVal>
          <c:smooth val="1"/>
        </c:ser>
        <c:ser>
          <c:idx val="3"/>
          <c:order val="1"/>
          <c:tx>
            <c:strRef>
              <c:f>А!$C$7</c:f>
              <c:strCache>
                <c:ptCount val="1"/>
                <c:pt idx="0">
                  <c:v>Этап 2. Производство алюминиевых отливок по технологии Disamatic</c:v>
                </c:pt>
              </c:strCache>
            </c:strRef>
          </c:tx>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А!$D$7:$L$7</c:f>
              <c:numCache>
                <c:formatCode>General</c:formatCode>
                <c:ptCount val="9"/>
                <c:pt idx="4" formatCode="0%">
                  <c:v>0</c:v>
                </c:pt>
                <c:pt idx="5" formatCode="0%">
                  <c:v>0</c:v>
                </c:pt>
                <c:pt idx="6" formatCode="0%">
                  <c:v>-0.1236103369691679</c:v>
                </c:pt>
                <c:pt idx="7" formatCode="0%">
                  <c:v>0.15149322682261679</c:v>
                </c:pt>
                <c:pt idx="8" formatCode="0%">
                  <c:v>0.28550748843500978</c:v>
                </c:pt>
              </c:numCache>
            </c:numRef>
          </c:yVal>
          <c:smooth val="1"/>
        </c:ser>
        <c:ser>
          <c:idx val="5"/>
          <c:order val="2"/>
          <c:tx>
            <c:strRef>
              <c:f>А!$C$9</c:f>
              <c:strCache>
                <c:ptCount val="1"/>
                <c:pt idx="0">
                  <c:v>Проект 1. Алюминиевое производство</c:v>
                </c:pt>
              </c:strCache>
            </c:strRef>
          </c:tx>
          <c:spPr>
            <a:ln w="38100"/>
          </c:spPr>
          <c:marker>
            <c:spPr>
              <a:solidFill>
                <a:srgbClr val="FFFF00"/>
              </a:solidFill>
              <a:ln w="38100"/>
            </c:spPr>
          </c:marker>
          <c:xVal>
            <c:numRef>
              <c:f>А!$D$2:$L$2</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А!$D$9:$L$9</c:f>
              <c:numCache>
                <c:formatCode>0.00%</c:formatCode>
                <c:ptCount val="9"/>
                <c:pt idx="0">
                  <c:v>0</c:v>
                </c:pt>
                <c:pt idx="1">
                  <c:v>0</c:v>
                </c:pt>
                <c:pt idx="2">
                  <c:v>-0.21781976249479934</c:v>
                </c:pt>
                <c:pt idx="3">
                  <c:v>6.0306378078595513E-2</c:v>
                </c:pt>
                <c:pt idx="4">
                  <c:v>0</c:v>
                </c:pt>
                <c:pt idx="5">
                  <c:v>-0.1789137886014984</c:v>
                </c:pt>
                <c:pt idx="6">
                  <c:v>0.18757567225579708</c:v>
                </c:pt>
                <c:pt idx="7">
                  <c:v>0.29967135494864078</c:v>
                </c:pt>
                <c:pt idx="8">
                  <c:v>0.35405078771609388</c:v>
                </c:pt>
              </c:numCache>
            </c:numRef>
          </c:yVal>
          <c:smooth val="1"/>
        </c:ser>
        <c:axId val="40440960"/>
        <c:axId val="40442880"/>
      </c:scatterChart>
      <c:valAx>
        <c:axId val="40440960"/>
        <c:scaling>
          <c:orientation val="minMax"/>
        </c:scaling>
        <c:axPos val="b"/>
        <c:majorGridlines/>
        <c:numFmt formatCode="General" sourceLinked="1"/>
        <c:tickLblPos val="low"/>
        <c:crossAx val="40442880"/>
        <c:crossesAt val="0"/>
        <c:crossBetween val="midCat"/>
      </c:valAx>
      <c:valAx>
        <c:axId val="40442880"/>
        <c:scaling>
          <c:orientation val="minMax"/>
        </c:scaling>
        <c:axPos val="l"/>
        <c:majorGridlines/>
        <c:numFmt formatCode="0%" sourceLinked="1"/>
        <c:tickLblPos val="nextTo"/>
        <c:crossAx val="40440960"/>
        <c:crosses val="autoZero"/>
        <c:crossBetween val="midCat"/>
        <c:majorUnit val="0.1"/>
      </c:valAx>
    </c:plotArea>
    <c:legend>
      <c:legendPos val="r"/>
      <c:layout>
        <c:manualLayout>
          <c:xMode val="edge"/>
          <c:yMode val="edge"/>
          <c:x val="0.66056327778654933"/>
          <c:y val="4.5725929045716936E-2"/>
          <c:w val="0.327059061260001"/>
          <c:h val="0.86699910720357454"/>
        </c:manualLayout>
      </c:layout>
    </c:legend>
    <c:plotVisOnly val="1"/>
    <c:dispBlanksAs val="gap"/>
  </c:chart>
  <c:txPr>
    <a:bodyPr/>
    <a:lstStyle/>
    <a:p>
      <a:pPr>
        <a:defRPr sz="800">
          <a:latin typeface="Arial" panose="020B0604020202020204" pitchFamily="34" charset="0"/>
          <a:cs typeface="Arial" panose="020B0604020202020204" pitchFamily="34" charset="0"/>
        </a:defRPr>
      </a:pPr>
      <a:endParaRPr lang="zh-CN"/>
    </a:p>
  </c:txPr>
  <c:externalData r:id="rId1"/>
  <c:userShapes r:id="rId2"/>
</c:chartSpace>
</file>

<file path=ppt/charts/chart9.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lineChart>
        <c:grouping val="standard"/>
        <c:ser>
          <c:idx val="0"/>
          <c:order val="0"/>
          <c:tx>
            <c:strRef>
              <c:f>А!$C$80</c:f>
              <c:strCache>
                <c:ptCount val="1"/>
                <c:pt idx="0">
                  <c:v>Этап 1. Алюминиевое производство сплавов ADC 10/12</c:v>
                </c:pt>
              </c:strCache>
            </c:strRef>
          </c:tx>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А!$D$80:$L$80</c:f>
              <c:numCache>
                <c:formatCode>[$$-409]#,##0.0</c:formatCode>
                <c:ptCount val="9"/>
                <c:pt idx="0">
                  <c:v>74.620877889331439</c:v>
                </c:pt>
                <c:pt idx="1">
                  <c:v>1341.5092901608207</c:v>
                </c:pt>
                <c:pt idx="2">
                  <c:v>1845.2496886514709</c:v>
                </c:pt>
                <c:pt idx="3">
                  <c:v>2189.4040913326867</c:v>
                </c:pt>
                <c:pt idx="4">
                  <c:v>2618.5411754523352</c:v>
                </c:pt>
                <c:pt idx="5">
                  <c:v>2830.5616078685116</c:v>
                </c:pt>
                <c:pt idx="6">
                  <c:v>2898.979996195676</c:v>
                </c:pt>
                <c:pt idx="7">
                  <c:v>2924.6166301170838</c:v>
                </c:pt>
                <c:pt idx="8">
                  <c:v>2949.5894245390373</c:v>
                </c:pt>
              </c:numCache>
            </c:numRef>
          </c:val>
        </c:ser>
        <c:ser>
          <c:idx val="3"/>
          <c:order val="1"/>
          <c:tx>
            <c:strRef>
              <c:f>А!$C$83</c:f>
              <c:strCache>
                <c:ptCount val="1"/>
                <c:pt idx="0">
                  <c:v>Этап 2. Производство алюминиевых отливок по технологии Disamatic</c:v>
                </c:pt>
              </c:strCache>
            </c:strRef>
          </c:tx>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А!$D$83:$L$83</c:f>
              <c:numCache>
                <c:formatCode>General</c:formatCode>
                <c:ptCount val="9"/>
                <c:pt idx="3" formatCode="[$$-409]#,##0.0">
                  <c:v>0</c:v>
                </c:pt>
                <c:pt idx="4" formatCode="[$$-409]#,##0.0">
                  <c:v>820.72378013421053</c:v>
                </c:pt>
                <c:pt idx="5" formatCode="[$$-409]#,##0.0">
                  <c:v>3066.3223467171651</c:v>
                </c:pt>
                <c:pt idx="6" formatCode="[$$-409]#,##0.0">
                  <c:v>4934.4499427005685</c:v>
                </c:pt>
                <c:pt idx="7" formatCode="[$$-409]#,##0.0">
                  <c:v>5385.856803673073</c:v>
                </c:pt>
                <c:pt idx="8" formatCode="[$$-409]#,##0.0">
                  <c:v>5460.6207371597302</c:v>
                </c:pt>
              </c:numCache>
            </c:numRef>
          </c:val>
        </c:ser>
        <c:ser>
          <c:idx val="5"/>
          <c:order val="2"/>
          <c:tx>
            <c:strRef>
              <c:f>А!$C$85</c:f>
              <c:strCache>
                <c:ptCount val="1"/>
                <c:pt idx="0">
                  <c:v>Проект 1. Алюминиевое производство</c:v>
                </c:pt>
              </c:strCache>
            </c:strRef>
          </c:tx>
          <c:spPr>
            <a:ln w="38100"/>
          </c:spPr>
          <c:marker>
            <c:spPr>
              <a:solidFill>
                <a:srgbClr val="FFFF00"/>
              </a:solidFill>
              <a:ln w="38100"/>
            </c:spPr>
          </c:marker>
          <c:cat>
            <c:numRef>
              <c:f>А!$D$78:$L$78</c:f>
              <c:numCache>
                <c:formatCode>General</c:formatCode>
                <c:ptCount val="9"/>
                <c:pt idx="0">
                  <c:v>2015</c:v>
                </c:pt>
                <c:pt idx="1">
                  <c:v>2016</c:v>
                </c:pt>
                <c:pt idx="2">
                  <c:v>2017</c:v>
                </c:pt>
                <c:pt idx="3">
                  <c:v>2018</c:v>
                </c:pt>
                <c:pt idx="4">
                  <c:v>2019</c:v>
                </c:pt>
                <c:pt idx="5">
                  <c:v>2020</c:v>
                </c:pt>
                <c:pt idx="6">
                  <c:v>2021</c:v>
                </c:pt>
                <c:pt idx="7">
                  <c:v>2022</c:v>
                </c:pt>
                <c:pt idx="8">
                  <c:v>2023</c:v>
                </c:pt>
              </c:numCache>
            </c:numRef>
          </c:cat>
          <c:val>
            <c:numRef>
              <c:f>А!$D$85:$L$85</c:f>
              <c:numCache>
                <c:formatCode>[$$-409]#,##0.0</c:formatCode>
                <c:ptCount val="9"/>
                <c:pt idx="0">
                  <c:v>74.620877889331439</c:v>
                </c:pt>
                <c:pt idx="1">
                  <c:v>1341.5092901608207</c:v>
                </c:pt>
                <c:pt idx="2">
                  <c:v>1845.2496886514709</c:v>
                </c:pt>
                <c:pt idx="3">
                  <c:v>2189.4040913326867</c:v>
                </c:pt>
                <c:pt idx="4">
                  <c:v>3439.2649555865441</c:v>
                </c:pt>
                <c:pt idx="5">
                  <c:v>5896.8839545856854</c:v>
                </c:pt>
                <c:pt idx="6">
                  <c:v>7833.429938896249</c:v>
                </c:pt>
                <c:pt idx="7">
                  <c:v>8310.4734337901482</c:v>
                </c:pt>
                <c:pt idx="8">
                  <c:v>8410.210161698762</c:v>
                </c:pt>
              </c:numCache>
            </c:numRef>
          </c:val>
        </c:ser>
        <c:marker val="1"/>
        <c:axId val="41019264"/>
        <c:axId val="41353216"/>
      </c:lineChart>
      <c:catAx>
        <c:axId val="41019264"/>
        <c:scaling>
          <c:orientation val="minMax"/>
        </c:scaling>
        <c:axPos val="b"/>
        <c:numFmt formatCode="General" sourceLinked="1"/>
        <c:tickLblPos val="nextTo"/>
        <c:crossAx val="41353216"/>
        <c:crosses val="autoZero"/>
        <c:auto val="1"/>
        <c:lblAlgn val="ctr"/>
        <c:lblOffset val="100"/>
      </c:catAx>
      <c:valAx>
        <c:axId val="41353216"/>
        <c:scaling>
          <c:orientation val="minMax"/>
        </c:scaling>
        <c:axPos val="l"/>
        <c:majorGridlines/>
        <c:numFmt formatCode="[$$-409]#,##0.0" sourceLinked="1"/>
        <c:tickLblPos val="nextTo"/>
        <c:crossAx val="41019264"/>
        <c:crosses val="autoZero"/>
        <c:crossBetween val="between"/>
      </c:valAx>
    </c:plotArea>
    <c:legend>
      <c:legendPos val="r"/>
      <c:layout>
        <c:manualLayout>
          <c:xMode val="edge"/>
          <c:yMode val="edge"/>
          <c:x val="0.67248363824221113"/>
          <c:y val="6.2535285953342318E-2"/>
          <c:w val="0.30023831609454038"/>
          <c:h val="0.89213807106987253"/>
        </c:manualLayout>
      </c:layout>
    </c:legend>
    <c:plotVisOnly val="1"/>
    <c:dispBlanksAs val="gap"/>
  </c:chart>
  <c:txPr>
    <a:bodyPr/>
    <a:lstStyle/>
    <a:p>
      <a:pPr>
        <a:defRPr sz="800">
          <a:latin typeface="Arial" panose="020B0604020202020204" pitchFamily="34" charset="0"/>
          <a:cs typeface="Arial" panose="020B0604020202020204" pitchFamily="34" charset="0"/>
        </a:defRPr>
      </a:pPr>
      <a:endParaRPr lang="zh-CN"/>
    </a:p>
  </c:txPr>
  <c:externalData r:id="rId1"/>
  <c:userShapes r:id="rId2"/>
</c:chartSpace>
</file>

<file path=ppt/drawings/drawing1.xml><?xml version="1.0" encoding="utf-8"?>
<c:userShapes xmlns:c="http://schemas.openxmlformats.org/drawingml/2006/chart">
  <cdr:relSizeAnchor xmlns:cdr="http://schemas.openxmlformats.org/drawingml/2006/chartDrawing">
    <cdr:from>
      <cdr:x>0.7162</cdr:x>
      <cdr:y>0.0625</cdr:y>
    </cdr:from>
    <cdr:to>
      <cdr:x>0.98405</cdr:x>
      <cdr:y>0.96875</cdr:y>
    </cdr:to>
    <cdr:sp macro="" textlink="">
      <cdr:nvSpPr>
        <cdr:cNvPr id="2" name="TextBox 1"/>
        <cdr:cNvSpPr txBox="1"/>
      </cdr:nvSpPr>
      <cdr:spPr>
        <a:xfrm xmlns:a="http://schemas.openxmlformats.org/drawingml/2006/main">
          <a:off x="2888021" y="144017"/>
          <a:ext cx="1080120" cy="2088232"/>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en-US" altLang="zh-CN" sz="800" dirty="0">
              <a:latin typeface="+mn-lt"/>
              <a:ea typeface="+mn-ea"/>
              <a:cs typeface="+mn-cs"/>
            </a:rPr>
            <a:t>CF</a:t>
          </a:r>
          <a:r>
            <a:rPr lang="zh-CN" altLang="zh-CN" sz="800" dirty="0">
              <a:latin typeface="+mn-lt"/>
              <a:ea typeface="+mn-ea"/>
              <a:cs typeface="+mn-cs"/>
            </a:rPr>
            <a:t>货币流量，增量（第</a:t>
          </a:r>
          <a:r>
            <a:rPr lang="en-US" altLang="zh-CN" sz="800" dirty="0">
              <a:latin typeface="+mn-lt"/>
              <a:ea typeface="+mn-ea"/>
              <a:cs typeface="+mn-cs"/>
            </a:rPr>
            <a:t>4</a:t>
          </a:r>
          <a:r>
            <a:rPr lang="zh-CN" altLang="zh-CN" sz="800" dirty="0">
              <a:latin typeface="+mn-lt"/>
              <a:ea typeface="+mn-ea"/>
              <a:cs typeface="+mn-cs"/>
            </a:rPr>
            <a:t>行金额）</a:t>
          </a:r>
        </a:p>
        <a:p xmlns:a="http://schemas.openxmlformats.org/drawingml/2006/main">
          <a:r>
            <a:rPr lang="en-US" altLang="zh-CN" sz="800" dirty="0">
              <a:latin typeface="+mn-lt"/>
              <a:ea typeface="+mn-ea"/>
              <a:cs typeface="+mn-cs"/>
            </a:rPr>
            <a:t> </a:t>
          </a:r>
          <a:endParaRPr lang="zh-CN" altLang="zh-CN" sz="800" dirty="0">
            <a:latin typeface="+mn-lt"/>
            <a:ea typeface="+mn-ea"/>
            <a:cs typeface="+mn-cs"/>
          </a:endParaRPr>
        </a:p>
        <a:p xmlns:a="http://schemas.openxmlformats.org/drawingml/2006/main">
          <a:r>
            <a:rPr lang="en-US" altLang="zh-CN" sz="800" dirty="0" err="1">
              <a:latin typeface="+mn-lt"/>
              <a:ea typeface="+mn-ea"/>
              <a:cs typeface="+mn-cs"/>
            </a:rPr>
            <a:t>CFd</a:t>
          </a:r>
          <a:r>
            <a:rPr lang="zh-CN" altLang="zh-CN" sz="800" dirty="0">
              <a:latin typeface="+mn-lt"/>
              <a:ea typeface="+mn-ea"/>
              <a:cs typeface="+mn-cs"/>
            </a:rPr>
            <a:t>贴现现金流量，增量（</a:t>
          </a:r>
          <a:r>
            <a:rPr lang="en-US" altLang="zh-CN" sz="800" dirty="0">
              <a:latin typeface="+mn-lt"/>
              <a:ea typeface="+mn-ea"/>
              <a:cs typeface="+mn-cs"/>
            </a:rPr>
            <a:t>NPV</a:t>
          </a:r>
          <a:r>
            <a:rPr lang="zh-CN" altLang="zh-CN" sz="800" dirty="0">
              <a:latin typeface="+mn-lt"/>
              <a:ea typeface="+mn-ea"/>
              <a:cs typeface="+mn-cs"/>
            </a:rPr>
            <a:t>）（第</a:t>
          </a:r>
          <a:r>
            <a:rPr lang="en-US" altLang="zh-CN" sz="800" dirty="0">
              <a:latin typeface="+mn-lt"/>
              <a:ea typeface="+mn-ea"/>
              <a:cs typeface="+mn-cs"/>
            </a:rPr>
            <a:t>7</a:t>
          </a:r>
          <a:r>
            <a:rPr lang="zh-CN" altLang="zh-CN" sz="800" dirty="0">
              <a:latin typeface="+mn-lt"/>
              <a:ea typeface="+mn-ea"/>
              <a:cs typeface="+mn-cs"/>
            </a:rPr>
            <a:t>行金额）</a:t>
          </a:r>
        </a:p>
        <a:p xmlns:a="http://schemas.openxmlformats.org/drawingml/2006/main">
          <a:r>
            <a:rPr lang="en-US" altLang="zh-CN" sz="800" dirty="0">
              <a:latin typeface="+mn-lt"/>
              <a:ea typeface="+mn-ea"/>
              <a:cs typeface="+mn-cs"/>
            </a:rPr>
            <a:t> </a:t>
          </a:r>
          <a:endParaRPr lang="zh-CN" altLang="zh-CN" sz="800" dirty="0">
            <a:latin typeface="+mn-lt"/>
            <a:ea typeface="+mn-ea"/>
            <a:cs typeface="+mn-cs"/>
          </a:endParaRPr>
        </a:p>
        <a:p xmlns:a="http://schemas.openxmlformats.org/drawingml/2006/main">
          <a:endParaRPr lang="en-US" altLang="zh-CN" sz="800" dirty="0" smtClean="0">
            <a:latin typeface="+mn-lt"/>
            <a:ea typeface="+mn-ea"/>
            <a:cs typeface="+mn-cs"/>
          </a:endParaRPr>
        </a:p>
        <a:p xmlns:a="http://schemas.openxmlformats.org/drawingml/2006/main">
          <a:r>
            <a:rPr lang="zh-CN" altLang="zh-CN" sz="800" dirty="0" smtClean="0">
              <a:latin typeface="+mn-lt"/>
              <a:ea typeface="+mn-ea"/>
              <a:cs typeface="+mn-cs"/>
            </a:rPr>
            <a:t>内部</a:t>
          </a:r>
          <a:r>
            <a:rPr lang="zh-CN" altLang="zh-CN" sz="800" dirty="0">
              <a:latin typeface="+mn-lt"/>
              <a:ea typeface="+mn-ea"/>
              <a:cs typeface="+mn-cs"/>
            </a:rPr>
            <a:t>收入额标准 </a:t>
          </a:r>
          <a:r>
            <a:rPr lang="en-US" altLang="zh-CN" sz="800" dirty="0">
              <a:latin typeface="+mn-lt"/>
              <a:ea typeface="+mn-ea"/>
              <a:cs typeface="+mn-cs"/>
            </a:rPr>
            <a:t>– IRR </a:t>
          </a:r>
          <a:endParaRPr lang="zh-CN" altLang="zh-CN" sz="800" dirty="0">
            <a:latin typeface="+mn-lt"/>
            <a:ea typeface="+mn-ea"/>
            <a:cs typeface="+mn-cs"/>
          </a:endParaRPr>
        </a:p>
        <a:p xmlns:a="http://schemas.openxmlformats.org/drawingml/2006/main">
          <a:r>
            <a:rPr lang="en-US" altLang="zh-CN" sz="800" dirty="0">
              <a:latin typeface="+mn-lt"/>
              <a:ea typeface="+mn-ea"/>
              <a:cs typeface="+mn-cs"/>
            </a:rPr>
            <a:t> </a:t>
          </a:r>
          <a:endParaRPr lang="zh-CN" altLang="zh-CN" sz="800" dirty="0">
            <a:latin typeface="+mn-lt"/>
            <a:ea typeface="+mn-ea"/>
            <a:cs typeface="+mn-cs"/>
          </a:endParaRPr>
        </a:p>
        <a:p xmlns:a="http://schemas.openxmlformats.org/drawingml/2006/main">
          <a:r>
            <a:rPr lang="en-US" altLang="zh-CN" sz="800" dirty="0">
              <a:latin typeface="+mn-lt"/>
              <a:ea typeface="+mn-ea"/>
              <a:cs typeface="+mn-cs"/>
            </a:rPr>
            <a:t> </a:t>
          </a:r>
          <a:endParaRPr lang="zh-CN" altLang="zh-CN" sz="800" dirty="0">
            <a:latin typeface="+mn-lt"/>
            <a:ea typeface="+mn-ea"/>
            <a:cs typeface="+mn-cs"/>
          </a:endParaRPr>
        </a:p>
        <a:p xmlns:a="http://schemas.openxmlformats.org/drawingml/2006/main">
          <a:r>
            <a:rPr lang="zh-CN" altLang="zh-CN" sz="800" dirty="0">
              <a:latin typeface="+mn-lt"/>
              <a:ea typeface="+mn-ea"/>
              <a:cs typeface="+mn-cs"/>
            </a:rPr>
            <a:t>改进后的内部收入额标准 </a:t>
          </a:r>
          <a:r>
            <a:rPr lang="en-US" altLang="zh-CN" sz="800" dirty="0">
              <a:latin typeface="+mn-lt"/>
              <a:ea typeface="+mn-ea"/>
              <a:cs typeface="+mn-cs"/>
            </a:rPr>
            <a:t>– MIRR</a:t>
          </a:r>
          <a:endParaRPr lang="zh-CN" altLang="en-US" sz="800" dirty="0"/>
        </a:p>
      </cdr:txBody>
    </cdr:sp>
  </cdr:relSizeAnchor>
</c:userShapes>
</file>

<file path=ppt/drawings/drawing10.xml><?xml version="1.0" encoding="utf-8"?>
<c:userShapes xmlns:c="http://schemas.openxmlformats.org/drawingml/2006/chart">
  <cdr:relSizeAnchor xmlns:cdr="http://schemas.openxmlformats.org/drawingml/2006/chartDrawing">
    <cdr:from>
      <cdr:x>0.70223</cdr:x>
      <cdr:y>0.23301</cdr:y>
    </cdr:from>
    <cdr:to>
      <cdr:x>0.98248</cdr:x>
      <cdr:y>0.76197</cdr:y>
    </cdr:to>
    <cdr:sp macro="" textlink="">
      <cdr:nvSpPr>
        <cdr:cNvPr id="2" name="TextBox 1"/>
        <cdr:cNvSpPr txBox="1"/>
      </cdr:nvSpPr>
      <cdr:spPr>
        <a:xfrm xmlns:a="http://schemas.openxmlformats.org/drawingml/2006/main">
          <a:off x="5773838" y="634391"/>
          <a:ext cx="2304256" cy="1440160"/>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货币流量</a:t>
          </a:r>
          <a:r>
            <a:rPr lang="en-US" altLang="zh-CN" dirty="0">
              <a:latin typeface="+mn-lt"/>
              <a:ea typeface="+mn-ea"/>
              <a:cs typeface="+mn-cs"/>
            </a:rPr>
            <a:t>CF</a:t>
          </a:r>
          <a:r>
            <a:rPr lang="zh-CN" altLang="zh-CN" dirty="0">
              <a:latin typeface="+mn-lt"/>
              <a:ea typeface="+mn-ea"/>
              <a:cs typeface="+mn-cs"/>
            </a:rPr>
            <a:t>，增量（第</a:t>
          </a:r>
          <a:r>
            <a:rPr lang="en-US" altLang="zh-CN" dirty="0">
              <a:latin typeface="+mn-lt"/>
              <a:ea typeface="+mn-ea"/>
              <a:cs typeface="+mn-cs"/>
            </a:rPr>
            <a:t>4</a:t>
          </a:r>
          <a:r>
            <a:rPr lang="zh-CN" altLang="zh-CN" dirty="0">
              <a:latin typeface="+mn-lt"/>
              <a:ea typeface="+mn-ea"/>
              <a:cs typeface="+mn-cs"/>
            </a:rPr>
            <a:t>行额度）</a:t>
          </a:r>
        </a:p>
        <a:p xmlns:a="http://schemas.openxmlformats.org/drawingml/2006/main">
          <a:r>
            <a:rPr lang="en-US" altLang="zh-CN" dirty="0">
              <a:latin typeface="+mn-lt"/>
              <a:ea typeface="+mn-ea"/>
              <a:cs typeface="+mn-cs"/>
            </a:rPr>
            <a:t> </a:t>
          </a:r>
          <a:endParaRPr lang="zh-CN" altLang="zh-CN" dirty="0">
            <a:latin typeface="+mn-lt"/>
            <a:ea typeface="+mn-ea"/>
            <a:cs typeface="+mn-cs"/>
          </a:endParaRPr>
        </a:p>
        <a:p xmlns:a="http://schemas.openxmlformats.org/drawingml/2006/main">
          <a:r>
            <a:rPr lang="zh-CN" altLang="zh-CN" dirty="0">
              <a:latin typeface="+mn-lt"/>
              <a:ea typeface="+mn-ea"/>
              <a:cs typeface="+mn-cs"/>
            </a:rPr>
            <a:t>贴现现金流量</a:t>
          </a:r>
          <a:r>
            <a:rPr lang="en-US" altLang="zh-CN" dirty="0" err="1">
              <a:latin typeface="+mn-lt"/>
              <a:ea typeface="+mn-ea"/>
              <a:cs typeface="+mn-cs"/>
            </a:rPr>
            <a:t>CFd</a:t>
          </a:r>
          <a:r>
            <a:rPr lang="zh-CN" altLang="zh-CN" dirty="0">
              <a:latin typeface="+mn-lt"/>
              <a:ea typeface="+mn-ea"/>
              <a:cs typeface="+mn-cs"/>
            </a:rPr>
            <a:t>，增量（</a:t>
          </a:r>
          <a:r>
            <a:rPr lang="en-US" altLang="zh-CN" dirty="0">
              <a:latin typeface="+mn-lt"/>
              <a:ea typeface="+mn-ea"/>
              <a:cs typeface="+mn-cs"/>
            </a:rPr>
            <a:t>NPV</a:t>
          </a:r>
          <a:r>
            <a:rPr lang="zh-CN" altLang="zh-CN" dirty="0">
              <a:latin typeface="+mn-lt"/>
              <a:ea typeface="+mn-ea"/>
              <a:cs typeface="+mn-cs"/>
            </a:rPr>
            <a:t>）（第</a:t>
          </a:r>
          <a:r>
            <a:rPr lang="en-US" altLang="zh-CN" dirty="0">
              <a:latin typeface="+mn-lt"/>
              <a:ea typeface="+mn-ea"/>
              <a:cs typeface="+mn-cs"/>
            </a:rPr>
            <a:t>7</a:t>
          </a:r>
          <a:r>
            <a:rPr lang="zh-CN" altLang="zh-CN" dirty="0">
              <a:latin typeface="+mn-lt"/>
              <a:ea typeface="+mn-ea"/>
              <a:cs typeface="+mn-cs"/>
            </a:rPr>
            <a:t>行额度）</a:t>
          </a:r>
        </a:p>
        <a:p xmlns:a="http://schemas.openxmlformats.org/drawingml/2006/main">
          <a:r>
            <a:rPr lang="zh-CN" altLang="zh-CN" dirty="0">
              <a:latin typeface="+mn-lt"/>
              <a:ea typeface="+mn-ea"/>
              <a:cs typeface="+mn-cs"/>
            </a:rPr>
            <a:t>内部收入额标准</a:t>
          </a:r>
          <a:r>
            <a:rPr lang="en-US" altLang="zh-CN" dirty="0">
              <a:latin typeface="+mn-lt"/>
              <a:ea typeface="+mn-ea"/>
              <a:cs typeface="+mn-cs"/>
            </a:rPr>
            <a:t>- IRR</a:t>
          </a:r>
          <a:endParaRPr lang="zh-CN" altLang="zh-CN" dirty="0">
            <a:latin typeface="+mn-lt"/>
            <a:ea typeface="+mn-ea"/>
            <a:cs typeface="+mn-cs"/>
          </a:endParaRPr>
        </a:p>
        <a:p xmlns:a="http://schemas.openxmlformats.org/drawingml/2006/main">
          <a:r>
            <a:rPr lang="en-US" altLang="zh-CN" dirty="0">
              <a:latin typeface="+mn-lt"/>
              <a:ea typeface="+mn-ea"/>
              <a:cs typeface="+mn-cs"/>
            </a:rPr>
            <a:t> </a:t>
          </a:r>
          <a:endParaRPr lang="zh-CN" altLang="zh-CN" dirty="0">
            <a:latin typeface="+mn-lt"/>
            <a:ea typeface="+mn-ea"/>
            <a:cs typeface="+mn-cs"/>
          </a:endParaRPr>
        </a:p>
        <a:p xmlns:a="http://schemas.openxmlformats.org/drawingml/2006/main">
          <a:r>
            <a:rPr lang="zh-CN" altLang="zh-CN" dirty="0">
              <a:latin typeface="+mn-lt"/>
              <a:ea typeface="+mn-ea"/>
              <a:cs typeface="+mn-cs"/>
            </a:rPr>
            <a:t>改进后的内部收入额标准 </a:t>
          </a:r>
          <a:r>
            <a:rPr lang="en-US" altLang="zh-CN" dirty="0">
              <a:latin typeface="+mn-lt"/>
              <a:ea typeface="+mn-ea"/>
              <a:cs typeface="+mn-cs"/>
            </a:rPr>
            <a:t>– MIRR</a:t>
          </a:r>
          <a:endParaRPr lang="zh-CN" altLang="en-US" sz="1100" dirty="0"/>
        </a:p>
      </cdr:txBody>
    </cdr:sp>
  </cdr:relSizeAnchor>
</c:userShapes>
</file>

<file path=ppt/drawings/drawing11.xml><?xml version="1.0" encoding="utf-8"?>
<c:userShapes xmlns:c="http://schemas.openxmlformats.org/drawingml/2006/chart">
  <cdr:relSizeAnchor xmlns:cdr="http://schemas.openxmlformats.org/drawingml/2006/chartDrawing">
    <cdr:from>
      <cdr:x>0.66071</cdr:x>
      <cdr:y>0.11015</cdr:y>
    </cdr:from>
    <cdr:to>
      <cdr:x>1</cdr:x>
      <cdr:y>0.84445</cdr:y>
    </cdr:to>
    <cdr:sp macro="" textlink="">
      <cdr:nvSpPr>
        <cdr:cNvPr id="2" name="TextBox 1"/>
        <cdr:cNvSpPr txBox="1"/>
      </cdr:nvSpPr>
      <cdr:spPr>
        <a:xfrm xmlns:a="http://schemas.openxmlformats.org/drawingml/2006/main">
          <a:off x="2664296" y="216024"/>
          <a:ext cx="1368152" cy="1440160"/>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zh-CN" altLang="zh-CN" sz="1000" dirty="0">
              <a:latin typeface="+mn-lt"/>
              <a:ea typeface="+mn-ea"/>
              <a:cs typeface="+mn-cs"/>
            </a:rPr>
            <a:t>净利润率，（</a:t>
          </a:r>
          <a:r>
            <a:rPr lang="en-US" altLang="zh-CN" sz="1000" dirty="0">
              <a:latin typeface="+mn-lt"/>
              <a:ea typeface="+mn-ea"/>
              <a:cs typeface="+mn-cs"/>
            </a:rPr>
            <a:t>%</a:t>
          </a:r>
          <a:r>
            <a:rPr lang="zh-CN" altLang="zh-CN" sz="1000" dirty="0">
              <a:latin typeface="+mn-lt"/>
              <a:ea typeface="+mn-ea"/>
              <a:cs typeface="+mn-cs"/>
            </a:rPr>
            <a:t>）</a:t>
          </a:r>
        </a:p>
        <a:p xmlns:a="http://schemas.openxmlformats.org/drawingml/2006/main">
          <a:r>
            <a:rPr lang="zh-CN" altLang="zh-CN" sz="1000" dirty="0">
              <a:latin typeface="+mn-lt"/>
              <a:ea typeface="+mn-ea"/>
              <a:cs typeface="+mn-cs"/>
            </a:rPr>
            <a:t>（净利润</a:t>
          </a:r>
          <a:r>
            <a:rPr lang="en-US" altLang="zh-CN" sz="1000" dirty="0">
              <a:latin typeface="+mn-lt"/>
              <a:ea typeface="+mn-ea"/>
              <a:cs typeface="+mn-cs"/>
            </a:rPr>
            <a:t>/</a:t>
          </a:r>
          <a:r>
            <a:rPr lang="zh-CN" altLang="zh-CN" sz="1000" dirty="0">
              <a:latin typeface="+mn-lt"/>
              <a:ea typeface="+mn-ea"/>
              <a:cs typeface="+mn-cs"/>
            </a:rPr>
            <a:t>收入）</a:t>
          </a:r>
        </a:p>
        <a:p xmlns:a="http://schemas.openxmlformats.org/drawingml/2006/main">
          <a:r>
            <a:rPr lang="en-US" altLang="zh-CN" sz="1000" dirty="0">
              <a:latin typeface="+mn-lt"/>
              <a:ea typeface="+mn-ea"/>
              <a:cs typeface="+mn-cs"/>
            </a:rPr>
            <a:t> </a:t>
          </a:r>
          <a:endParaRPr lang="zh-CN" altLang="zh-CN" sz="1000" dirty="0">
            <a:latin typeface="+mn-lt"/>
            <a:ea typeface="+mn-ea"/>
            <a:cs typeface="+mn-cs"/>
          </a:endParaRPr>
        </a:p>
        <a:p xmlns:a="http://schemas.openxmlformats.org/drawingml/2006/main">
          <a:r>
            <a:rPr lang="zh-CN" altLang="zh-CN" sz="1000" dirty="0">
              <a:latin typeface="+mn-lt"/>
              <a:ea typeface="+mn-ea"/>
              <a:cs typeface="+mn-cs"/>
            </a:rPr>
            <a:t>销售利润率（表</a:t>
          </a:r>
          <a:r>
            <a:rPr lang="en-US" altLang="zh-CN" sz="1000" dirty="0">
              <a:latin typeface="+mn-lt"/>
              <a:ea typeface="+mn-ea"/>
              <a:cs typeface="+mn-cs"/>
            </a:rPr>
            <a:t>___</a:t>
          </a:r>
          <a:r>
            <a:rPr lang="zh-CN" altLang="zh-CN" sz="1000" dirty="0">
              <a:latin typeface="+mn-lt"/>
              <a:ea typeface="+mn-ea"/>
              <a:cs typeface="+mn-cs"/>
            </a:rPr>
            <a:t>第</a:t>
          </a:r>
          <a:r>
            <a:rPr lang="en-US" altLang="zh-CN" sz="1000" dirty="0">
              <a:latin typeface="+mn-lt"/>
              <a:ea typeface="+mn-ea"/>
              <a:cs typeface="+mn-cs"/>
            </a:rPr>
            <a:t>11</a:t>
          </a:r>
          <a:r>
            <a:rPr lang="zh-CN" altLang="zh-CN" sz="1000" dirty="0">
              <a:latin typeface="+mn-lt"/>
              <a:ea typeface="+mn-ea"/>
              <a:cs typeface="+mn-cs"/>
            </a:rPr>
            <a:t>行）</a:t>
          </a:r>
        </a:p>
        <a:p xmlns:a="http://schemas.openxmlformats.org/drawingml/2006/main">
          <a:r>
            <a:rPr lang="en-US" altLang="zh-CN" sz="1000" dirty="0">
              <a:latin typeface="+mn-lt"/>
              <a:ea typeface="+mn-ea"/>
              <a:cs typeface="+mn-cs"/>
            </a:rPr>
            <a:t> </a:t>
          </a:r>
          <a:endParaRPr lang="zh-CN" altLang="zh-CN" sz="1000" dirty="0">
            <a:latin typeface="+mn-lt"/>
            <a:ea typeface="+mn-ea"/>
            <a:cs typeface="+mn-cs"/>
          </a:endParaRPr>
        </a:p>
        <a:p xmlns:a="http://schemas.openxmlformats.org/drawingml/2006/main">
          <a:r>
            <a:rPr lang="zh-CN" altLang="zh-CN" sz="1000" dirty="0">
              <a:latin typeface="+mn-lt"/>
              <a:ea typeface="+mn-ea"/>
              <a:cs typeface="+mn-cs"/>
            </a:rPr>
            <a:t>生产利润率（表</a:t>
          </a:r>
          <a:r>
            <a:rPr lang="en-US" altLang="zh-CN" sz="1000" dirty="0">
              <a:latin typeface="+mn-lt"/>
              <a:ea typeface="+mn-ea"/>
              <a:cs typeface="+mn-cs"/>
            </a:rPr>
            <a:t>___</a:t>
          </a:r>
          <a:r>
            <a:rPr lang="zh-CN" altLang="zh-CN" sz="1000" dirty="0">
              <a:latin typeface="+mn-lt"/>
              <a:ea typeface="+mn-ea"/>
              <a:cs typeface="+mn-cs"/>
            </a:rPr>
            <a:t>第</a:t>
          </a:r>
          <a:r>
            <a:rPr lang="en-US" altLang="zh-CN" sz="1000" dirty="0">
              <a:latin typeface="+mn-lt"/>
              <a:ea typeface="+mn-ea"/>
              <a:cs typeface="+mn-cs"/>
            </a:rPr>
            <a:t>12</a:t>
          </a:r>
          <a:r>
            <a:rPr lang="zh-CN" altLang="zh-CN" sz="1000" dirty="0">
              <a:latin typeface="+mn-lt"/>
              <a:ea typeface="+mn-ea"/>
              <a:cs typeface="+mn-cs"/>
            </a:rPr>
            <a:t>行）</a:t>
          </a:r>
          <a:endParaRPr lang="zh-CN" altLang="en-US" sz="1000" dirty="0"/>
        </a:p>
      </cdr:txBody>
    </cdr:sp>
  </cdr:relSizeAnchor>
</c:userShapes>
</file>

<file path=ppt/drawings/drawing12.xml><?xml version="1.0" encoding="utf-8"?>
<c:userShapes xmlns:c="http://schemas.openxmlformats.org/drawingml/2006/chart">
  <cdr:relSizeAnchor xmlns:cdr="http://schemas.openxmlformats.org/drawingml/2006/chartDrawing">
    <cdr:from>
      <cdr:x>0.66667</cdr:x>
      <cdr:y>0.16071</cdr:y>
    </cdr:from>
    <cdr:to>
      <cdr:x>0.98551</cdr:x>
      <cdr:y>0.76786</cdr:y>
    </cdr:to>
    <cdr:sp macro="" textlink="">
      <cdr:nvSpPr>
        <cdr:cNvPr id="2" name="TextBox 1"/>
        <cdr:cNvSpPr txBox="1"/>
      </cdr:nvSpPr>
      <cdr:spPr>
        <a:xfrm xmlns:a="http://schemas.openxmlformats.org/drawingml/2006/main">
          <a:off x="3312368" y="324036"/>
          <a:ext cx="1584176" cy="1224136"/>
        </a:xfrm>
        <a:prstGeom xmlns:a="http://schemas.openxmlformats.org/drawingml/2006/main" prst="rect">
          <a:avLst/>
        </a:prstGeom>
        <a:solidFill xmlns:a="http://schemas.openxmlformats.org/drawingml/2006/main">
          <a:prstClr val="white"/>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用铝生产合金</a:t>
          </a:r>
          <a:r>
            <a:rPr lang="en-US" altLang="zh-CN" dirty="0">
              <a:latin typeface="+mn-lt"/>
              <a:ea typeface="+mn-ea"/>
              <a:cs typeface="+mn-cs"/>
            </a:rPr>
            <a:t>ADC10/12</a:t>
          </a:r>
          <a:endParaRPr lang="zh-CN" altLang="zh-CN" dirty="0">
            <a:latin typeface="+mn-lt"/>
            <a:ea typeface="+mn-ea"/>
            <a:cs typeface="+mn-cs"/>
          </a:endParaRPr>
        </a:p>
        <a:p xmlns:a="http://schemas.openxmlformats.org/drawingml/2006/main">
          <a:r>
            <a:rPr lang="en-US" altLang="zh-CN" dirty="0">
              <a:latin typeface="+mn-lt"/>
              <a:ea typeface="+mn-ea"/>
              <a:cs typeface="+mn-cs"/>
            </a:rPr>
            <a:t> </a:t>
          </a:r>
          <a:endParaRPr lang="zh-CN" altLang="zh-CN" dirty="0">
            <a:latin typeface="+mn-lt"/>
            <a:ea typeface="+mn-ea"/>
            <a:cs typeface="+mn-cs"/>
          </a:endParaRPr>
        </a:p>
        <a:p xmlns:a="http://schemas.openxmlformats.org/drawingml/2006/main">
          <a:r>
            <a:rPr lang="zh-CN" altLang="zh-CN" dirty="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制氧</a:t>
          </a:r>
        </a:p>
        <a:p xmlns:a="http://schemas.openxmlformats.org/drawingml/2006/main">
          <a:r>
            <a:rPr lang="en-US" altLang="zh-CN" dirty="0">
              <a:latin typeface="+mn-lt"/>
              <a:ea typeface="+mn-ea"/>
              <a:cs typeface="+mn-cs"/>
            </a:rPr>
            <a:t> </a:t>
          </a:r>
          <a:endParaRPr lang="zh-CN" altLang="zh-CN" dirty="0">
            <a:latin typeface="+mn-lt"/>
            <a:ea typeface="+mn-ea"/>
            <a:cs typeface="+mn-cs"/>
          </a:endParaRPr>
        </a:p>
        <a:p xmlns:a="http://schemas.openxmlformats.org/drawingml/2006/main">
          <a:r>
            <a:rPr lang="zh-CN" altLang="zh-CN" dirty="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生产动力电缆</a:t>
          </a:r>
          <a:endParaRPr lang="zh-CN" altLang="en-US" sz="1100" dirty="0"/>
        </a:p>
      </cdr:txBody>
    </cdr:sp>
  </cdr:relSizeAnchor>
  <cdr:relSizeAnchor xmlns:cdr="http://schemas.openxmlformats.org/drawingml/2006/chartDrawing">
    <cdr:from>
      <cdr:x>0.31884</cdr:x>
      <cdr:y>0</cdr:y>
    </cdr:from>
    <cdr:to>
      <cdr:x>0.72464</cdr:x>
      <cdr:y>0.10714</cdr:y>
    </cdr:to>
    <cdr:sp macro="" textlink="">
      <cdr:nvSpPr>
        <cdr:cNvPr id="3" name="TextBox 2"/>
        <cdr:cNvSpPr txBox="1"/>
      </cdr:nvSpPr>
      <cdr:spPr>
        <a:xfrm xmlns:a="http://schemas.openxmlformats.org/drawingml/2006/main">
          <a:off x="1584176" y="-36004"/>
          <a:ext cx="2016224" cy="216024"/>
        </a:xfrm>
        <a:prstGeom xmlns:a="http://schemas.openxmlformats.org/drawingml/2006/main" prst="rect">
          <a:avLst/>
        </a:prstGeom>
        <a:solidFill xmlns:a="http://schemas.openxmlformats.org/drawingml/2006/main">
          <a:prstClr val="white"/>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年投资费用额度</a:t>
          </a:r>
          <a:endParaRPr lang="zh-CN" altLang="en-US" sz="1100" dirty="0"/>
        </a:p>
      </cdr:txBody>
    </cdr:sp>
  </cdr:relSizeAnchor>
</c:userShapes>
</file>

<file path=ppt/drawings/drawing13.xml><?xml version="1.0" encoding="utf-8"?>
<c:userShapes xmlns:c="http://schemas.openxmlformats.org/drawingml/2006/chart">
  <cdr:relSizeAnchor xmlns:cdr="http://schemas.openxmlformats.org/drawingml/2006/chartDrawing">
    <cdr:from>
      <cdr:x>0.74201</cdr:x>
      <cdr:y>0.21317</cdr:y>
    </cdr:from>
    <cdr:to>
      <cdr:x>0.98187</cdr:x>
      <cdr:y>0.81005</cdr:y>
    </cdr:to>
    <cdr:sp macro="" textlink="">
      <cdr:nvSpPr>
        <cdr:cNvPr id="2" name="TextBox 1"/>
        <cdr:cNvSpPr txBox="1"/>
      </cdr:nvSpPr>
      <cdr:spPr>
        <a:xfrm xmlns:a="http://schemas.openxmlformats.org/drawingml/2006/main">
          <a:off x="3118637" y="360040"/>
          <a:ext cx="1008112" cy="1008112"/>
        </a:xfrm>
        <a:prstGeom xmlns:a="http://schemas.openxmlformats.org/drawingml/2006/main" prst="rect">
          <a:avLst/>
        </a:prstGeom>
        <a:solidFill xmlns:a="http://schemas.openxmlformats.org/drawingml/2006/main">
          <a:prstClr val="white"/>
        </a:solidFill>
      </cdr:spPr>
      <cdr:txBody>
        <a:bodyPr xmlns:a="http://schemas.openxmlformats.org/drawingml/2006/main" vertOverflow="clip" wrap="square" rtlCol="0"/>
        <a:lstStyle xmlns:a="http://schemas.openxmlformats.org/drawingml/2006/main"/>
        <a:p xmlns:a="http://schemas.openxmlformats.org/drawingml/2006/main">
          <a:r>
            <a:rPr lang="zh-CN" altLang="zh-CN" sz="1000" dirty="0">
              <a:latin typeface="+mn-lt"/>
              <a:ea typeface="+mn-ea"/>
              <a:cs typeface="+mn-cs"/>
            </a:rPr>
            <a:t>利润率</a:t>
          </a:r>
          <a:r>
            <a:rPr lang="en-US" altLang="zh-CN" sz="1000" dirty="0">
              <a:latin typeface="+mn-lt"/>
              <a:ea typeface="+mn-ea"/>
              <a:cs typeface="+mn-cs"/>
            </a:rPr>
            <a:t>EBITDA</a:t>
          </a:r>
          <a:r>
            <a:rPr lang="zh-CN" altLang="zh-CN" sz="1000" dirty="0">
              <a:latin typeface="+mn-lt"/>
              <a:ea typeface="+mn-ea"/>
              <a:cs typeface="+mn-cs"/>
            </a:rPr>
            <a:t>，（</a:t>
          </a:r>
          <a:r>
            <a:rPr lang="en-US" altLang="zh-CN" sz="1000" dirty="0">
              <a:latin typeface="+mn-lt"/>
              <a:ea typeface="+mn-ea"/>
              <a:cs typeface="+mn-cs"/>
            </a:rPr>
            <a:t>%</a:t>
          </a:r>
          <a:r>
            <a:rPr lang="zh-CN" altLang="zh-CN" sz="1000" dirty="0">
              <a:latin typeface="+mn-lt"/>
              <a:ea typeface="+mn-ea"/>
              <a:cs typeface="+mn-cs"/>
            </a:rPr>
            <a:t>）</a:t>
          </a:r>
        </a:p>
        <a:p xmlns:a="http://schemas.openxmlformats.org/drawingml/2006/main">
          <a:r>
            <a:rPr lang="zh-CN" altLang="zh-CN" sz="1000" dirty="0">
              <a:latin typeface="+mn-lt"/>
              <a:ea typeface="+mn-ea"/>
              <a:cs typeface="+mn-cs"/>
            </a:rPr>
            <a:t>（</a:t>
          </a:r>
          <a:r>
            <a:rPr lang="en-US" altLang="zh-CN" sz="1000" dirty="0">
              <a:latin typeface="+mn-lt"/>
              <a:ea typeface="+mn-ea"/>
              <a:cs typeface="+mn-cs"/>
            </a:rPr>
            <a:t>EBITDA/</a:t>
          </a:r>
          <a:r>
            <a:rPr lang="zh-CN" altLang="zh-CN" sz="1000" dirty="0">
              <a:latin typeface="+mn-lt"/>
              <a:ea typeface="+mn-ea"/>
              <a:cs typeface="+mn-cs"/>
            </a:rPr>
            <a:t>收入）</a:t>
          </a:r>
        </a:p>
        <a:p xmlns:a="http://schemas.openxmlformats.org/drawingml/2006/main">
          <a:r>
            <a:rPr lang="en-US" altLang="zh-CN" sz="1000" dirty="0">
              <a:latin typeface="+mn-lt"/>
              <a:ea typeface="+mn-ea"/>
              <a:cs typeface="+mn-cs"/>
            </a:rPr>
            <a:t> </a:t>
          </a:r>
          <a:endParaRPr lang="zh-CN" altLang="zh-CN" sz="1000" dirty="0">
            <a:latin typeface="+mn-lt"/>
            <a:ea typeface="+mn-ea"/>
            <a:cs typeface="+mn-cs"/>
          </a:endParaRPr>
        </a:p>
        <a:p xmlns:a="http://schemas.openxmlformats.org/drawingml/2006/main">
          <a:r>
            <a:rPr lang="en-US" altLang="zh-CN" sz="1000" dirty="0">
              <a:latin typeface="+mn-lt"/>
              <a:ea typeface="+mn-ea"/>
              <a:cs typeface="+mn-cs"/>
            </a:rPr>
            <a:t>EBIDTA</a:t>
          </a:r>
          <a:r>
            <a:rPr lang="zh-CN" altLang="zh-CN" sz="1000" dirty="0">
              <a:latin typeface="+mn-lt"/>
              <a:ea typeface="+mn-ea"/>
              <a:cs typeface="+mn-cs"/>
            </a:rPr>
            <a:t>，（千美元）</a:t>
          </a:r>
          <a:endParaRPr lang="zh-CN" altLang="en-US" sz="1000" dirty="0"/>
        </a:p>
      </cdr:txBody>
    </cdr:sp>
  </cdr:relSizeAnchor>
</c:userShapes>
</file>

<file path=ppt/drawings/drawing14.xml><?xml version="1.0" encoding="utf-8"?>
<c:userShapes xmlns:c="http://schemas.openxmlformats.org/drawingml/2006/chart">
  <cdr:relSizeAnchor xmlns:cdr="http://schemas.openxmlformats.org/drawingml/2006/chartDrawing">
    <cdr:from>
      <cdr:x>0.69605</cdr:x>
      <cdr:y>0.20817</cdr:y>
    </cdr:from>
    <cdr:to>
      <cdr:x>1</cdr:x>
      <cdr:y>0.80996</cdr:y>
    </cdr:to>
    <cdr:sp macro="" textlink="">
      <cdr:nvSpPr>
        <cdr:cNvPr id="2" name="TextBox 1"/>
        <cdr:cNvSpPr txBox="1"/>
      </cdr:nvSpPr>
      <cdr:spPr>
        <a:xfrm xmlns:a="http://schemas.openxmlformats.org/drawingml/2006/main">
          <a:off x="5771448" y="473262"/>
          <a:ext cx="2520280" cy="1368152"/>
        </a:xfrm>
        <a:prstGeom xmlns:a="http://schemas.openxmlformats.org/drawingml/2006/main" prst="rect">
          <a:avLst/>
        </a:prstGeom>
        <a:solidFill xmlns:a="http://schemas.openxmlformats.org/drawingml/2006/main">
          <a:prstClr val="white"/>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用铝生产合金</a:t>
          </a:r>
          <a:r>
            <a:rPr lang="en-US" altLang="zh-CN" dirty="0">
              <a:latin typeface="+mn-lt"/>
              <a:ea typeface="+mn-ea"/>
              <a:cs typeface="+mn-cs"/>
            </a:rPr>
            <a:t>ADC10/12</a:t>
          </a:r>
          <a:endParaRPr lang="zh-CN" altLang="zh-CN" dirty="0">
            <a:latin typeface="+mn-lt"/>
            <a:ea typeface="+mn-ea"/>
            <a:cs typeface="+mn-cs"/>
          </a:endParaRPr>
        </a:p>
        <a:p xmlns:a="http://schemas.openxmlformats.org/drawingml/2006/main">
          <a:endParaRPr lang="en-US" altLang="zh-CN" dirty="0" smtClean="0">
            <a:latin typeface="+mn-lt"/>
            <a:ea typeface="+mn-ea"/>
            <a:cs typeface="+mn-cs"/>
          </a:endParaRPr>
        </a:p>
        <a:p xmlns:a="http://schemas.openxmlformats.org/drawingml/2006/main">
          <a:r>
            <a:rPr lang="zh-CN" altLang="zh-CN" dirty="0" smtClean="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制氧</a:t>
          </a:r>
        </a:p>
        <a:p xmlns:a="http://schemas.openxmlformats.org/drawingml/2006/main">
          <a:endParaRPr lang="en-US" altLang="zh-CN" dirty="0" smtClean="0">
            <a:latin typeface="+mn-lt"/>
            <a:ea typeface="+mn-ea"/>
            <a:cs typeface="+mn-cs"/>
          </a:endParaRPr>
        </a:p>
        <a:p xmlns:a="http://schemas.openxmlformats.org/drawingml/2006/main">
          <a:r>
            <a:rPr lang="zh-CN" altLang="zh-CN" dirty="0" smtClean="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生产动力电缆</a:t>
          </a:r>
        </a:p>
        <a:p xmlns:a="http://schemas.openxmlformats.org/drawingml/2006/main">
          <a:endParaRPr lang="en-US" altLang="zh-CN" dirty="0" smtClean="0">
            <a:latin typeface="+mn-lt"/>
            <a:ea typeface="+mn-ea"/>
            <a:cs typeface="+mn-cs"/>
          </a:endParaRPr>
        </a:p>
        <a:p xmlns:a="http://schemas.openxmlformats.org/drawingml/2006/main">
          <a:r>
            <a:rPr lang="zh-CN" altLang="zh-CN" dirty="0" smtClean="0">
              <a:latin typeface="+mn-lt"/>
              <a:ea typeface="+mn-ea"/>
              <a:cs typeface="+mn-cs"/>
            </a:rPr>
            <a:t>第</a:t>
          </a:r>
          <a:r>
            <a:rPr lang="en-US" altLang="zh-CN" dirty="0">
              <a:latin typeface="+mn-lt"/>
              <a:ea typeface="+mn-ea"/>
              <a:cs typeface="+mn-cs"/>
            </a:rPr>
            <a:t>1</a:t>
          </a:r>
          <a:r>
            <a:rPr lang="zh-CN" altLang="zh-CN" dirty="0">
              <a:latin typeface="+mn-lt"/>
              <a:ea typeface="+mn-ea"/>
              <a:cs typeface="+mn-cs"/>
            </a:rPr>
            <a:t>阶段的投资计划</a:t>
          </a:r>
        </a:p>
        <a:p xmlns:a="http://schemas.openxmlformats.org/drawingml/2006/main">
          <a:endParaRPr lang="zh-CN" altLang="en-US" sz="1100" dirty="0"/>
        </a:p>
      </cdr:txBody>
    </cdr:sp>
  </cdr:relSizeAnchor>
</c:userShapes>
</file>

<file path=ppt/drawings/drawing15.xml><?xml version="1.0" encoding="utf-8"?>
<c:userShapes xmlns:c="http://schemas.openxmlformats.org/drawingml/2006/chart">
  <cdr:relSizeAnchor xmlns:cdr="http://schemas.openxmlformats.org/drawingml/2006/chartDrawing">
    <cdr:from>
      <cdr:x>0.71069</cdr:x>
      <cdr:y>0.11875</cdr:y>
    </cdr:from>
    <cdr:to>
      <cdr:x>1</cdr:x>
      <cdr:y>0.90558</cdr:y>
    </cdr:to>
    <cdr:sp macro="" textlink="">
      <cdr:nvSpPr>
        <cdr:cNvPr id="2" name="TextBox 1"/>
        <cdr:cNvSpPr txBox="1"/>
      </cdr:nvSpPr>
      <cdr:spPr>
        <a:xfrm xmlns:a="http://schemas.openxmlformats.org/drawingml/2006/main">
          <a:off x="3891531" y="271686"/>
          <a:ext cx="1584176" cy="1800200"/>
        </a:xfrm>
        <a:prstGeom xmlns:a="http://schemas.openxmlformats.org/drawingml/2006/main" prst="rect">
          <a:avLst/>
        </a:prstGeom>
        <a:solidFill xmlns:a="http://schemas.openxmlformats.org/drawingml/2006/main">
          <a:prstClr val="white"/>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用铝生产合金</a:t>
          </a:r>
          <a:r>
            <a:rPr lang="en-US" altLang="zh-CN" dirty="0">
              <a:latin typeface="+mn-lt"/>
              <a:ea typeface="+mn-ea"/>
              <a:cs typeface="+mn-cs"/>
            </a:rPr>
            <a:t>ADC10/12</a:t>
          </a:r>
          <a:endParaRPr lang="zh-CN" altLang="zh-CN" dirty="0">
            <a:latin typeface="+mn-lt"/>
            <a:ea typeface="+mn-ea"/>
            <a:cs typeface="+mn-cs"/>
          </a:endParaRPr>
        </a:p>
        <a:p xmlns:a="http://schemas.openxmlformats.org/drawingml/2006/main">
          <a:endParaRPr lang="en-US" altLang="zh-CN" dirty="0" smtClean="0">
            <a:latin typeface="+mn-lt"/>
            <a:ea typeface="+mn-ea"/>
            <a:cs typeface="+mn-cs"/>
          </a:endParaRPr>
        </a:p>
        <a:p xmlns:a="http://schemas.openxmlformats.org/drawingml/2006/main">
          <a:r>
            <a:rPr lang="zh-CN" altLang="zh-CN" dirty="0" smtClean="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制氧</a:t>
          </a:r>
        </a:p>
        <a:p xmlns:a="http://schemas.openxmlformats.org/drawingml/2006/main">
          <a:endParaRPr lang="en-US" altLang="zh-CN" dirty="0" smtClean="0">
            <a:latin typeface="+mn-lt"/>
            <a:ea typeface="+mn-ea"/>
            <a:cs typeface="+mn-cs"/>
          </a:endParaRPr>
        </a:p>
        <a:p xmlns:a="http://schemas.openxmlformats.org/drawingml/2006/main">
          <a:r>
            <a:rPr lang="zh-CN" altLang="zh-CN" dirty="0" smtClean="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生产动力电缆</a:t>
          </a:r>
        </a:p>
        <a:p xmlns:a="http://schemas.openxmlformats.org/drawingml/2006/main">
          <a:endParaRPr lang="en-US" altLang="zh-CN" dirty="0" smtClean="0">
            <a:latin typeface="+mn-lt"/>
            <a:ea typeface="+mn-ea"/>
            <a:cs typeface="+mn-cs"/>
          </a:endParaRPr>
        </a:p>
        <a:p xmlns:a="http://schemas.openxmlformats.org/drawingml/2006/main">
          <a:endParaRPr lang="en-US" altLang="zh-CN" dirty="0"/>
        </a:p>
        <a:p xmlns:a="http://schemas.openxmlformats.org/drawingml/2006/main">
          <a:r>
            <a:rPr lang="zh-CN" altLang="zh-CN" dirty="0" smtClean="0">
              <a:latin typeface="+mn-lt"/>
              <a:ea typeface="+mn-ea"/>
              <a:cs typeface="+mn-cs"/>
            </a:rPr>
            <a:t>第</a:t>
          </a:r>
          <a:r>
            <a:rPr lang="en-US" altLang="zh-CN" dirty="0">
              <a:latin typeface="+mn-lt"/>
              <a:ea typeface="+mn-ea"/>
              <a:cs typeface="+mn-cs"/>
            </a:rPr>
            <a:t>1</a:t>
          </a:r>
          <a:r>
            <a:rPr lang="zh-CN" altLang="zh-CN" dirty="0">
              <a:latin typeface="+mn-lt"/>
              <a:ea typeface="+mn-ea"/>
              <a:cs typeface="+mn-cs"/>
            </a:rPr>
            <a:t>阶段的投资计划</a:t>
          </a:r>
          <a:endParaRPr lang="zh-CN" altLang="en-US" sz="1100" dirty="0"/>
        </a:p>
      </cdr:txBody>
    </cdr:sp>
  </cdr:relSizeAnchor>
</c:userShapes>
</file>

<file path=ppt/drawings/drawing16.xml><?xml version="1.0" encoding="utf-8"?>
<c:userShapes xmlns:c="http://schemas.openxmlformats.org/drawingml/2006/chart">
  <cdr:relSizeAnchor xmlns:cdr="http://schemas.openxmlformats.org/drawingml/2006/chartDrawing">
    <cdr:from>
      <cdr:x>0.63158</cdr:x>
      <cdr:y>0.25173</cdr:y>
    </cdr:from>
    <cdr:to>
      <cdr:x>1</cdr:x>
      <cdr:y>0.39815</cdr:y>
    </cdr:to>
    <cdr:sp macro="" textlink="">
      <cdr:nvSpPr>
        <cdr:cNvPr id="2" name="TextBox 1"/>
        <cdr:cNvSpPr txBox="1"/>
      </cdr:nvSpPr>
      <cdr:spPr>
        <a:xfrm xmlns:a="http://schemas.openxmlformats.org/drawingml/2006/main">
          <a:off x="1728192" y="1238077"/>
          <a:ext cx="1008112" cy="720080"/>
        </a:xfrm>
        <a:prstGeom xmlns:a="http://schemas.openxmlformats.org/drawingml/2006/main" prst="rect">
          <a:avLst/>
        </a:prstGeom>
        <a:solidFill xmlns:a="http://schemas.openxmlformats.org/drawingml/2006/main">
          <a:prstClr val="white"/>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用铝生产合金</a:t>
          </a:r>
          <a:r>
            <a:rPr lang="en-US" altLang="zh-CN" dirty="0">
              <a:latin typeface="+mn-lt"/>
              <a:ea typeface="+mn-ea"/>
              <a:cs typeface="+mn-cs"/>
            </a:rPr>
            <a:t>ADC10/12</a:t>
          </a:r>
          <a:endParaRPr lang="zh-CN" altLang="en-US" sz="1100" dirty="0"/>
        </a:p>
      </cdr:txBody>
    </cdr:sp>
  </cdr:relSizeAnchor>
  <cdr:relSizeAnchor xmlns:cdr="http://schemas.openxmlformats.org/drawingml/2006/chartDrawing">
    <cdr:from>
      <cdr:x>0.55263</cdr:x>
      <cdr:y>0.41279</cdr:y>
    </cdr:from>
    <cdr:to>
      <cdr:x>0.92105</cdr:x>
      <cdr:y>0.5592</cdr:y>
    </cdr:to>
    <cdr:sp macro="" textlink="">
      <cdr:nvSpPr>
        <cdr:cNvPr id="3" name="TextBox 1"/>
        <cdr:cNvSpPr txBox="1"/>
      </cdr:nvSpPr>
      <cdr:spPr>
        <a:xfrm xmlns:a="http://schemas.openxmlformats.org/drawingml/2006/main">
          <a:off x="1512168" y="2030165"/>
          <a:ext cx="1008112" cy="720080"/>
        </a:xfrm>
        <a:prstGeom xmlns:a="http://schemas.openxmlformats.org/drawingml/2006/main" prst="rect">
          <a:avLst/>
        </a:prstGeom>
        <a:solidFill xmlns:a="http://schemas.openxmlformats.org/drawingml/2006/main">
          <a:prstClr val="white"/>
        </a:solidFill>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r>
            <a:rPr lang="zh-CN" altLang="zh-CN" dirty="0" smtClean="0"/>
            <a:t>第</a:t>
          </a:r>
          <a:r>
            <a:rPr lang="en-US" altLang="zh-CN" dirty="0" smtClean="0"/>
            <a:t>1</a:t>
          </a:r>
          <a:r>
            <a:rPr lang="zh-CN" altLang="zh-CN" dirty="0" smtClean="0"/>
            <a:t>阶段</a:t>
          </a:r>
          <a:r>
            <a:rPr lang="en-US" altLang="zh-CN" dirty="0" smtClean="0"/>
            <a:t>. </a:t>
          </a:r>
          <a:r>
            <a:rPr lang="zh-CN" altLang="zh-CN" dirty="0" smtClean="0"/>
            <a:t>制氧</a:t>
          </a:r>
          <a:endParaRPr lang="zh-CN" altLang="en-US" sz="1100" dirty="0"/>
        </a:p>
      </cdr:txBody>
    </cdr:sp>
  </cdr:relSizeAnchor>
</c:userShapes>
</file>

<file path=ppt/drawings/drawing17.xml><?xml version="1.0" encoding="utf-8"?>
<c:userShapes xmlns:c="http://schemas.openxmlformats.org/drawingml/2006/chart">
  <cdr:relSizeAnchor xmlns:cdr="http://schemas.openxmlformats.org/drawingml/2006/chartDrawing">
    <cdr:from>
      <cdr:x>0.27852</cdr:x>
      <cdr:y>0.80073</cdr:y>
    </cdr:from>
    <cdr:to>
      <cdr:x>0.80159</cdr:x>
      <cdr:y>0.95862</cdr:y>
    </cdr:to>
    <cdr:sp macro="" textlink="">
      <cdr:nvSpPr>
        <cdr:cNvPr id="2" name="TextBox 1"/>
        <cdr:cNvSpPr txBox="1"/>
      </cdr:nvSpPr>
      <cdr:spPr>
        <a:xfrm xmlns:a="http://schemas.openxmlformats.org/drawingml/2006/main">
          <a:off x="1111891" y="1095516"/>
          <a:ext cx="2088232" cy="216024"/>
        </a:xfrm>
        <a:prstGeom xmlns:a="http://schemas.openxmlformats.org/drawingml/2006/main" prst="rect">
          <a:avLst/>
        </a:prstGeom>
        <a:solidFill xmlns:a="http://schemas.openxmlformats.org/drawingml/2006/main">
          <a:prstClr val="white"/>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年投资费用额度</a:t>
          </a:r>
          <a:endParaRPr lang="zh-CN" altLang="en-US" sz="1100" dirty="0"/>
        </a:p>
      </cdr:txBody>
    </cdr:sp>
  </cdr:relSizeAnchor>
</c:userShapes>
</file>

<file path=ppt/drawings/drawing18.xml><?xml version="1.0" encoding="utf-8"?>
<c:userShapes xmlns:c="http://schemas.openxmlformats.org/drawingml/2006/chart">
  <cdr:relSizeAnchor xmlns:cdr="http://schemas.openxmlformats.org/drawingml/2006/chartDrawing">
    <cdr:from>
      <cdr:x>0.67857</cdr:x>
      <cdr:y>0.08</cdr:y>
    </cdr:from>
    <cdr:to>
      <cdr:x>1</cdr:x>
      <cdr:y>0.8</cdr:y>
    </cdr:to>
    <cdr:sp macro="" textlink="">
      <cdr:nvSpPr>
        <cdr:cNvPr id="2" name="TextBox 1"/>
        <cdr:cNvSpPr txBox="1"/>
      </cdr:nvSpPr>
      <cdr:spPr>
        <a:xfrm xmlns:a="http://schemas.openxmlformats.org/drawingml/2006/main">
          <a:off x="2736303" y="144016"/>
          <a:ext cx="1296144" cy="1296144"/>
        </a:xfrm>
        <a:prstGeom xmlns:a="http://schemas.openxmlformats.org/drawingml/2006/main" prst="rect">
          <a:avLst/>
        </a:prstGeom>
        <a:solidFill xmlns:a="http://schemas.openxmlformats.org/drawingml/2006/main">
          <a:prstClr val="white"/>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净利润率（净利润</a:t>
          </a:r>
          <a:r>
            <a:rPr lang="en-US" altLang="zh-CN" dirty="0">
              <a:latin typeface="+mn-lt"/>
              <a:ea typeface="+mn-ea"/>
              <a:cs typeface="+mn-cs"/>
            </a:rPr>
            <a:t>/</a:t>
          </a:r>
          <a:r>
            <a:rPr lang="zh-CN" altLang="zh-CN" dirty="0">
              <a:latin typeface="+mn-lt"/>
              <a:ea typeface="+mn-ea"/>
              <a:cs typeface="+mn-cs"/>
            </a:rPr>
            <a:t>收入）</a:t>
          </a:r>
          <a:r>
            <a:rPr lang="en-US" altLang="zh-CN" dirty="0">
              <a:latin typeface="+mn-lt"/>
              <a:ea typeface="+mn-ea"/>
              <a:cs typeface="+mn-cs"/>
            </a:rPr>
            <a:t>- NPM</a:t>
          </a:r>
          <a:endParaRPr lang="zh-CN" altLang="zh-CN" dirty="0">
            <a:latin typeface="+mn-lt"/>
            <a:ea typeface="+mn-ea"/>
            <a:cs typeface="+mn-cs"/>
          </a:endParaRPr>
        </a:p>
        <a:p xmlns:a="http://schemas.openxmlformats.org/drawingml/2006/main">
          <a:r>
            <a:rPr lang="en-US" altLang="zh-CN" dirty="0">
              <a:latin typeface="+mn-lt"/>
              <a:ea typeface="+mn-ea"/>
              <a:cs typeface="+mn-cs"/>
            </a:rPr>
            <a:t> </a:t>
          </a:r>
          <a:endParaRPr lang="zh-CN" altLang="zh-CN" dirty="0">
            <a:latin typeface="+mn-lt"/>
            <a:ea typeface="+mn-ea"/>
            <a:cs typeface="+mn-cs"/>
          </a:endParaRPr>
        </a:p>
        <a:p xmlns:a="http://schemas.openxmlformats.org/drawingml/2006/main">
          <a:r>
            <a:rPr lang="zh-CN" altLang="zh-CN" dirty="0">
              <a:latin typeface="+mn-lt"/>
              <a:ea typeface="+mn-ea"/>
              <a:cs typeface="+mn-cs"/>
            </a:rPr>
            <a:t>销售利润率 </a:t>
          </a:r>
          <a:r>
            <a:rPr lang="en-US" altLang="zh-CN" dirty="0">
              <a:latin typeface="+mn-lt"/>
              <a:ea typeface="+mn-ea"/>
              <a:cs typeface="+mn-cs"/>
            </a:rPr>
            <a:t>– ROS</a:t>
          </a:r>
          <a:endParaRPr lang="zh-CN" altLang="zh-CN" dirty="0">
            <a:latin typeface="+mn-lt"/>
            <a:ea typeface="+mn-ea"/>
            <a:cs typeface="+mn-cs"/>
          </a:endParaRPr>
        </a:p>
        <a:p xmlns:a="http://schemas.openxmlformats.org/drawingml/2006/main">
          <a:r>
            <a:rPr lang="en-US" altLang="zh-CN" dirty="0">
              <a:latin typeface="+mn-lt"/>
              <a:ea typeface="+mn-ea"/>
              <a:cs typeface="+mn-cs"/>
            </a:rPr>
            <a:t> </a:t>
          </a:r>
          <a:endParaRPr lang="zh-CN" altLang="zh-CN" dirty="0">
            <a:latin typeface="+mn-lt"/>
            <a:ea typeface="+mn-ea"/>
            <a:cs typeface="+mn-cs"/>
          </a:endParaRPr>
        </a:p>
        <a:p xmlns:a="http://schemas.openxmlformats.org/drawingml/2006/main">
          <a:r>
            <a:rPr lang="zh-CN" altLang="zh-CN" dirty="0">
              <a:latin typeface="+mn-lt"/>
              <a:ea typeface="+mn-ea"/>
              <a:cs typeface="+mn-cs"/>
            </a:rPr>
            <a:t>生产利润率 </a:t>
          </a:r>
          <a:r>
            <a:rPr lang="en-US" altLang="zh-CN" dirty="0">
              <a:latin typeface="+mn-lt"/>
              <a:ea typeface="+mn-ea"/>
              <a:cs typeface="+mn-cs"/>
            </a:rPr>
            <a:t>– ROTC</a:t>
          </a:r>
          <a:endParaRPr lang="zh-CN" altLang="en-US" sz="1100" dirty="0"/>
        </a:p>
      </cdr:txBody>
    </cdr:sp>
  </cdr:relSizeAnchor>
</c:userShapes>
</file>

<file path=ppt/drawings/drawing19.xml><?xml version="1.0" encoding="utf-8"?>
<c:userShapes xmlns:c="http://schemas.openxmlformats.org/drawingml/2006/chart">
  <cdr:relSizeAnchor xmlns:cdr="http://schemas.openxmlformats.org/drawingml/2006/chartDrawing">
    <cdr:from>
      <cdr:x>0.67569</cdr:x>
      <cdr:y>0.04089</cdr:y>
    </cdr:from>
    <cdr:to>
      <cdr:x>1</cdr:x>
      <cdr:y>0.96587</cdr:y>
    </cdr:to>
    <cdr:sp macro="" textlink="">
      <cdr:nvSpPr>
        <cdr:cNvPr id="2" name="TextBox 1"/>
        <cdr:cNvSpPr txBox="1"/>
      </cdr:nvSpPr>
      <cdr:spPr>
        <a:xfrm xmlns:a="http://schemas.openxmlformats.org/drawingml/2006/main">
          <a:off x="4038625" y="95485"/>
          <a:ext cx="1800200" cy="2160240"/>
        </a:xfrm>
        <a:prstGeom xmlns:a="http://schemas.openxmlformats.org/drawingml/2006/main" prst="rect">
          <a:avLst/>
        </a:prstGeom>
        <a:solidFill xmlns:a="http://schemas.openxmlformats.org/drawingml/2006/main">
          <a:prstClr val="white"/>
        </a:solidFill>
      </cdr:spPr>
      <cdr:txBody>
        <a:bodyPr xmlns:a="http://schemas.openxmlformats.org/drawingml/2006/main" vertOverflow="clip" wrap="square" rtlCol="0"/>
        <a:lstStyle xmlns:a="http://schemas.openxmlformats.org/drawingml/2006/main"/>
        <a:p xmlns:a="http://schemas.openxmlformats.org/drawingml/2006/main">
          <a:r>
            <a:rPr lang="zh-CN" altLang="zh-CN" sz="1200" dirty="0">
              <a:latin typeface="+mn-lt"/>
              <a:ea typeface="+mn-ea"/>
              <a:cs typeface="+mn-cs"/>
            </a:rPr>
            <a:t>第</a:t>
          </a:r>
          <a:r>
            <a:rPr lang="en-US" altLang="zh-CN" sz="1200" dirty="0">
              <a:latin typeface="+mn-lt"/>
              <a:ea typeface="+mn-ea"/>
              <a:cs typeface="+mn-cs"/>
            </a:rPr>
            <a:t>1</a:t>
          </a:r>
          <a:r>
            <a:rPr lang="zh-CN" altLang="zh-CN" sz="1200" dirty="0">
              <a:latin typeface="+mn-lt"/>
              <a:ea typeface="+mn-ea"/>
              <a:cs typeface="+mn-cs"/>
            </a:rPr>
            <a:t>阶段</a:t>
          </a:r>
          <a:r>
            <a:rPr lang="en-US" altLang="zh-CN" sz="1200" dirty="0">
              <a:latin typeface="+mn-lt"/>
              <a:ea typeface="+mn-ea"/>
              <a:cs typeface="+mn-cs"/>
            </a:rPr>
            <a:t>. </a:t>
          </a:r>
          <a:r>
            <a:rPr lang="zh-CN" altLang="zh-CN" sz="1200" dirty="0">
              <a:latin typeface="+mn-lt"/>
              <a:ea typeface="+mn-ea"/>
              <a:cs typeface="+mn-cs"/>
            </a:rPr>
            <a:t>用铝生产合金</a:t>
          </a:r>
          <a:r>
            <a:rPr lang="en-US" altLang="zh-CN" sz="1200" dirty="0">
              <a:latin typeface="+mn-lt"/>
              <a:ea typeface="+mn-ea"/>
              <a:cs typeface="+mn-cs"/>
            </a:rPr>
            <a:t>ADC10/12 </a:t>
          </a:r>
          <a:endParaRPr lang="zh-CN" altLang="zh-CN" sz="1200" dirty="0">
            <a:latin typeface="+mn-lt"/>
            <a:ea typeface="+mn-ea"/>
            <a:cs typeface="+mn-cs"/>
          </a:endParaRPr>
        </a:p>
        <a:p xmlns:a="http://schemas.openxmlformats.org/drawingml/2006/main">
          <a:r>
            <a:rPr lang="zh-CN" altLang="zh-CN" sz="1200" dirty="0">
              <a:latin typeface="+mn-lt"/>
              <a:ea typeface="+mn-ea"/>
              <a:cs typeface="+mn-cs"/>
            </a:rPr>
            <a:t>第</a:t>
          </a:r>
          <a:r>
            <a:rPr lang="en-US" altLang="zh-CN" sz="1200" dirty="0">
              <a:latin typeface="+mn-lt"/>
              <a:ea typeface="+mn-ea"/>
              <a:cs typeface="+mn-cs"/>
            </a:rPr>
            <a:t>1</a:t>
          </a:r>
          <a:r>
            <a:rPr lang="zh-CN" altLang="zh-CN" sz="1200" dirty="0">
              <a:latin typeface="+mn-lt"/>
              <a:ea typeface="+mn-ea"/>
              <a:cs typeface="+mn-cs"/>
            </a:rPr>
            <a:t>阶段</a:t>
          </a:r>
          <a:r>
            <a:rPr lang="en-US" altLang="zh-CN" sz="1200" dirty="0">
              <a:latin typeface="+mn-lt"/>
              <a:ea typeface="+mn-ea"/>
              <a:cs typeface="+mn-cs"/>
            </a:rPr>
            <a:t>.</a:t>
          </a:r>
          <a:r>
            <a:rPr lang="zh-CN" altLang="zh-CN" sz="1200" dirty="0">
              <a:latin typeface="+mn-lt"/>
              <a:ea typeface="+mn-ea"/>
              <a:cs typeface="+mn-cs"/>
            </a:rPr>
            <a:t>制氧</a:t>
          </a:r>
        </a:p>
        <a:p xmlns:a="http://schemas.openxmlformats.org/drawingml/2006/main">
          <a:endParaRPr lang="en-US" altLang="zh-CN" sz="1200" dirty="0" smtClean="0">
            <a:latin typeface="+mn-lt"/>
            <a:ea typeface="+mn-ea"/>
            <a:cs typeface="+mn-cs"/>
          </a:endParaRPr>
        </a:p>
        <a:p xmlns:a="http://schemas.openxmlformats.org/drawingml/2006/main">
          <a:r>
            <a:rPr lang="zh-CN" altLang="zh-CN" sz="1200" dirty="0" smtClean="0">
              <a:latin typeface="+mn-lt"/>
              <a:ea typeface="+mn-ea"/>
              <a:cs typeface="+mn-cs"/>
            </a:rPr>
            <a:t>第</a:t>
          </a:r>
          <a:r>
            <a:rPr lang="en-US" altLang="zh-CN" sz="1200" dirty="0">
              <a:latin typeface="+mn-lt"/>
              <a:ea typeface="+mn-ea"/>
              <a:cs typeface="+mn-cs"/>
            </a:rPr>
            <a:t>1</a:t>
          </a:r>
          <a:r>
            <a:rPr lang="zh-CN" altLang="zh-CN" sz="1200" dirty="0">
              <a:latin typeface="+mn-lt"/>
              <a:ea typeface="+mn-ea"/>
              <a:cs typeface="+mn-cs"/>
            </a:rPr>
            <a:t>阶段</a:t>
          </a:r>
          <a:r>
            <a:rPr lang="en-US" altLang="zh-CN" sz="1200" dirty="0">
              <a:latin typeface="+mn-lt"/>
              <a:ea typeface="+mn-ea"/>
              <a:cs typeface="+mn-cs"/>
            </a:rPr>
            <a:t>. </a:t>
          </a:r>
          <a:r>
            <a:rPr lang="zh-CN" altLang="zh-CN" sz="1200" dirty="0">
              <a:latin typeface="+mn-lt"/>
              <a:ea typeface="+mn-ea"/>
              <a:cs typeface="+mn-cs"/>
            </a:rPr>
            <a:t>生产动力电缆</a:t>
          </a:r>
        </a:p>
        <a:p xmlns:a="http://schemas.openxmlformats.org/drawingml/2006/main">
          <a:r>
            <a:rPr lang="en-US" altLang="zh-CN" sz="1200" dirty="0">
              <a:latin typeface="+mn-lt"/>
              <a:ea typeface="+mn-ea"/>
              <a:cs typeface="+mn-cs"/>
            </a:rPr>
            <a:t> </a:t>
          </a:r>
          <a:r>
            <a:rPr lang="zh-CN" altLang="zh-CN" sz="1200" dirty="0" smtClean="0">
              <a:latin typeface="+mn-lt"/>
              <a:ea typeface="+mn-ea"/>
              <a:cs typeface="+mn-cs"/>
            </a:rPr>
            <a:t>第</a:t>
          </a:r>
          <a:r>
            <a:rPr lang="en-US" altLang="zh-CN" sz="1200" dirty="0">
              <a:latin typeface="+mn-lt"/>
              <a:ea typeface="+mn-ea"/>
              <a:cs typeface="+mn-cs"/>
            </a:rPr>
            <a:t>2</a:t>
          </a:r>
          <a:r>
            <a:rPr lang="zh-CN" altLang="zh-CN" sz="1200" dirty="0">
              <a:latin typeface="+mn-lt"/>
              <a:ea typeface="+mn-ea"/>
              <a:cs typeface="+mn-cs"/>
            </a:rPr>
            <a:t>阶段</a:t>
          </a:r>
          <a:r>
            <a:rPr lang="en-US" altLang="zh-CN" sz="1200" dirty="0">
              <a:latin typeface="+mn-lt"/>
              <a:ea typeface="+mn-ea"/>
              <a:cs typeface="+mn-cs"/>
            </a:rPr>
            <a:t>. </a:t>
          </a:r>
          <a:r>
            <a:rPr lang="zh-CN" altLang="zh-CN" sz="1200" dirty="0">
              <a:latin typeface="+mn-lt"/>
              <a:ea typeface="+mn-ea"/>
              <a:cs typeface="+mn-cs"/>
            </a:rPr>
            <a:t>用铝生产</a:t>
          </a:r>
          <a:r>
            <a:rPr lang="en-US" altLang="zh-CN" sz="1200" dirty="0">
              <a:latin typeface="+mn-lt"/>
              <a:ea typeface="+mn-ea"/>
              <a:cs typeface="+mn-cs"/>
            </a:rPr>
            <a:t>DISA</a:t>
          </a:r>
          <a:r>
            <a:rPr lang="zh-CN" altLang="zh-CN" sz="1200" dirty="0">
              <a:latin typeface="+mn-lt"/>
              <a:ea typeface="+mn-ea"/>
              <a:cs typeface="+mn-cs"/>
            </a:rPr>
            <a:t>工艺铸件</a:t>
          </a:r>
        </a:p>
        <a:p xmlns:a="http://schemas.openxmlformats.org/drawingml/2006/main">
          <a:endParaRPr lang="en-US" altLang="zh-CN" sz="1200" dirty="0" smtClean="0">
            <a:latin typeface="+mn-lt"/>
            <a:ea typeface="+mn-ea"/>
            <a:cs typeface="+mn-cs"/>
          </a:endParaRPr>
        </a:p>
        <a:p xmlns:a="http://schemas.openxmlformats.org/drawingml/2006/main">
          <a:r>
            <a:rPr lang="zh-CN" altLang="zh-CN" sz="1200" dirty="0" smtClean="0">
              <a:latin typeface="+mn-lt"/>
              <a:ea typeface="+mn-ea"/>
              <a:cs typeface="+mn-cs"/>
            </a:rPr>
            <a:t>第</a:t>
          </a:r>
          <a:r>
            <a:rPr lang="en-US" altLang="zh-CN" sz="1200" dirty="0">
              <a:latin typeface="+mn-lt"/>
              <a:ea typeface="+mn-ea"/>
              <a:cs typeface="+mn-cs"/>
            </a:rPr>
            <a:t>2</a:t>
          </a:r>
          <a:r>
            <a:rPr lang="zh-CN" altLang="zh-CN" sz="1200" dirty="0">
              <a:latin typeface="+mn-lt"/>
              <a:ea typeface="+mn-ea"/>
              <a:cs typeface="+mn-cs"/>
            </a:rPr>
            <a:t>阶段</a:t>
          </a:r>
          <a:r>
            <a:rPr lang="en-US" altLang="zh-CN" sz="1200" dirty="0">
              <a:latin typeface="+mn-lt"/>
              <a:ea typeface="+mn-ea"/>
              <a:cs typeface="+mn-cs"/>
            </a:rPr>
            <a:t>. </a:t>
          </a:r>
          <a:r>
            <a:rPr lang="zh-CN" altLang="zh-CN" sz="1200" dirty="0">
              <a:latin typeface="+mn-lt"/>
              <a:ea typeface="+mn-ea"/>
              <a:cs typeface="+mn-cs"/>
            </a:rPr>
            <a:t>生产汽车导线和</a:t>
          </a:r>
          <a:r>
            <a:rPr lang="en-US" altLang="zh-CN" sz="1200" dirty="0">
              <a:latin typeface="+mn-lt"/>
              <a:ea typeface="+mn-ea"/>
              <a:cs typeface="+mn-cs"/>
            </a:rPr>
            <a:t>PVC</a:t>
          </a:r>
          <a:r>
            <a:rPr lang="zh-CN" altLang="zh-CN" sz="1200" dirty="0">
              <a:latin typeface="+mn-lt"/>
              <a:ea typeface="+mn-ea"/>
              <a:cs typeface="+mn-cs"/>
            </a:rPr>
            <a:t>电缆</a:t>
          </a:r>
        </a:p>
        <a:p xmlns:a="http://schemas.openxmlformats.org/drawingml/2006/main">
          <a:r>
            <a:rPr lang="zh-CN" altLang="zh-CN" sz="1200" dirty="0" smtClean="0">
              <a:latin typeface="+mn-lt"/>
              <a:ea typeface="+mn-ea"/>
              <a:cs typeface="+mn-cs"/>
            </a:rPr>
            <a:t>全</a:t>
          </a:r>
          <a:r>
            <a:rPr lang="zh-CN" altLang="zh-CN" sz="1200" dirty="0">
              <a:latin typeface="+mn-lt"/>
              <a:ea typeface="+mn-ea"/>
              <a:cs typeface="+mn-cs"/>
            </a:rPr>
            <a:t>套投资计划</a:t>
          </a:r>
        </a:p>
        <a:p xmlns:a="http://schemas.openxmlformats.org/drawingml/2006/main">
          <a:endParaRPr lang="zh-CN" altLang="en-US"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0.70926</cdr:x>
      <cdr:y>0.05846</cdr:y>
    </cdr:from>
    <cdr:to>
      <cdr:x>0.9829</cdr:x>
      <cdr:y>0.9327</cdr:y>
    </cdr:to>
    <cdr:sp macro="" textlink="">
      <cdr:nvSpPr>
        <cdr:cNvPr id="2" name="TextBox 1"/>
        <cdr:cNvSpPr txBox="1"/>
      </cdr:nvSpPr>
      <cdr:spPr>
        <a:xfrm xmlns:a="http://schemas.openxmlformats.org/drawingml/2006/main">
          <a:off x="2986206" y="139647"/>
          <a:ext cx="1152128" cy="2088232"/>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en-US" altLang="zh-CN" sz="800" dirty="0">
              <a:latin typeface="+mn-lt"/>
              <a:ea typeface="+mn-ea"/>
              <a:cs typeface="+mn-cs"/>
            </a:rPr>
            <a:t>CF</a:t>
          </a:r>
          <a:r>
            <a:rPr lang="zh-CN" altLang="zh-CN" sz="800" dirty="0">
              <a:latin typeface="+mn-lt"/>
              <a:ea typeface="+mn-ea"/>
              <a:cs typeface="+mn-cs"/>
            </a:rPr>
            <a:t>货币流量，增量（第</a:t>
          </a:r>
          <a:r>
            <a:rPr lang="en-US" altLang="zh-CN" sz="800" dirty="0">
              <a:latin typeface="+mn-lt"/>
              <a:ea typeface="+mn-ea"/>
              <a:cs typeface="+mn-cs"/>
            </a:rPr>
            <a:t>4</a:t>
          </a:r>
          <a:r>
            <a:rPr lang="zh-CN" altLang="zh-CN" sz="800" dirty="0">
              <a:latin typeface="+mn-lt"/>
              <a:ea typeface="+mn-ea"/>
              <a:cs typeface="+mn-cs"/>
            </a:rPr>
            <a:t>行金额）</a:t>
          </a:r>
        </a:p>
        <a:p xmlns:a="http://schemas.openxmlformats.org/drawingml/2006/main">
          <a:r>
            <a:rPr lang="en-US" altLang="zh-CN" sz="800" dirty="0">
              <a:latin typeface="+mn-lt"/>
              <a:ea typeface="+mn-ea"/>
              <a:cs typeface="+mn-cs"/>
            </a:rPr>
            <a:t> </a:t>
          </a:r>
          <a:endParaRPr lang="zh-CN" altLang="zh-CN" sz="800" dirty="0">
            <a:latin typeface="+mn-lt"/>
            <a:ea typeface="+mn-ea"/>
            <a:cs typeface="+mn-cs"/>
          </a:endParaRPr>
        </a:p>
        <a:p xmlns:a="http://schemas.openxmlformats.org/drawingml/2006/main">
          <a:endParaRPr lang="en-US" altLang="zh-CN" sz="800" dirty="0" smtClean="0">
            <a:latin typeface="+mn-lt"/>
            <a:ea typeface="+mn-ea"/>
            <a:cs typeface="+mn-cs"/>
          </a:endParaRPr>
        </a:p>
        <a:p xmlns:a="http://schemas.openxmlformats.org/drawingml/2006/main">
          <a:r>
            <a:rPr lang="en-US" altLang="zh-CN" sz="800" dirty="0" err="1" smtClean="0">
              <a:latin typeface="+mn-lt"/>
              <a:ea typeface="+mn-ea"/>
              <a:cs typeface="+mn-cs"/>
            </a:rPr>
            <a:t>CFd</a:t>
          </a:r>
          <a:r>
            <a:rPr lang="zh-CN" altLang="zh-CN" sz="800" dirty="0">
              <a:latin typeface="+mn-lt"/>
              <a:ea typeface="+mn-ea"/>
              <a:cs typeface="+mn-cs"/>
            </a:rPr>
            <a:t>贴现现金流量，增量（</a:t>
          </a:r>
          <a:r>
            <a:rPr lang="en-US" altLang="zh-CN" sz="800" dirty="0">
              <a:latin typeface="+mn-lt"/>
              <a:ea typeface="+mn-ea"/>
              <a:cs typeface="+mn-cs"/>
            </a:rPr>
            <a:t>NPV</a:t>
          </a:r>
          <a:r>
            <a:rPr lang="zh-CN" altLang="zh-CN" sz="800" dirty="0">
              <a:latin typeface="+mn-lt"/>
              <a:ea typeface="+mn-ea"/>
              <a:cs typeface="+mn-cs"/>
            </a:rPr>
            <a:t>）（第</a:t>
          </a:r>
          <a:r>
            <a:rPr lang="en-US" altLang="zh-CN" sz="800" dirty="0">
              <a:latin typeface="+mn-lt"/>
              <a:ea typeface="+mn-ea"/>
              <a:cs typeface="+mn-cs"/>
            </a:rPr>
            <a:t>7</a:t>
          </a:r>
          <a:r>
            <a:rPr lang="zh-CN" altLang="zh-CN" sz="800" dirty="0">
              <a:latin typeface="+mn-lt"/>
              <a:ea typeface="+mn-ea"/>
              <a:cs typeface="+mn-cs"/>
            </a:rPr>
            <a:t>行金额）</a:t>
          </a:r>
        </a:p>
        <a:p xmlns:a="http://schemas.openxmlformats.org/drawingml/2006/main">
          <a:r>
            <a:rPr lang="en-US" altLang="zh-CN" sz="800" dirty="0">
              <a:latin typeface="+mn-lt"/>
              <a:ea typeface="+mn-ea"/>
              <a:cs typeface="+mn-cs"/>
            </a:rPr>
            <a:t> </a:t>
          </a:r>
          <a:endParaRPr lang="zh-CN" altLang="zh-CN" sz="800" dirty="0">
            <a:latin typeface="+mn-lt"/>
            <a:ea typeface="+mn-ea"/>
            <a:cs typeface="+mn-cs"/>
          </a:endParaRPr>
        </a:p>
        <a:p xmlns:a="http://schemas.openxmlformats.org/drawingml/2006/main">
          <a:endParaRPr lang="en-US" altLang="zh-CN" sz="800" dirty="0" smtClean="0">
            <a:latin typeface="+mn-lt"/>
            <a:ea typeface="+mn-ea"/>
            <a:cs typeface="+mn-cs"/>
          </a:endParaRPr>
        </a:p>
        <a:p xmlns:a="http://schemas.openxmlformats.org/drawingml/2006/main">
          <a:r>
            <a:rPr lang="zh-CN" altLang="zh-CN" sz="800" dirty="0" smtClean="0">
              <a:latin typeface="+mn-lt"/>
              <a:ea typeface="+mn-ea"/>
              <a:cs typeface="+mn-cs"/>
            </a:rPr>
            <a:t>内部</a:t>
          </a:r>
          <a:r>
            <a:rPr lang="zh-CN" altLang="zh-CN" sz="800" dirty="0">
              <a:latin typeface="+mn-lt"/>
              <a:ea typeface="+mn-ea"/>
              <a:cs typeface="+mn-cs"/>
            </a:rPr>
            <a:t>收入额标准 </a:t>
          </a:r>
          <a:r>
            <a:rPr lang="en-US" altLang="zh-CN" sz="800" dirty="0">
              <a:latin typeface="+mn-lt"/>
              <a:ea typeface="+mn-ea"/>
              <a:cs typeface="+mn-cs"/>
            </a:rPr>
            <a:t>– IRR</a:t>
          </a:r>
          <a:endParaRPr lang="zh-CN" altLang="zh-CN" sz="800" dirty="0">
            <a:latin typeface="+mn-lt"/>
            <a:ea typeface="+mn-ea"/>
            <a:cs typeface="+mn-cs"/>
          </a:endParaRPr>
        </a:p>
        <a:p xmlns:a="http://schemas.openxmlformats.org/drawingml/2006/main">
          <a:r>
            <a:rPr lang="en-US" altLang="zh-CN" sz="800" dirty="0">
              <a:latin typeface="+mn-lt"/>
              <a:ea typeface="+mn-ea"/>
              <a:cs typeface="+mn-cs"/>
            </a:rPr>
            <a:t> </a:t>
          </a:r>
          <a:endParaRPr lang="zh-CN" altLang="zh-CN" sz="800" dirty="0">
            <a:latin typeface="+mn-lt"/>
            <a:ea typeface="+mn-ea"/>
            <a:cs typeface="+mn-cs"/>
          </a:endParaRPr>
        </a:p>
        <a:p xmlns:a="http://schemas.openxmlformats.org/drawingml/2006/main">
          <a:endParaRPr lang="en-US" altLang="zh-CN" sz="800" dirty="0" smtClean="0">
            <a:latin typeface="+mn-lt"/>
            <a:ea typeface="+mn-ea"/>
            <a:cs typeface="+mn-cs"/>
          </a:endParaRPr>
        </a:p>
        <a:p xmlns:a="http://schemas.openxmlformats.org/drawingml/2006/main">
          <a:r>
            <a:rPr lang="zh-CN" altLang="zh-CN" sz="800" dirty="0" smtClean="0">
              <a:latin typeface="+mn-lt"/>
              <a:ea typeface="+mn-ea"/>
              <a:cs typeface="+mn-cs"/>
            </a:rPr>
            <a:t>改进</a:t>
          </a:r>
          <a:r>
            <a:rPr lang="zh-CN" altLang="zh-CN" sz="800" dirty="0">
              <a:latin typeface="+mn-lt"/>
              <a:ea typeface="+mn-ea"/>
              <a:cs typeface="+mn-cs"/>
            </a:rPr>
            <a:t>后的内部收入额标准 </a:t>
          </a:r>
          <a:r>
            <a:rPr lang="en-US" altLang="zh-CN" sz="800" dirty="0">
              <a:latin typeface="+mn-lt"/>
              <a:ea typeface="+mn-ea"/>
              <a:cs typeface="+mn-cs"/>
            </a:rPr>
            <a:t>– MIRR</a:t>
          </a:r>
          <a:endParaRPr lang="zh-CN" altLang="zh-CN" sz="800" dirty="0">
            <a:latin typeface="+mn-lt"/>
            <a:ea typeface="+mn-ea"/>
            <a:cs typeface="+mn-cs"/>
          </a:endParaRPr>
        </a:p>
        <a:p xmlns:a="http://schemas.openxmlformats.org/drawingml/2006/main">
          <a:endParaRPr lang="zh-CN" altLang="en-US" sz="800" dirty="0"/>
        </a:p>
      </cdr:txBody>
    </cdr:sp>
  </cdr:relSizeAnchor>
</c:userShapes>
</file>

<file path=ppt/drawings/drawing3.xml><?xml version="1.0" encoding="utf-8"?>
<c:userShapes xmlns:c="http://schemas.openxmlformats.org/drawingml/2006/chart">
  <cdr:relSizeAnchor xmlns:cdr="http://schemas.openxmlformats.org/drawingml/2006/chartDrawing">
    <cdr:from>
      <cdr:x>0.75003</cdr:x>
      <cdr:y>0.22453</cdr:y>
    </cdr:from>
    <cdr:to>
      <cdr:x>0.96429</cdr:x>
      <cdr:y>0.50148</cdr:y>
    </cdr:to>
    <cdr:sp macro="" textlink="">
      <cdr:nvSpPr>
        <cdr:cNvPr id="3" name="TextBox 2"/>
        <cdr:cNvSpPr txBox="1"/>
      </cdr:nvSpPr>
      <cdr:spPr>
        <a:xfrm xmlns:a="http://schemas.openxmlformats.org/drawingml/2006/main">
          <a:off x="3024783" y="291881"/>
          <a:ext cx="864096" cy="360040"/>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en-US" altLang="zh-CN" sz="800" dirty="0">
              <a:latin typeface="+mn-lt"/>
              <a:ea typeface="+mn-ea"/>
              <a:cs typeface="+mn-cs"/>
            </a:rPr>
            <a:t>EBITDA</a:t>
          </a:r>
          <a:r>
            <a:rPr lang="zh-CN" altLang="zh-CN" sz="800" dirty="0">
              <a:latin typeface="+mn-lt"/>
              <a:ea typeface="+mn-ea"/>
              <a:cs typeface="+mn-cs"/>
            </a:rPr>
            <a:t>利润率 （</a:t>
          </a:r>
          <a:r>
            <a:rPr lang="en-US" altLang="zh-CN" sz="800" dirty="0">
              <a:latin typeface="+mn-lt"/>
              <a:ea typeface="+mn-ea"/>
              <a:cs typeface="+mn-cs"/>
            </a:rPr>
            <a:t>EBITDN/</a:t>
          </a:r>
          <a:r>
            <a:rPr lang="zh-CN" altLang="zh-CN" sz="800" dirty="0">
              <a:latin typeface="+mn-lt"/>
              <a:ea typeface="+mn-ea"/>
              <a:cs typeface="+mn-cs"/>
            </a:rPr>
            <a:t>收入）</a:t>
          </a:r>
        </a:p>
        <a:p xmlns:a="http://schemas.openxmlformats.org/drawingml/2006/main">
          <a:endParaRPr lang="zh-CN" altLang="en-US" sz="800" dirty="0"/>
        </a:p>
      </cdr:txBody>
    </cdr:sp>
  </cdr:relSizeAnchor>
</c:userShapes>
</file>

<file path=ppt/drawings/drawing4.xml><?xml version="1.0" encoding="utf-8"?>
<c:userShapes xmlns:c="http://schemas.openxmlformats.org/drawingml/2006/chart">
  <cdr:relSizeAnchor xmlns:cdr="http://schemas.openxmlformats.org/drawingml/2006/chartDrawing">
    <cdr:from>
      <cdr:x>0.70085</cdr:x>
      <cdr:y>0.24164</cdr:y>
    </cdr:from>
    <cdr:to>
      <cdr:x>0.99145</cdr:x>
      <cdr:y>0.81554</cdr:y>
    </cdr:to>
    <cdr:sp macro="" textlink="">
      <cdr:nvSpPr>
        <cdr:cNvPr id="2" name="TextBox 1"/>
        <cdr:cNvSpPr txBox="1"/>
      </cdr:nvSpPr>
      <cdr:spPr>
        <a:xfrm xmlns:a="http://schemas.openxmlformats.org/drawingml/2006/main">
          <a:off x="5904656" y="576064"/>
          <a:ext cx="2448272" cy="1368152"/>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用铝生产合金</a:t>
          </a:r>
          <a:r>
            <a:rPr lang="en-US" altLang="zh-CN" dirty="0">
              <a:latin typeface="+mn-lt"/>
              <a:ea typeface="+mn-ea"/>
              <a:cs typeface="+mn-cs"/>
            </a:rPr>
            <a:t>ADC10/12</a:t>
          </a:r>
          <a:endParaRPr lang="zh-CN" altLang="zh-CN" dirty="0">
            <a:latin typeface="+mn-lt"/>
            <a:ea typeface="+mn-ea"/>
            <a:cs typeface="+mn-cs"/>
          </a:endParaRPr>
        </a:p>
        <a:p xmlns:a="http://schemas.openxmlformats.org/drawingml/2006/main">
          <a:r>
            <a:rPr lang="en-US" altLang="zh-CN" dirty="0">
              <a:latin typeface="+mn-lt"/>
              <a:ea typeface="+mn-ea"/>
              <a:cs typeface="+mn-cs"/>
            </a:rPr>
            <a:t> </a:t>
          </a:r>
          <a:endParaRPr lang="zh-CN" altLang="zh-CN" dirty="0">
            <a:latin typeface="+mn-lt"/>
            <a:ea typeface="+mn-ea"/>
            <a:cs typeface="+mn-cs"/>
          </a:endParaRPr>
        </a:p>
        <a:p xmlns:a="http://schemas.openxmlformats.org/drawingml/2006/main">
          <a:endParaRPr lang="en-US" altLang="zh-CN" dirty="0" smtClean="0">
            <a:latin typeface="+mn-lt"/>
            <a:ea typeface="+mn-ea"/>
            <a:cs typeface="+mn-cs"/>
          </a:endParaRPr>
        </a:p>
        <a:p xmlns:a="http://schemas.openxmlformats.org/drawingml/2006/main">
          <a:r>
            <a:rPr lang="zh-CN" altLang="zh-CN" dirty="0" smtClean="0">
              <a:latin typeface="+mn-lt"/>
              <a:ea typeface="+mn-ea"/>
              <a:cs typeface="+mn-cs"/>
            </a:rPr>
            <a:t>第</a:t>
          </a:r>
          <a:r>
            <a:rPr lang="en-US" altLang="zh-CN" dirty="0">
              <a:latin typeface="+mn-lt"/>
              <a:ea typeface="+mn-ea"/>
              <a:cs typeface="+mn-cs"/>
            </a:rPr>
            <a:t>2</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用</a:t>
          </a:r>
          <a:r>
            <a:rPr lang="en-US" altLang="zh-CN" dirty="0">
              <a:latin typeface="+mn-lt"/>
              <a:ea typeface="+mn-ea"/>
              <a:cs typeface="+mn-cs"/>
            </a:rPr>
            <a:t>DISAMATIC</a:t>
          </a:r>
          <a:r>
            <a:rPr lang="zh-CN" altLang="zh-CN" dirty="0">
              <a:latin typeface="+mn-lt"/>
              <a:ea typeface="+mn-ea"/>
              <a:cs typeface="+mn-cs"/>
            </a:rPr>
            <a:t>工艺生产铝铸件</a:t>
          </a:r>
        </a:p>
        <a:p xmlns:a="http://schemas.openxmlformats.org/drawingml/2006/main">
          <a:r>
            <a:rPr lang="en-US" altLang="zh-CN" dirty="0">
              <a:latin typeface="+mn-lt"/>
              <a:ea typeface="+mn-ea"/>
              <a:cs typeface="+mn-cs"/>
            </a:rPr>
            <a:t> </a:t>
          </a:r>
          <a:endParaRPr lang="zh-CN" altLang="zh-CN" dirty="0">
            <a:latin typeface="+mn-lt"/>
            <a:ea typeface="+mn-ea"/>
            <a:cs typeface="+mn-cs"/>
          </a:endParaRPr>
        </a:p>
        <a:p xmlns:a="http://schemas.openxmlformats.org/drawingml/2006/main">
          <a:r>
            <a:rPr lang="zh-CN" altLang="zh-CN" dirty="0">
              <a:latin typeface="+mn-lt"/>
              <a:ea typeface="+mn-ea"/>
              <a:cs typeface="+mn-cs"/>
            </a:rPr>
            <a:t>方案</a:t>
          </a:r>
          <a:r>
            <a:rPr lang="en-US" altLang="zh-CN" dirty="0">
              <a:latin typeface="+mn-lt"/>
              <a:ea typeface="+mn-ea"/>
              <a:cs typeface="+mn-cs"/>
            </a:rPr>
            <a:t>1. </a:t>
          </a:r>
          <a:r>
            <a:rPr lang="zh-CN" altLang="zh-CN" dirty="0">
              <a:latin typeface="+mn-lt"/>
              <a:ea typeface="+mn-ea"/>
              <a:cs typeface="+mn-cs"/>
            </a:rPr>
            <a:t>铝生产</a:t>
          </a:r>
          <a:endParaRPr lang="zh-CN" altLang="en-US" sz="1100" dirty="0"/>
        </a:p>
      </cdr:txBody>
    </cdr:sp>
  </cdr:relSizeAnchor>
</c:userShapes>
</file>

<file path=ppt/drawings/drawing5.xml><?xml version="1.0" encoding="utf-8"?>
<c:userShapes xmlns:c="http://schemas.openxmlformats.org/drawingml/2006/chart">
  <cdr:relSizeAnchor xmlns:cdr="http://schemas.openxmlformats.org/drawingml/2006/chartDrawing">
    <cdr:from>
      <cdr:x>0.70137</cdr:x>
      <cdr:y>0.13793</cdr:y>
    </cdr:from>
    <cdr:to>
      <cdr:x>0.99147</cdr:x>
      <cdr:y>0.82759</cdr:y>
    </cdr:to>
    <cdr:sp macro="" textlink="">
      <cdr:nvSpPr>
        <cdr:cNvPr id="2" name="TextBox 1"/>
        <cdr:cNvSpPr txBox="1"/>
      </cdr:nvSpPr>
      <cdr:spPr>
        <a:xfrm xmlns:a="http://schemas.openxmlformats.org/drawingml/2006/main">
          <a:off x="5919087" y="288032"/>
          <a:ext cx="2448272" cy="1440160"/>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用铝生产合金</a:t>
          </a:r>
          <a:r>
            <a:rPr lang="en-US" altLang="zh-CN" dirty="0">
              <a:latin typeface="+mn-lt"/>
              <a:ea typeface="+mn-ea"/>
              <a:cs typeface="+mn-cs"/>
            </a:rPr>
            <a:t>ADC10/12</a:t>
          </a:r>
          <a:endParaRPr lang="zh-CN" altLang="zh-CN" dirty="0">
            <a:latin typeface="+mn-lt"/>
            <a:ea typeface="+mn-ea"/>
            <a:cs typeface="+mn-cs"/>
          </a:endParaRPr>
        </a:p>
        <a:p xmlns:a="http://schemas.openxmlformats.org/drawingml/2006/main">
          <a:endParaRPr lang="en-US" altLang="zh-CN" dirty="0" smtClean="0">
            <a:latin typeface="+mn-lt"/>
            <a:ea typeface="+mn-ea"/>
            <a:cs typeface="+mn-cs"/>
          </a:endParaRPr>
        </a:p>
        <a:p xmlns:a="http://schemas.openxmlformats.org/drawingml/2006/main">
          <a:endParaRPr lang="en-US" altLang="zh-CN" dirty="0"/>
        </a:p>
        <a:p xmlns:a="http://schemas.openxmlformats.org/drawingml/2006/main">
          <a:r>
            <a:rPr lang="zh-CN" altLang="zh-CN" dirty="0" smtClean="0">
              <a:latin typeface="+mn-lt"/>
              <a:ea typeface="+mn-ea"/>
              <a:cs typeface="+mn-cs"/>
            </a:rPr>
            <a:t>第</a:t>
          </a:r>
          <a:r>
            <a:rPr lang="en-US" altLang="zh-CN" dirty="0">
              <a:latin typeface="+mn-lt"/>
              <a:ea typeface="+mn-ea"/>
              <a:cs typeface="+mn-cs"/>
            </a:rPr>
            <a:t>2</a:t>
          </a:r>
          <a:r>
            <a:rPr lang="zh-CN" altLang="zh-CN" dirty="0">
              <a:latin typeface="+mn-lt"/>
              <a:ea typeface="+mn-ea"/>
              <a:cs typeface="+mn-cs"/>
            </a:rPr>
            <a:t>阶段</a:t>
          </a:r>
          <a:r>
            <a:rPr lang="en-US" altLang="zh-CN" dirty="0">
              <a:latin typeface="+mn-lt"/>
              <a:ea typeface="+mn-ea"/>
              <a:cs typeface="+mn-cs"/>
            </a:rPr>
            <a:t>.</a:t>
          </a:r>
          <a:r>
            <a:rPr lang="zh-CN" altLang="zh-CN" dirty="0">
              <a:latin typeface="+mn-lt"/>
              <a:ea typeface="+mn-ea"/>
              <a:cs typeface="+mn-cs"/>
            </a:rPr>
            <a:t>用</a:t>
          </a:r>
          <a:r>
            <a:rPr lang="en-US" altLang="zh-CN" dirty="0">
              <a:latin typeface="+mn-lt"/>
              <a:ea typeface="+mn-ea"/>
              <a:cs typeface="+mn-cs"/>
            </a:rPr>
            <a:t>DISAMATIC</a:t>
          </a:r>
          <a:r>
            <a:rPr lang="zh-CN" altLang="zh-CN" dirty="0">
              <a:latin typeface="+mn-lt"/>
              <a:ea typeface="+mn-ea"/>
              <a:cs typeface="+mn-cs"/>
            </a:rPr>
            <a:t>工艺生产铝铸件</a:t>
          </a:r>
        </a:p>
        <a:p xmlns:a="http://schemas.openxmlformats.org/drawingml/2006/main">
          <a:endParaRPr lang="en-US" altLang="zh-CN" dirty="0" smtClean="0">
            <a:latin typeface="+mn-lt"/>
            <a:ea typeface="+mn-ea"/>
            <a:cs typeface="+mn-cs"/>
          </a:endParaRPr>
        </a:p>
        <a:p xmlns:a="http://schemas.openxmlformats.org/drawingml/2006/main">
          <a:endParaRPr lang="en-US" altLang="zh-CN" dirty="0"/>
        </a:p>
        <a:p xmlns:a="http://schemas.openxmlformats.org/drawingml/2006/main">
          <a:r>
            <a:rPr lang="zh-CN" altLang="zh-CN" dirty="0" smtClean="0">
              <a:latin typeface="+mn-lt"/>
              <a:ea typeface="+mn-ea"/>
              <a:cs typeface="+mn-cs"/>
            </a:rPr>
            <a:t>方</a:t>
          </a:r>
          <a:r>
            <a:rPr lang="zh-CN" altLang="zh-CN" dirty="0">
              <a:latin typeface="+mn-lt"/>
              <a:ea typeface="+mn-ea"/>
              <a:cs typeface="+mn-cs"/>
            </a:rPr>
            <a:t>案</a:t>
          </a:r>
          <a:r>
            <a:rPr lang="en-US" altLang="zh-CN" dirty="0">
              <a:latin typeface="+mn-lt"/>
              <a:ea typeface="+mn-ea"/>
              <a:cs typeface="+mn-cs"/>
            </a:rPr>
            <a:t>1. </a:t>
          </a:r>
          <a:r>
            <a:rPr lang="zh-CN" altLang="zh-CN" dirty="0">
              <a:latin typeface="+mn-lt"/>
              <a:ea typeface="+mn-ea"/>
              <a:cs typeface="+mn-cs"/>
            </a:rPr>
            <a:t>铝生产</a:t>
          </a:r>
          <a:endParaRPr lang="zh-CN" altLang="en-US" sz="1100" dirty="0"/>
        </a:p>
      </cdr:txBody>
    </cdr:sp>
  </cdr:relSizeAnchor>
</c:userShapes>
</file>

<file path=ppt/drawings/drawing6.xml><?xml version="1.0" encoding="utf-8"?>
<c:userShapes xmlns:c="http://schemas.openxmlformats.org/drawingml/2006/chart">
  <cdr:relSizeAnchor xmlns:cdr="http://schemas.openxmlformats.org/drawingml/2006/chartDrawing">
    <cdr:from>
      <cdr:x>0.71613</cdr:x>
      <cdr:y>0.15249</cdr:y>
    </cdr:from>
    <cdr:to>
      <cdr:x>0.94593</cdr:x>
      <cdr:y>0.85395</cdr:y>
    </cdr:to>
    <cdr:sp macro="" textlink="">
      <cdr:nvSpPr>
        <cdr:cNvPr id="2" name="TextBox 1"/>
        <cdr:cNvSpPr txBox="1"/>
      </cdr:nvSpPr>
      <cdr:spPr>
        <a:xfrm xmlns:a="http://schemas.openxmlformats.org/drawingml/2006/main">
          <a:off x="3814888" y="360040"/>
          <a:ext cx="1224136" cy="165618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zh-CN" altLang="en-US" sz="1100" dirty="0"/>
        </a:p>
      </cdr:txBody>
    </cdr:sp>
  </cdr:relSizeAnchor>
  <cdr:relSizeAnchor xmlns:cdr="http://schemas.openxmlformats.org/drawingml/2006/chartDrawing">
    <cdr:from>
      <cdr:x>0.72965</cdr:x>
      <cdr:y>0.12199</cdr:y>
    </cdr:from>
    <cdr:to>
      <cdr:x>0.97297</cdr:x>
      <cdr:y>0.85395</cdr:y>
    </cdr:to>
    <cdr:sp macro="" textlink="">
      <cdr:nvSpPr>
        <cdr:cNvPr id="3" name="TextBox 2"/>
        <cdr:cNvSpPr txBox="1"/>
      </cdr:nvSpPr>
      <cdr:spPr>
        <a:xfrm xmlns:a="http://schemas.openxmlformats.org/drawingml/2006/main">
          <a:off x="3886896" y="288032"/>
          <a:ext cx="1296144" cy="1728192"/>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第</a:t>
          </a:r>
          <a:r>
            <a:rPr lang="en-US" altLang="zh-CN" dirty="0">
              <a:latin typeface="+mn-lt"/>
              <a:ea typeface="+mn-ea"/>
              <a:cs typeface="+mn-cs"/>
            </a:rPr>
            <a:t>1</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用铝生产合金</a:t>
          </a:r>
          <a:r>
            <a:rPr lang="en-US" altLang="zh-CN" dirty="0">
              <a:latin typeface="+mn-lt"/>
              <a:ea typeface="+mn-ea"/>
              <a:cs typeface="+mn-cs"/>
            </a:rPr>
            <a:t>ADC10/12</a:t>
          </a:r>
          <a:endParaRPr lang="zh-CN" altLang="zh-CN" dirty="0">
            <a:latin typeface="+mn-lt"/>
            <a:ea typeface="+mn-ea"/>
            <a:cs typeface="+mn-cs"/>
          </a:endParaRPr>
        </a:p>
        <a:p xmlns:a="http://schemas.openxmlformats.org/drawingml/2006/main">
          <a:r>
            <a:rPr lang="en-US" altLang="zh-CN" dirty="0">
              <a:latin typeface="+mn-lt"/>
              <a:ea typeface="+mn-ea"/>
              <a:cs typeface="+mn-cs"/>
            </a:rPr>
            <a:t> </a:t>
          </a:r>
          <a:endParaRPr lang="zh-CN" altLang="zh-CN" dirty="0">
            <a:latin typeface="+mn-lt"/>
            <a:ea typeface="+mn-ea"/>
            <a:cs typeface="+mn-cs"/>
          </a:endParaRPr>
        </a:p>
        <a:p xmlns:a="http://schemas.openxmlformats.org/drawingml/2006/main">
          <a:r>
            <a:rPr lang="zh-CN" altLang="zh-CN" dirty="0">
              <a:latin typeface="+mn-lt"/>
              <a:ea typeface="+mn-ea"/>
              <a:cs typeface="+mn-cs"/>
            </a:rPr>
            <a:t>第</a:t>
          </a:r>
          <a:r>
            <a:rPr lang="en-US" altLang="zh-CN" dirty="0">
              <a:latin typeface="+mn-lt"/>
              <a:ea typeface="+mn-ea"/>
              <a:cs typeface="+mn-cs"/>
            </a:rPr>
            <a:t>2</a:t>
          </a:r>
          <a:r>
            <a:rPr lang="zh-CN" altLang="zh-CN" dirty="0">
              <a:latin typeface="+mn-lt"/>
              <a:ea typeface="+mn-ea"/>
              <a:cs typeface="+mn-cs"/>
            </a:rPr>
            <a:t>阶段</a:t>
          </a:r>
          <a:r>
            <a:rPr lang="en-US" altLang="zh-CN" dirty="0">
              <a:latin typeface="+mn-lt"/>
              <a:ea typeface="+mn-ea"/>
              <a:cs typeface="+mn-cs"/>
            </a:rPr>
            <a:t>. </a:t>
          </a:r>
          <a:r>
            <a:rPr lang="zh-CN" altLang="zh-CN" dirty="0">
              <a:latin typeface="+mn-lt"/>
              <a:ea typeface="+mn-ea"/>
              <a:cs typeface="+mn-cs"/>
            </a:rPr>
            <a:t>用</a:t>
          </a:r>
          <a:r>
            <a:rPr lang="en-US" altLang="zh-CN" dirty="0">
              <a:latin typeface="+mn-lt"/>
              <a:ea typeface="+mn-ea"/>
              <a:cs typeface="+mn-cs"/>
            </a:rPr>
            <a:t>DISAMATIC</a:t>
          </a:r>
          <a:r>
            <a:rPr lang="zh-CN" altLang="zh-CN" dirty="0">
              <a:latin typeface="+mn-lt"/>
              <a:ea typeface="+mn-ea"/>
              <a:cs typeface="+mn-cs"/>
            </a:rPr>
            <a:t>工艺生产铝铸件</a:t>
          </a:r>
        </a:p>
        <a:p xmlns:a="http://schemas.openxmlformats.org/drawingml/2006/main">
          <a:r>
            <a:rPr lang="en-US" altLang="zh-CN" dirty="0">
              <a:latin typeface="+mn-lt"/>
              <a:ea typeface="+mn-ea"/>
              <a:cs typeface="+mn-cs"/>
            </a:rPr>
            <a:t> </a:t>
          </a:r>
          <a:endParaRPr lang="zh-CN" altLang="zh-CN" dirty="0">
            <a:latin typeface="+mn-lt"/>
            <a:ea typeface="+mn-ea"/>
            <a:cs typeface="+mn-cs"/>
          </a:endParaRPr>
        </a:p>
        <a:p xmlns:a="http://schemas.openxmlformats.org/drawingml/2006/main">
          <a:endParaRPr lang="en-US" altLang="zh-CN" dirty="0" smtClean="0">
            <a:latin typeface="+mn-lt"/>
            <a:ea typeface="+mn-ea"/>
            <a:cs typeface="+mn-cs"/>
          </a:endParaRPr>
        </a:p>
        <a:p xmlns:a="http://schemas.openxmlformats.org/drawingml/2006/main">
          <a:r>
            <a:rPr lang="zh-CN" altLang="zh-CN" dirty="0" smtClean="0">
              <a:latin typeface="+mn-lt"/>
              <a:ea typeface="+mn-ea"/>
              <a:cs typeface="+mn-cs"/>
            </a:rPr>
            <a:t>方</a:t>
          </a:r>
          <a:r>
            <a:rPr lang="zh-CN" altLang="zh-CN" dirty="0">
              <a:latin typeface="+mn-lt"/>
              <a:ea typeface="+mn-ea"/>
              <a:cs typeface="+mn-cs"/>
            </a:rPr>
            <a:t>案</a:t>
          </a:r>
          <a:r>
            <a:rPr lang="en-US" altLang="zh-CN" dirty="0">
              <a:latin typeface="+mn-lt"/>
              <a:ea typeface="+mn-ea"/>
              <a:cs typeface="+mn-cs"/>
            </a:rPr>
            <a:t>1. </a:t>
          </a:r>
          <a:r>
            <a:rPr lang="zh-CN" altLang="zh-CN" dirty="0">
              <a:latin typeface="+mn-lt"/>
              <a:ea typeface="+mn-ea"/>
              <a:cs typeface="+mn-cs"/>
            </a:rPr>
            <a:t>铝生产</a:t>
          </a:r>
        </a:p>
        <a:p xmlns:a="http://schemas.openxmlformats.org/drawingml/2006/main">
          <a:endParaRPr lang="zh-CN" altLang="en-US" sz="1100" dirty="0"/>
        </a:p>
      </cdr:txBody>
    </cdr:sp>
  </cdr:relSizeAnchor>
</c:userShapes>
</file>

<file path=ppt/drawings/drawing7.xml><?xml version="1.0" encoding="utf-8"?>
<c:userShapes xmlns:c="http://schemas.openxmlformats.org/drawingml/2006/chart">
  <cdr:relSizeAnchor xmlns:cdr="http://schemas.openxmlformats.org/drawingml/2006/chartDrawing">
    <cdr:from>
      <cdr:x>0.10115</cdr:x>
      <cdr:y>0.10297</cdr:y>
    </cdr:from>
    <cdr:to>
      <cdr:x>0.98623</cdr:x>
      <cdr:y>0.16181</cdr:y>
    </cdr:to>
    <cdr:sp macro="" textlink="">
      <cdr:nvSpPr>
        <cdr:cNvPr id="2" name="TextBox 1"/>
        <cdr:cNvSpPr txBox="1"/>
      </cdr:nvSpPr>
      <cdr:spPr>
        <a:xfrm xmlns:a="http://schemas.openxmlformats.org/drawingml/2006/main">
          <a:off x="288032" y="504056"/>
          <a:ext cx="2520280" cy="288032"/>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zh-CN" altLang="zh-CN" dirty="0">
              <a:latin typeface="+mn-lt"/>
              <a:ea typeface="+mn-ea"/>
              <a:cs typeface="+mn-cs"/>
            </a:rPr>
            <a:t>全周期的平均净利润率</a:t>
          </a:r>
          <a:endParaRPr lang="zh-CN" altLang="en-US" sz="1100" dirty="0"/>
        </a:p>
      </cdr:txBody>
    </cdr:sp>
  </cdr:relSizeAnchor>
  <cdr:relSizeAnchor xmlns:cdr="http://schemas.openxmlformats.org/drawingml/2006/chartDrawing">
    <cdr:from>
      <cdr:x>0.55633</cdr:x>
      <cdr:y>0.2795</cdr:y>
    </cdr:from>
    <cdr:to>
      <cdr:x>0.98623</cdr:x>
      <cdr:y>0.88262</cdr:y>
    </cdr:to>
    <cdr:sp macro="" textlink="">
      <cdr:nvSpPr>
        <cdr:cNvPr id="3" name="TextBox 2"/>
        <cdr:cNvSpPr txBox="1"/>
      </cdr:nvSpPr>
      <cdr:spPr>
        <a:xfrm xmlns:a="http://schemas.openxmlformats.org/drawingml/2006/main">
          <a:off x="1584176" y="1368152"/>
          <a:ext cx="1224136" cy="2952328"/>
        </a:xfrm>
        <a:prstGeom xmlns:a="http://schemas.openxmlformats.org/drawingml/2006/main" prst="rect">
          <a:avLst/>
        </a:prstGeom>
      </cdr:spPr>
      <cdr:txBody>
        <a:bodyPr xmlns:a="http://schemas.openxmlformats.org/drawingml/2006/main" vertOverflow="clip" vert="eaVert" wrap="square" rtlCol="0"/>
        <a:lstStyle xmlns:a="http://schemas.openxmlformats.org/drawingml/2006/main"/>
        <a:p xmlns:a="http://schemas.openxmlformats.org/drawingml/2006/main">
          <a:endParaRPr lang="zh-CN" altLang="en-US" sz="1100" dirty="0"/>
        </a:p>
      </cdr:txBody>
    </cdr:sp>
  </cdr:relSizeAnchor>
  <cdr:relSizeAnchor xmlns:cdr="http://schemas.openxmlformats.org/drawingml/2006/chartDrawing">
    <cdr:from>
      <cdr:x>0.50576</cdr:x>
      <cdr:y>0.2795</cdr:y>
    </cdr:from>
    <cdr:to>
      <cdr:x>0.98623</cdr:x>
      <cdr:y>0.86791</cdr:y>
    </cdr:to>
    <cdr:sp macro="" textlink="">
      <cdr:nvSpPr>
        <cdr:cNvPr id="4" name="TextBox 3"/>
        <cdr:cNvSpPr txBox="1"/>
      </cdr:nvSpPr>
      <cdr:spPr>
        <a:xfrm xmlns:a="http://schemas.openxmlformats.org/drawingml/2006/main">
          <a:off x="1440160" y="1368152"/>
          <a:ext cx="1368152" cy="2880320"/>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zh-CN" altLang="zh-CN" dirty="0" smtClean="0">
              <a:latin typeface="+mn-lt"/>
              <a:ea typeface="+mn-ea"/>
              <a:cs typeface="+mn-cs"/>
            </a:rPr>
            <a:t>第</a:t>
          </a:r>
          <a:r>
            <a:rPr lang="en-US" altLang="zh-CN" dirty="0" smtClean="0">
              <a:latin typeface="+mn-lt"/>
              <a:ea typeface="+mn-ea"/>
              <a:cs typeface="+mn-cs"/>
            </a:rPr>
            <a:t>1</a:t>
          </a:r>
          <a:r>
            <a:rPr lang="zh-CN" altLang="zh-CN" dirty="0" smtClean="0">
              <a:latin typeface="+mn-lt"/>
              <a:ea typeface="+mn-ea"/>
              <a:cs typeface="+mn-cs"/>
            </a:rPr>
            <a:t>阶段</a:t>
          </a:r>
          <a:r>
            <a:rPr lang="en-US" altLang="zh-CN" dirty="0" smtClean="0">
              <a:latin typeface="+mn-lt"/>
              <a:ea typeface="+mn-ea"/>
              <a:cs typeface="+mn-cs"/>
            </a:rPr>
            <a:t>. </a:t>
          </a:r>
          <a:r>
            <a:rPr lang="zh-CN" altLang="zh-CN" dirty="0" smtClean="0">
              <a:latin typeface="+mn-lt"/>
              <a:ea typeface="+mn-ea"/>
              <a:cs typeface="+mn-cs"/>
            </a:rPr>
            <a:t>用铝生产合金</a:t>
          </a:r>
          <a:r>
            <a:rPr lang="en-US" altLang="zh-CN" dirty="0" smtClean="0">
              <a:latin typeface="+mn-lt"/>
              <a:ea typeface="+mn-ea"/>
              <a:cs typeface="+mn-cs"/>
            </a:rPr>
            <a:t>ADC10/12</a:t>
          </a:r>
          <a:endParaRPr lang="zh-CN" altLang="zh-CN" dirty="0" smtClean="0">
            <a:latin typeface="+mn-lt"/>
            <a:ea typeface="+mn-ea"/>
            <a:cs typeface="+mn-cs"/>
          </a:endParaRPr>
        </a:p>
        <a:p xmlns:a="http://schemas.openxmlformats.org/drawingml/2006/main">
          <a:r>
            <a:rPr lang="en-US" altLang="zh-CN" dirty="0" smtClean="0">
              <a:latin typeface="+mn-lt"/>
              <a:ea typeface="+mn-ea"/>
              <a:cs typeface="+mn-cs"/>
            </a:rPr>
            <a:t> </a:t>
          </a:r>
          <a:endParaRPr lang="zh-CN" altLang="zh-CN" dirty="0" smtClean="0">
            <a:latin typeface="+mn-lt"/>
            <a:ea typeface="+mn-ea"/>
            <a:cs typeface="+mn-cs"/>
          </a:endParaRPr>
        </a:p>
        <a:p xmlns:a="http://schemas.openxmlformats.org/drawingml/2006/main">
          <a:r>
            <a:rPr lang="en-US" altLang="zh-CN" dirty="0" smtClean="0">
              <a:latin typeface="+mn-lt"/>
              <a:ea typeface="+mn-ea"/>
              <a:cs typeface="+mn-cs"/>
            </a:rPr>
            <a:t>  </a:t>
          </a:r>
          <a:endParaRPr lang="zh-CN" altLang="zh-CN" dirty="0" smtClean="0">
            <a:latin typeface="+mn-lt"/>
            <a:ea typeface="+mn-ea"/>
            <a:cs typeface="+mn-cs"/>
          </a:endParaRPr>
        </a:p>
        <a:p xmlns:a="http://schemas.openxmlformats.org/drawingml/2006/main">
          <a:endParaRPr lang="en-US" altLang="zh-CN" dirty="0" smtClean="0">
            <a:latin typeface="+mn-lt"/>
            <a:ea typeface="+mn-ea"/>
            <a:cs typeface="+mn-cs"/>
          </a:endParaRPr>
        </a:p>
        <a:p xmlns:a="http://schemas.openxmlformats.org/drawingml/2006/main">
          <a:endParaRPr lang="en-US" altLang="zh-CN" dirty="0"/>
        </a:p>
        <a:p xmlns:a="http://schemas.openxmlformats.org/drawingml/2006/main">
          <a:r>
            <a:rPr lang="zh-CN" altLang="zh-CN" dirty="0" smtClean="0">
              <a:latin typeface="+mn-lt"/>
              <a:ea typeface="+mn-ea"/>
              <a:cs typeface="+mn-cs"/>
            </a:rPr>
            <a:t>第</a:t>
          </a:r>
          <a:r>
            <a:rPr lang="en-US" altLang="zh-CN" dirty="0" smtClean="0">
              <a:latin typeface="+mn-lt"/>
              <a:ea typeface="+mn-ea"/>
              <a:cs typeface="+mn-cs"/>
            </a:rPr>
            <a:t>2</a:t>
          </a:r>
          <a:r>
            <a:rPr lang="zh-CN" altLang="zh-CN" dirty="0" smtClean="0">
              <a:latin typeface="+mn-lt"/>
              <a:ea typeface="+mn-ea"/>
              <a:cs typeface="+mn-cs"/>
            </a:rPr>
            <a:t>阶段</a:t>
          </a:r>
          <a:r>
            <a:rPr lang="en-US" altLang="zh-CN" dirty="0" smtClean="0">
              <a:latin typeface="+mn-lt"/>
              <a:ea typeface="+mn-ea"/>
              <a:cs typeface="+mn-cs"/>
            </a:rPr>
            <a:t>. </a:t>
          </a:r>
          <a:r>
            <a:rPr lang="zh-CN" altLang="zh-CN" dirty="0" smtClean="0">
              <a:latin typeface="+mn-lt"/>
              <a:ea typeface="+mn-ea"/>
              <a:cs typeface="+mn-cs"/>
            </a:rPr>
            <a:t>用</a:t>
          </a:r>
          <a:r>
            <a:rPr lang="en-US" altLang="zh-CN" dirty="0" smtClean="0">
              <a:latin typeface="+mn-lt"/>
              <a:ea typeface="+mn-ea"/>
              <a:cs typeface="+mn-cs"/>
            </a:rPr>
            <a:t>DISA</a:t>
          </a:r>
          <a:r>
            <a:rPr lang="zh-CN" altLang="zh-CN" dirty="0" smtClean="0">
              <a:latin typeface="+mn-lt"/>
              <a:ea typeface="+mn-ea"/>
              <a:cs typeface="+mn-cs"/>
            </a:rPr>
            <a:t>工艺生产铝铸件</a:t>
          </a:r>
        </a:p>
        <a:p xmlns:a="http://schemas.openxmlformats.org/drawingml/2006/main">
          <a:r>
            <a:rPr lang="en-US" altLang="zh-CN" dirty="0" smtClean="0">
              <a:latin typeface="+mn-lt"/>
              <a:ea typeface="+mn-ea"/>
              <a:cs typeface="+mn-cs"/>
            </a:rPr>
            <a:t> </a:t>
          </a:r>
          <a:endParaRPr lang="zh-CN" altLang="zh-CN" dirty="0" smtClean="0">
            <a:latin typeface="+mn-lt"/>
            <a:ea typeface="+mn-ea"/>
            <a:cs typeface="+mn-cs"/>
          </a:endParaRPr>
        </a:p>
        <a:p xmlns:a="http://schemas.openxmlformats.org/drawingml/2006/main">
          <a:r>
            <a:rPr lang="en-US" altLang="zh-CN" dirty="0" smtClean="0">
              <a:latin typeface="+mn-lt"/>
              <a:ea typeface="+mn-ea"/>
              <a:cs typeface="+mn-cs"/>
            </a:rPr>
            <a:t>  </a:t>
          </a:r>
          <a:endParaRPr lang="zh-CN" altLang="zh-CN" dirty="0" smtClean="0">
            <a:latin typeface="+mn-lt"/>
            <a:ea typeface="+mn-ea"/>
            <a:cs typeface="+mn-cs"/>
          </a:endParaRPr>
        </a:p>
        <a:p xmlns:a="http://schemas.openxmlformats.org/drawingml/2006/main">
          <a:endParaRPr lang="en-US" altLang="zh-CN" dirty="0" smtClean="0">
            <a:latin typeface="+mn-lt"/>
            <a:ea typeface="+mn-ea"/>
            <a:cs typeface="+mn-cs"/>
          </a:endParaRPr>
        </a:p>
        <a:p xmlns:a="http://schemas.openxmlformats.org/drawingml/2006/main">
          <a:endParaRPr lang="en-US" altLang="zh-CN" dirty="0"/>
        </a:p>
        <a:p xmlns:a="http://schemas.openxmlformats.org/drawingml/2006/main">
          <a:endParaRPr lang="en-US" altLang="zh-CN" dirty="0" smtClean="0">
            <a:latin typeface="+mn-lt"/>
            <a:ea typeface="+mn-ea"/>
            <a:cs typeface="+mn-cs"/>
          </a:endParaRPr>
        </a:p>
        <a:p xmlns:a="http://schemas.openxmlformats.org/drawingml/2006/main">
          <a:endParaRPr lang="en-US" altLang="zh-CN" dirty="0"/>
        </a:p>
        <a:p xmlns:a="http://schemas.openxmlformats.org/drawingml/2006/main">
          <a:r>
            <a:rPr lang="zh-CN" altLang="zh-CN" dirty="0" smtClean="0">
              <a:latin typeface="+mn-lt"/>
              <a:ea typeface="+mn-ea"/>
              <a:cs typeface="+mn-cs"/>
            </a:rPr>
            <a:t>方案</a:t>
          </a:r>
          <a:r>
            <a:rPr lang="en-US" altLang="zh-CN" dirty="0" smtClean="0">
              <a:latin typeface="+mn-lt"/>
              <a:ea typeface="+mn-ea"/>
              <a:cs typeface="+mn-cs"/>
            </a:rPr>
            <a:t>1. </a:t>
          </a:r>
          <a:r>
            <a:rPr lang="zh-CN" altLang="zh-CN" dirty="0" smtClean="0">
              <a:latin typeface="+mn-lt"/>
              <a:ea typeface="+mn-ea"/>
              <a:cs typeface="+mn-cs"/>
            </a:rPr>
            <a:t>用铝生产。</a:t>
          </a:r>
        </a:p>
        <a:p xmlns:a="http://schemas.openxmlformats.org/drawingml/2006/main">
          <a:endParaRPr lang="zh-CN" altLang="en-US" sz="1100" dirty="0"/>
        </a:p>
      </cdr:txBody>
    </cdr:sp>
  </cdr:relSizeAnchor>
</c:userShapes>
</file>

<file path=ppt/drawings/drawing8.xml><?xml version="1.0" encoding="utf-8"?>
<c:userShapes xmlns:c="http://schemas.openxmlformats.org/drawingml/2006/chart">
  <cdr:relSizeAnchor xmlns:cdr="http://schemas.openxmlformats.org/drawingml/2006/chartDrawing">
    <cdr:from>
      <cdr:x>0.67272</cdr:x>
      <cdr:y>0.05263</cdr:y>
    </cdr:from>
    <cdr:to>
      <cdr:x>0.98277</cdr:x>
      <cdr:y>0.84211</cdr:y>
    </cdr:to>
    <cdr:sp macro="" textlink="">
      <cdr:nvSpPr>
        <cdr:cNvPr id="2" name="TextBox 1"/>
        <cdr:cNvSpPr txBox="1"/>
      </cdr:nvSpPr>
      <cdr:spPr>
        <a:xfrm xmlns:a="http://schemas.openxmlformats.org/drawingml/2006/main">
          <a:off x="2812197" y="72008"/>
          <a:ext cx="1296144" cy="1080120"/>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zh-CN" altLang="zh-CN" sz="1000" dirty="0">
              <a:latin typeface="+mn-lt"/>
              <a:ea typeface="+mn-ea"/>
              <a:cs typeface="+mn-cs"/>
            </a:rPr>
            <a:t>净利润率（净利润</a:t>
          </a:r>
          <a:r>
            <a:rPr lang="en-US" altLang="zh-CN" sz="1000" dirty="0">
              <a:latin typeface="+mn-lt"/>
              <a:ea typeface="+mn-ea"/>
              <a:cs typeface="+mn-cs"/>
            </a:rPr>
            <a:t>/</a:t>
          </a:r>
          <a:r>
            <a:rPr lang="zh-CN" altLang="zh-CN" sz="1000" dirty="0">
              <a:latin typeface="+mn-lt"/>
              <a:ea typeface="+mn-ea"/>
              <a:cs typeface="+mn-cs"/>
            </a:rPr>
            <a:t>收入）</a:t>
          </a:r>
          <a:r>
            <a:rPr lang="en-US" altLang="zh-CN" sz="1000" dirty="0">
              <a:latin typeface="+mn-lt"/>
              <a:ea typeface="+mn-ea"/>
              <a:cs typeface="+mn-cs"/>
            </a:rPr>
            <a:t>- NPM</a:t>
          </a:r>
          <a:endParaRPr lang="zh-CN" altLang="zh-CN" sz="1000" dirty="0">
            <a:latin typeface="+mn-lt"/>
            <a:ea typeface="+mn-ea"/>
            <a:cs typeface="+mn-cs"/>
          </a:endParaRPr>
        </a:p>
        <a:p xmlns:a="http://schemas.openxmlformats.org/drawingml/2006/main">
          <a:r>
            <a:rPr lang="en-US" altLang="zh-CN" sz="1000" dirty="0">
              <a:latin typeface="+mn-lt"/>
              <a:ea typeface="+mn-ea"/>
              <a:cs typeface="+mn-cs"/>
            </a:rPr>
            <a:t> </a:t>
          </a:r>
          <a:endParaRPr lang="zh-CN" altLang="zh-CN" sz="1000" dirty="0">
            <a:latin typeface="+mn-lt"/>
            <a:ea typeface="+mn-ea"/>
            <a:cs typeface="+mn-cs"/>
          </a:endParaRPr>
        </a:p>
        <a:p xmlns:a="http://schemas.openxmlformats.org/drawingml/2006/main">
          <a:r>
            <a:rPr lang="zh-CN" altLang="zh-CN" sz="1000" dirty="0">
              <a:latin typeface="+mn-lt"/>
              <a:ea typeface="+mn-ea"/>
              <a:cs typeface="+mn-cs"/>
            </a:rPr>
            <a:t>销售利润率</a:t>
          </a:r>
          <a:r>
            <a:rPr lang="en-US" altLang="zh-CN" sz="1000" dirty="0">
              <a:latin typeface="+mn-lt"/>
              <a:ea typeface="+mn-ea"/>
              <a:cs typeface="+mn-cs"/>
            </a:rPr>
            <a:t>- ROS</a:t>
          </a:r>
          <a:endParaRPr lang="zh-CN" altLang="zh-CN" sz="1000" dirty="0">
            <a:latin typeface="+mn-lt"/>
            <a:ea typeface="+mn-ea"/>
            <a:cs typeface="+mn-cs"/>
          </a:endParaRPr>
        </a:p>
        <a:p xmlns:a="http://schemas.openxmlformats.org/drawingml/2006/main">
          <a:r>
            <a:rPr lang="en-US" altLang="zh-CN" sz="1000" dirty="0">
              <a:latin typeface="+mn-lt"/>
              <a:ea typeface="+mn-ea"/>
              <a:cs typeface="+mn-cs"/>
            </a:rPr>
            <a:t> </a:t>
          </a:r>
          <a:endParaRPr lang="zh-CN" altLang="zh-CN" sz="1000" dirty="0">
            <a:latin typeface="+mn-lt"/>
            <a:ea typeface="+mn-ea"/>
            <a:cs typeface="+mn-cs"/>
          </a:endParaRPr>
        </a:p>
        <a:p xmlns:a="http://schemas.openxmlformats.org/drawingml/2006/main">
          <a:r>
            <a:rPr lang="zh-CN" altLang="zh-CN" sz="1000" dirty="0" smtClean="0">
              <a:latin typeface="+mn-lt"/>
              <a:ea typeface="+mn-ea"/>
              <a:cs typeface="+mn-cs"/>
            </a:rPr>
            <a:t>生</a:t>
          </a:r>
          <a:r>
            <a:rPr lang="zh-CN" altLang="zh-CN" sz="1000" dirty="0">
              <a:latin typeface="+mn-lt"/>
              <a:ea typeface="+mn-ea"/>
              <a:cs typeface="+mn-cs"/>
            </a:rPr>
            <a:t>产利润率 </a:t>
          </a:r>
          <a:r>
            <a:rPr lang="en-US" altLang="zh-CN" sz="1000" dirty="0">
              <a:latin typeface="+mn-lt"/>
              <a:ea typeface="+mn-ea"/>
              <a:cs typeface="+mn-cs"/>
            </a:rPr>
            <a:t>– ROTC</a:t>
          </a:r>
          <a:endParaRPr lang="zh-CN" altLang="zh-CN" sz="1000" dirty="0">
            <a:latin typeface="+mn-lt"/>
            <a:ea typeface="+mn-ea"/>
            <a:cs typeface="+mn-cs"/>
          </a:endParaRPr>
        </a:p>
        <a:p xmlns:a="http://schemas.openxmlformats.org/drawingml/2006/main">
          <a:endParaRPr lang="zh-CN" altLang="en-US" sz="1100" dirty="0"/>
        </a:p>
      </cdr:txBody>
    </cdr:sp>
  </cdr:relSizeAnchor>
</c:userShapes>
</file>

<file path=ppt/drawings/drawing9.xml><?xml version="1.0" encoding="utf-8"?>
<c:userShapes xmlns:c="http://schemas.openxmlformats.org/drawingml/2006/chart">
  <cdr:relSizeAnchor xmlns:cdr="http://schemas.openxmlformats.org/drawingml/2006/chartDrawing">
    <cdr:from>
      <cdr:x>0.67649</cdr:x>
      <cdr:y>0.05318</cdr:y>
    </cdr:from>
    <cdr:to>
      <cdr:x>0.97334</cdr:x>
      <cdr:y>0.90402</cdr:y>
    </cdr:to>
    <cdr:sp macro="" textlink="">
      <cdr:nvSpPr>
        <cdr:cNvPr id="2" name="TextBox 1"/>
        <cdr:cNvSpPr txBox="1"/>
      </cdr:nvSpPr>
      <cdr:spPr>
        <a:xfrm xmlns:a="http://schemas.openxmlformats.org/drawingml/2006/main">
          <a:off x="2789646" y="72009"/>
          <a:ext cx="1224136" cy="1152128"/>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r>
            <a:rPr lang="zh-CN" altLang="zh-CN" sz="1000" dirty="0">
              <a:latin typeface="+mn-lt"/>
              <a:ea typeface="+mn-ea"/>
              <a:cs typeface="+mn-cs"/>
            </a:rPr>
            <a:t>净利润率（净利润</a:t>
          </a:r>
          <a:r>
            <a:rPr lang="en-US" altLang="zh-CN" sz="1000" dirty="0">
              <a:latin typeface="+mn-lt"/>
              <a:ea typeface="+mn-ea"/>
              <a:cs typeface="+mn-cs"/>
            </a:rPr>
            <a:t>/</a:t>
          </a:r>
          <a:r>
            <a:rPr lang="zh-CN" altLang="zh-CN" sz="1000" dirty="0">
              <a:latin typeface="+mn-lt"/>
              <a:ea typeface="+mn-ea"/>
              <a:cs typeface="+mn-cs"/>
            </a:rPr>
            <a:t>收入）</a:t>
          </a:r>
          <a:r>
            <a:rPr lang="en-US" altLang="zh-CN" sz="1000" dirty="0">
              <a:latin typeface="+mn-lt"/>
              <a:ea typeface="+mn-ea"/>
              <a:cs typeface="+mn-cs"/>
            </a:rPr>
            <a:t>- NPM</a:t>
          </a:r>
          <a:endParaRPr lang="zh-CN" altLang="zh-CN" sz="1000" dirty="0">
            <a:latin typeface="+mn-lt"/>
            <a:ea typeface="+mn-ea"/>
            <a:cs typeface="+mn-cs"/>
          </a:endParaRPr>
        </a:p>
        <a:p xmlns:a="http://schemas.openxmlformats.org/drawingml/2006/main">
          <a:r>
            <a:rPr lang="en-US" altLang="zh-CN" sz="1000" dirty="0">
              <a:latin typeface="+mn-lt"/>
              <a:ea typeface="+mn-ea"/>
              <a:cs typeface="+mn-cs"/>
            </a:rPr>
            <a:t> </a:t>
          </a:r>
          <a:endParaRPr lang="zh-CN" altLang="zh-CN" sz="1000" dirty="0">
            <a:latin typeface="+mn-lt"/>
            <a:ea typeface="+mn-ea"/>
            <a:cs typeface="+mn-cs"/>
          </a:endParaRPr>
        </a:p>
        <a:p xmlns:a="http://schemas.openxmlformats.org/drawingml/2006/main">
          <a:r>
            <a:rPr lang="zh-CN" altLang="zh-CN" sz="1000" dirty="0">
              <a:latin typeface="+mn-lt"/>
              <a:ea typeface="+mn-ea"/>
              <a:cs typeface="+mn-cs"/>
            </a:rPr>
            <a:t>销售利润率 </a:t>
          </a:r>
          <a:r>
            <a:rPr lang="en-US" altLang="zh-CN" sz="1000" dirty="0">
              <a:latin typeface="+mn-lt"/>
              <a:ea typeface="+mn-ea"/>
              <a:cs typeface="+mn-cs"/>
            </a:rPr>
            <a:t>– ROS</a:t>
          </a:r>
          <a:endParaRPr lang="zh-CN" altLang="zh-CN" sz="1000" dirty="0">
            <a:latin typeface="+mn-lt"/>
            <a:ea typeface="+mn-ea"/>
            <a:cs typeface="+mn-cs"/>
          </a:endParaRPr>
        </a:p>
        <a:p xmlns:a="http://schemas.openxmlformats.org/drawingml/2006/main">
          <a:r>
            <a:rPr lang="en-US" altLang="zh-CN" sz="1000" dirty="0">
              <a:latin typeface="+mn-lt"/>
              <a:ea typeface="+mn-ea"/>
              <a:cs typeface="+mn-cs"/>
            </a:rPr>
            <a:t> </a:t>
          </a:r>
          <a:endParaRPr lang="zh-CN" altLang="zh-CN" sz="1000" dirty="0">
            <a:latin typeface="+mn-lt"/>
            <a:ea typeface="+mn-ea"/>
            <a:cs typeface="+mn-cs"/>
          </a:endParaRPr>
        </a:p>
        <a:p xmlns:a="http://schemas.openxmlformats.org/drawingml/2006/main">
          <a:r>
            <a:rPr lang="zh-CN" altLang="zh-CN" sz="1000" dirty="0">
              <a:latin typeface="+mn-lt"/>
              <a:ea typeface="+mn-ea"/>
              <a:cs typeface="+mn-cs"/>
            </a:rPr>
            <a:t>生产利润率 </a:t>
          </a:r>
          <a:r>
            <a:rPr lang="en-US" altLang="zh-CN" sz="1000" dirty="0">
              <a:latin typeface="+mn-lt"/>
              <a:ea typeface="+mn-ea"/>
              <a:cs typeface="+mn-cs"/>
            </a:rPr>
            <a:t>– </a:t>
          </a:r>
          <a:r>
            <a:rPr lang="en-US" altLang="zh-CN" dirty="0">
              <a:latin typeface="+mn-lt"/>
              <a:ea typeface="+mn-ea"/>
              <a:cs typeface="+mn-cs"/>
            </a:rPr>
            <a:t>ROTC</a:t>
          </a:r>
          <a:endParaRPr lang="zh-CN" altLang="zh-CN" dirty="0">
            <a:latin typeface="+mn-lt"/>
            <a:ea typeface="+mn-ea"/>
            <a:cs typeface="+mn-cs"/>
          </a:endParaRPr>
        </a:p>
        <a:p xmlns:a="http://schemas.openxmlformats.org/drawingml/2006/main">
          <a:endParaRPr lang="zh-CN" altLang="en-US" sz="1100"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ru-RU"/>
          </a:p>
        </p:txBody>
      </p:sp>
      <p:sp>
        <p:nvSpPr>
          <p:cNvPr id="3" name="Дата 2"/>
          <p:cNvSpPr>
            <a:spLocks noGrp="1"/>
          </p:cNvSpPr>
          <p:nvPr>
            <p:ph type="dt"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smtClean="0">
                <a:latin typeface="+mn-lt"/>
                <a:ea typeface="+mn-ea"/>
              </a:defRPr>
            </a:lvl1pPr>
          </a:lstStyle>
          <a:p>
            <a:pPr>
              <a:defRPr/>
            </a:pPr>
            <a:fld id="{1E879B61-7F09-43F8-9C9F-75D6635C668C}" type="datetimeFigureOut">
              <a:rPr lang="ru-RU"/>
              <a:pPr>
                <a:defRPr/>
              </a:pPr>
              <a:t>30.09.2015</a:t>
            </a:fld>
            <a:endParaRPr lang="ru-RU"/>
          </a:p>
        </p:txBody>
      </p:sp>
      <p:sp>
        <p:nvSpPr>
          <p:cNvPr id="4" name="Образ слайда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ru-RU" noProof="0"/>
          </a:p>
        </p:txBody>
      </p:sp>
      <p:sp>
        <p:nvSpPr>
          <p:cNvPr id="5" name="Заметки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ru-RU" noProof="0" smtClean="0"/>
              <a:t>Образец текста</a:t>
            </a:r>
          </a:p>
          <a:p>
            <a:pPr lvl="1"/>
            <a:r>
              <a:rPr lang="ru-RU" noProof="0" smtClean="0"/>
              <a:t>Второй уровень</a:t>
            </a:r>
          </a:p>
          <a:p>
            <a:pPr lvl="2"/>
            <a:r>
              <a:rPr lang="ru-RU" noProof="0" smtClean="0"/>
              <a:t>Третий уровень</a:t>
            </a:r>
          </a:p>
          <a:p>
            <a:pPr lvl="3"/>
            <a:r>
              <a:rPr lang="ru-RU" noProof="0" smtClean="0"/>
              <a:t>Четвертый уровень</a:t>
            </a:r>
          </a:p>
          <a:p>
            <a:pPr lvl="4"/>
            <a:r>
              <a:rPr lang="ru-RU" noProof="0" smtClean="0"/>
              <a:t>Пятый уровень</a:t>
            </a:r>
            <a:endParaRPr lang="ru-RU" noProof="0"/>
          </a:p>
        </p:txBody>
      </p:sp>
      <p:sp>
        <p:nvSpPr>
          <p:cNvPr id="6" name="Нижний колонтитул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ru-RU"/>
          </a:p>
        </p:txBody>
      </p:sp>
      <p:sp>
        <p:nvSpPr>
          <p:cNvPr id="7" name="Номер слайда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smtClean="0">
                <a:latin typeface="+mn-lt"/>
                <a:ea typeface="+mn-ea"/>
              </a:defRPr>
            </a:lvl1pPr>
          </a:lstStyle>
          <a:p>
            <a:pPr>
              <a:defRPr/>
            </a:pPr>
            <a:fld id="{CD9424FA-5DB0-4910-A7C7-30BAEEA6D3F7}" type="slidenum">
              <a:rPr lang="ru-RU"/>
              <a:pPr>
                <a:defRPr/>
              </a:pPr>
              <a:t>‹#›</a:t>
            </a:fld>
            <a:endParaRPr lang="ru-RU"/>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Образ слайда 1"/>
          <p:cNvSpPr>
            <a:spLocks noGrp="1" noRot="1" noChangeAspect="1"/>
          </p:cNvSpPr>
          <p:nvPr>
            <p:ph type="sldImg"/>
          </p:nvPr>
        </p:nvSpPr>
        <p:spPr bwMode="auto">
          <a:noFill/>
          <a:ln>
            <a:solidFill>
              <a:srgbClr val="000000"/>
            </a:solidFill>
            <a:miter lim="800000"/>
            <a:headEnd/>
            <a:tailEnd/>
          </a:ln>
        </p:spPr>
      </p:sp>
      <p:sp>
        <p:nvSpPr>
          <p:cNvPr id="16386"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16387"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DBF8F792-2A58-4A02-9A51-0BF6397BA9BE}" type="slidenum">
              <a:rPr lang="ru-RU" altLang="zh-CN"/>
              <a:pPr fontAlgn="base">
                <a:spcBef>
                  <a:spcPct val="0"/>
                </a:spcBef>
                <a:spcAft>
                  <a:spcPct val="0"/>
                </a:spcAft>
              </a:pPr>
              <a:t>2</a:t>
            </a:fld>
            <a:endParaRPr lang="ru-RU" altLang="zh-CN"/>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Образ слайда 1"/>
          <p:cNvSpPr>
            <a:spLocks noGrp="1" noRot="1" noChangeAspect="1"/>
          </p:cNvSpPr>
          <p:nvPr>
            <p:ph type="sldImg"/>
          </p:nvPr>
        </p:nvSpPr>
        <p:spPr bwMode="auto">
          <a:noFill/>
          <a:ln>
            <a:solidFill>
              <a:srgbClr val="000000"/>
            </a:solidFill>
            <a:miter lim="800000"/>
            <a:headEnd/>
            <a:tailEnd/>
          </a:ln>
        </p:spPr>
      </p:sp>
      <p:sp>
        <p:nvSpPr>
          <p:cNvPr id="34818"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34819"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260F6DC2-A42D-448A-931A-CB58F26C249D}" type="slidenum">
              <a:rPr lang="ru-RU" altLang="zh-CN"/>
              <a:pPr fontAlgn="base">
                <a:spcBef>
                  <a:spcPct val="0"/>
                </a:spcBef>
                <a:spcAft>
                  <a:spcPct val="0"/>
                </a:spcAft>
              </a:pPr>
              <a:t>11</a:t>
            </a:fld>
            <a:endParaRPr lang="ru-RU" altLang="zh-CN"/>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Образ слайда 1"/>
          <p:cNvSpPr>
            <a:spLocks noGrp="1" noRot="1" noChangeAspect="1"/>
          </p:cNvSpPr>
          <p:nvPr>
            <p:ph type="sldImg"/>
          </p:nvPr>
        </p:nvSpPr>
        <p:spPr bwMode="auto">
          <a:noFill/>
          <a:ln>
            <a:solidFill>
              <a:srgbClr val="000000"/>
            </a:solidFill>
            <a:miter lim="800000"/>
            <a:headEnd/>
            <a:tailEnd/>
          </a:ln>
        </p:spPr>
      </p:sp>
      <p:sp>
        <p:nvSpPr>
          <p:cNvPr id="36866"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36867"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DB1C51FB-0251-45D4-97AC-3BA17ED231B2}" type="slidenum">
              <a:rPr lang="ru-RU" altLang="zh-CN"/>
              <a:pPr fontAlgn="base">
                <a:spcBef>
                  <a:spcPct val="0"/>
                </a:spcBef>
                <a:spcAft>
                  <a:spcPct val="0"/>
                </a:spcAft>
              </a:pPr>
              <a:t>12</a:t>
            </a:fld>
            <a:endParaRPr lang="ru-RU" altLang="zh-CN"/>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Образ слайда 1"/>
          <p:cNvSpPr>
            <a:spLocks noGrp="1" noRot="1" noChangeAspect="1"/>
          </p:cNvSpPr>
          <p:nvPr>
            <p:ph type="sldImg"/>
          </p:nvPr>
        </p:nvSpPr>
        <p:spPr bwMode="auto">
          <a:noFill/>
          <a:ln>
            <a:solidFill>
              <a:srgbClr val="000000"/>
            </a:solidFill>
            <a:miter lim="800000"/>
            <a:headEnd/>
            <a:tailEnd/>
          </a:ln>
        </p:spPr>
      </p:sp>
      <p:sp>
        <p:nvSpPr>
          <p:cNvPr id="38914"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38915"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BEE9932-208E-4D0D-B7C6-CAAFDFCDC794}" type="slidenum">
              <a:rPr lang="ru-RU" altLang="zh-CN"/>
              <a:pPr fontAlgn="base">
                <a:spcBef>
                  <a:spcPct val="0"/>
                </a:spcBef>
                <a:spcAft>
                  <a:spcPct val="0"/>
                </a:spcAft>
              </a:pPr>
              <a:t>13</a:t>
            </a:fld>
            <a:endParaRPr lang="ru-RU" altLang="zh-CN"/>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Образ слайда 1"/>
          <p:cNvSpPr>
            <a:spLocks noGrp="1" noRot="1" noChangeAspect="1"/>
          </p:cNvSpPr>
          <p:nvPr>
            <p:ph type="sldImg"/>
          </p:nvPr>
        </p:nvSpPr>
        <p:spPr bwMode="auto">
          <a:noFill/>
          <a:ln>
            <a:solidFill>
              <a:srgbClr val="000000"/>
            </a:solidFill>
            <a:miter lim="800000"/>
            <a:headEnd/>
            <a:tailEnd/>
          </a:ln>
        </p:spPr>
      </p:sp>
      <p:sp>
        <p:nvSpPr>
          <p:cNvPr id="40962"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40963"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58E33224-76A7-41A9-8E6C-B7EAF5DDA6BA}" type="slidenum">
              <a:rPr lang="ru-RU" altLang="zh-CN"/>
              <a:pPr fontAlgn="base">
                <a:spcBef>
                  <a:spcPct val="0"/>
                </a:spcBef>
                <a:spcAft>
                  <a:spcPct val="0"/>
                </a:spcAft>
              </a:pPr>
              <a:t>14</a:t>
            </a:fld>
            <a:endParaRPr lang="ru-RU" altLang="zh-CN"/>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Образ слайда 1"/>
          <p:cNvSpPr>
            <a:spLocks noGrp="1" noRot="1" noChangeAspect="1"/>
          </p:cNvSpPr>
          <p:nvPr>
            <p:ph type="sldImg"/>
          </p:nvPr>
        </p:nvSpPr>
        <p:spPr bwMode="auto">
          <a:noFill/>
          <a:ln>
            <a:solidFill>
              <a:srgbClr val="000000"/>
            </a:solidFill>
            <a:miter lim="800000"/>
            <a:headEnd/>
            <a:tailEnd/>
          </a:ln>
        </p:spPr>
      </p:sp>
      <p:sp>
        <p:nvSpPr>
          <p:cNvPr id="43010"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43011"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8F45508-82EE-4A99-9930-E8750A45F7A9}" type="slidenum">
              <a:rPr lang="ru-RU" altLang="zh-CN"/>
              <a:pPr fontAlgn="base">
                <a:spcBef>
                  <a:spcPct val="0"/>
                </a:spcBef>
                <a:spcAft>
                  <a:spcPct val="0"/>
                </a:spcAft>
              </a:pPr>
              <a:t>15</a:t>
            </a:fld>
            <a:endParaRPr lang="ru-RU" altLang="zh-CN"/>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Образ слайда 1"/>
          <p:cNvSpPr>
            <a:spLocks noGrp="1" noRot="1" noChangeAspect="1"/>
          </p:cNvSpPr>
          <p:nvPr>
            <p:ph type="sldImg"/>
          </p:nvPr>
        </p:nvSpPr>
        <p:spPr bwMode="auto">
          <a:noFill/>
          <a:ln>
            <a:solidFill>
              <a:srgbClr val="000000"/>
            </a:solidFill>
            <a:miter lim="800000"/>
            <a:headEnd/>
            <a:tailEnd/>
          </a:ln>
        </p:spPr>
      </p:sp>
      <p:sp>
        <p:nvSpPr>
          <p:cNvPr id="45058"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45059"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BE6EFC4B-098C-48B5-A005-585D0B5FD04F}" type="slidenum">
              <a:rPr lang="ru-RU" altLang="zh-CN"/>
              <a:pPr fontAlgn="base">
                <a:spcBef>
                  <a:spcPct val="0"/>
                </a:spcBef>
                <a:spcAft>
                  <a:spcPct val="0"/>
                </a:spcAft>
              </a:pPr>
              <a:t>16</a:t>
            </a:fld>
            <a:endParaRPr lang="ru-RU" altLang="zh-CN"/>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Образ слайда 1"/>
          <p:cNvSpPr>
            <a:spLocks noGrp="1" noRot="1" noChangeAspect="1"/>
          </p:cNvSpPr>
          <p:nvPr>
            <p:ph type="sldImg"/>
          </p:nvPr>
        </p:nvSpPr>
        <p:spPr bwMode="auto">
          <a:noFill/>
          <a:ln>
            <a:solidFill>
              <a:srgbClr val="000000"/>
            </a:solidFill>
            <a:miter lim="800000"/>
            <a:headEnd/>
            <a:tailEnd/>
          </a:ln>
        </p:spPr>
      </p:sp>
      <p:sp>
        <p:nvSpPr>
          <p:cNvPr id="47106"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47107"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DF9D3FAB-B8E1-40DA-8378-BCF0DBD58DF6}" type="slidenum">
              <a:rPr lang="ru-RU" altLang="zh-CN"/>
              <a:pPr fontAlgn="base">
                <a:spcBef>
                  <a:spcPct val="0"/>
                </a:spcBef>
                <a:spcAft>
                  <a:spcPct val="0"/>
                </a:spcAft>
              </a:pPr>
              <a:t>17</a:t>
            </a:fld>
            <a:endParaRPr lang="ru-RU" altLang="zh-CN"/>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Образ слайда 1"/>
          <p:cNvSpPr>
            <a:spLocks noGrp="1" noRot="1" noChangeAspect="1"/>
          </p:cNvSpPr>
          <p:nvPr>
            <p:ph type="sldImg"/>
          </p:nvPr>
        </p:nvSpPr>
        <p:spPr bwMode="auto">
          <a:noFill/>
          <a:ln>
            <a:solidFill>
              <a:srgbClr val="000000"/>
            </a:solidFill>
            <a:miter lim="800000"/>
            <a:headEnd/>
            <a:tailEnd/>
          </a:ln>
        </p:spPr>
      </p:sp>
      <p:sp>
        <p:nvSpPr>
          <p:cNvPr id="49154"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49155"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C7C6884C-3F08-4FB6-94DC-490C3705883F}" type="slidenum">
              <a:rPr lang="ru-RU" altLang="zh-CN"/>
              <a:pPr fontAlgn="base">
                <a:spcBef>
                  <a:spcPct val="0"/>
                </a:spcBef>
                <a:spcAft>
                  <a:spcPct val="0"/>
                </a:spcAft>
              </a:pPr>
              <a:t>18</a:t>
            </a:fld>
            <a:endParaRPr lang="ru-RU" altLang="zh-CN"/>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Образ слайда 1"/>
          <p:cNvSpPr>
            <a:spLocks noGrp="1" noRot="1" noChangeAspect="1"/>
          </p:cNvSpPr>
          <p:nvPr>
            <p:ph type="sldImg"/>
          </p:nvPr>
        </p:nvSpPr>
        <p:spPr bwMode="auto">
          <a:noFill/>
          <a:ln>
            <a:solidFill>
              <a:srgbClr val="000000"/>
            </a:solidFill>
            <a:miter lim="800000"/>
            <a:headEnd/>
            <a:tailEnd/>
          </a:ln>
        </p:spPr>
      </p:sp>
      <p:sp>
        <p:nvSpPr>
          <p:cNvPr id="51202"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51203"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75C82FE1-7C0E-43A1-A423-8E02A2F334DE}" type="slidenum">
              <a:rPr lang="ru-RU" altLang="zh-CN"/>
              <a:pPr fontAlgn="base">
                <a:spcBef>
                  <a:spcPct val="0"/>
                </a:spcBef>
                <a:spcAft>
                  <a:spcPct val="0"/>
                </a:spcAft>
              </a:pPr>
              <a:t>19</a:t>
            </a:fld>
            <a:endParaRPr lang="ru-RU" altLang="zh-CN"/>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Образ слайда 1"/>
          <p:cNvSpPr>
            <a:spLocks noGrp="1" noRot="1" noChangeAspect="1"/>
          </p:cNvSpPr>
          <p:nvPr>
            <p:ph type="sldImg"/>
          </p:nvPr>
        </p:nvSpPr>
        <p:spPr bwMode="auto">
          <a:noFill/>
          <a:ln>
            <a:solidFill>
              <a:srgbClr val="000000"/>
            </a:solidFill>
            <a:miter lim="800000"/>
            <a:headEnd/>
            <a:tailEnd/>
          </a:ln>
        </p:spPr>
      </p:sp>
      <p:sp>
        <p:nvSpPr>
          <p:cNvPr id="53250"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53251"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8B85083E-40AF-46CE-86C3-EF73E58C3030}" type="slidenum">
              <a:rPr lang="ru-RU" altLang="zh-CN"/>
              <a:pPr fontAlgn="base">
                <a:spcBef>
                  <a:spcPct val="0"/>
                </a:spcBef>
                <a:spcAft>
                  <a:spcPct val="0"/>
                </a:spcAft>
              </a:pPr>
              <a:t>20</a:t>
            </a:fld>
            <a:endParaRPr lang="ru-RU" altLang="zh-CN"/>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Образ слайда 1"/>
          <p:cNvSpPr>
            <a:spLocks noGrp="1" noRot="1" noChangeAspect="1"/>
          </p:cNvSpPr>
          <p:nvPr>
            <p:ph type="sldImg"/>
          </p:nvPr>
        </p:nvSpPr>
        <p:spPr bwMode="auto">
          <a:noFill/>
          <a:ln>
            <a:solidFill>
              <a:srgbClr val="000000"/>
            </a:solidFill>
            <a:miter lim="800000"/>
            <a:headEnd/>
            <a:tailEnd/>
          </a:ln>
        </p:spPr>
      </p:sp>
      <p:sp>
        <p:nvSpPr>
          <p:cNvPr id="18434"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18435"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9EC2D4B7-0824-4A6B-826F-7CFE3C4A38B4}" type="slidenum">
              <a:rPr lang="ru-RU" altLang="zh-CN"/>
              <a:pPr fontAlgn="base">
                <a:spcBef>
                  <a:spcPct val="0"/>
                </a:spcBef>
                <a:spcAft>
                  <a:spcPct val="0"/>
                </a:spcAft>
              </a:pPr>
              <a:t>3</a:t>
            </a:fld>
            <a:endParaRPr lang="ru-RU" altLang="zh-CN"/>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Образ слайда 1"/>
          <p:cNvSpPr>
            <a:spLocks noGrp="1" noRot="1" noChangeAspect="1"/>
          </p:cNvSpPr>
          <p:nvPr>
            <p:ph type="sldImg"/>
          </p:nvPr>
        </p:nvSpPr>
        <p:spPr bwMode="auto">
          <a:noFill/>
          <a:ln>
            <a:solidFill>
              <a:srgbClr val="000000"/>
            </a:solidFill>
            <a:miter lim="800000"/>
            <a:headEnd/>
            <a:tailEnd/>
          </a:ln>
        </p:spPr>
      </p:sp>
      <p:sp>
        <p:nvSpPr>
          <p:cNvPr id="55298"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55299"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FD4CD5-5025-4302-B898-3B7DC23308C0}" type="slidenum">
              <a:rPr lang="ru-RU" altLang="zh-CN"/>
              <a:pPr fontAlgn="base">
                <a:spcBef>
                  <a:spcPct val="0"/>
                </a:spcBef>
                <a:spcAft>
                  <a:spcPct val="0"/>
                </a:spcAft>
              </a:pPr>
              <a:t>21</a:t>
            </a:fld>
            <a:endParaRPr lang="ru-RU" altLang="zh-CN"/>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Образ слайда 1"/>
          <p:cNvSpPr>
            <a:spLocks noGrp="1" noRot="1" noChangeAspect="1"/>
          </p:cNvSpPr>
          <p:nvPr>
            <p:ph type="sldImg"/>
          </p:nvPr>
        </p:nvSpPr>
        <p:spPr bwMode="auto">
          <a:noFill/>
          <a:ln>
            <a:solidFill>
              <a:srgbClr val="000000"/>
            </a:solidFill>
            <a:miter lim="800000"/>
            <a:headEnd/>
            <a:tailEnd/>
          </a:ln>
        </p:spPr>
      </p:sp>
      <p:sp>
        <p:nvSpPr>
          <p:cNvPr id="57346"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57347"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D66F3D86-909A-48B6-AB8A-1A03F96BB434}" type="slidenum">
              <a:rPr lang="ru-RU" altLang="zh-CN"/>
              <a:pPr fontAlgn="base">
                <a:spcBef>
                  <a:spcPct val="0"/>
                </a:spcBef>
                <a:spcAft>
                  <a:spcPct val="0"/>
                </a:spcAft>
              </a:pPr>
              <a:t>22</a:t>
            </a:fld>
            <a:endParaRPr lang="ru-RU" altLang="zh-CN"/>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Образ слайда 1"/>
          <p:cNvSpPr>
            <a:spLocks noGrp="1" noRot="1" noChangeAspect="1"/>
          </p:cNvSpPr>
          <p:nvPr>
            <p:ph type="sldImg"/>
          </p:nvPr>
        </p:nvSpPr>
        <p:spPr bwMode="auto">
          <a:noFill/>
          <a:ln>
            <a:solidFill>
              <a:srgbClr val="000000"/>
            </a:solidFill>
            <a:miter lim="800000"/>
            <a:headEnd/>
            <a:tailEnd/>
          </a:ln>
        </p:spPr>
      </p:sp>
      <p:sp>
        <p:nvSpPr>
          <p:cNvPr id="59394"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59395"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C54C8A-A18C-4A07-A332-C6F07D484304}" type="slidenum">
              <a:rPr lang="ru-RU" altLang="zh-CN"/>
              <a:pPr fontAlgn="base">
                <a:spcBef>
                  <a:spcPct val="0"/>
                </a:spcBef>
                <a:spcAft>
                  <a:spcPct val="0"/>
                </a:spcAft>
              </a:pPr>
              <a:t>23</a:t>
            </a:fld>
            <a:endParaRPr lang="ru-RU" altLang="zh-CN"/>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Образ слайда 1"/>
          <p:cNvSpPr>
            <a:spLocks noGrp="1" noRot="1" noChangeAspect="1"/>
          </p:cNvSpPr>
          <p:nvPr>
            <p:ph type="sldImg"/>
          </p:nvPr>
        </p:nvSpPr>
        <p:spPr bwMode="auto">
          <a:noFill/>
          <a:ln>
            <a:solidFill>
              <a:srgbClr val="000000"/>
            </a:solidFill>
            <a:miter lim="800000"/>
            <a:headEnd/>
            <a:tailEnd/>
          </a:ln>
        </p:spPr>
      </p:sp>
      <p:sp>
        <p:nvSpPr>
          <p:cNvPr id="61442"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61443"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D36D58D4-CB13-4D07-B8D2-AC15EE9E166D}" type="slidenum">
              <a:rPr lang="ru-RU" altLang="zh-CN"/>
              <a:pPr fontAlgn="base">
                <a:spcBef>
                  <a:spcPct val="0"/>
                </a:spcBef>
                <a:spcAft>
                  <a:spcPct val="0"/>
                </a:spcAft>
              </a:pPr>
              <a:t>24</a:t>
            </a:fld>
            <a:endParaRPr lang="ru-RU" altLang="zh-CN"/>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Образ слайда 1"/>
          <p:cNvSpPr>
            <a:spLocks noGrp="1" noRot="1" noChangeAspect="1"/>
          </p:cNvSpPr>
          <p:nvPr>
            <p:ph type="sldImg"/>
          </p:nvPr>
        </p:nvSpPr>
        <p:spPr bwMode="auto">
          <a:noFill/>
          <a:ln>
            <a:solidFill>
              <a:srgbClr val="000000"/>
            </a:solidFill>
            <a:miter lim="800000"/>
            <a:headEnd/>
            <a:tailEnd/>
          </a:ln>
        </p:spPr>
      </p:sp>
      <p:sp>
        <p:nvSpPr>
          <p:cNvPr id="63490"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63491"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EDC27DB2-E2C4-4657-BCA7-2742599B25D6}" type="slidenum">
              <a:rPr lang="ru-RU" altLang="zh-CN"/>
              <a:pPr fontAlgn="base">
                <a:spcBef>
                  <a:spcPct val="0"/>
                </a:spcBef>
                <a:spcAft>
                  <a:spcPct val="0"/>
                </a:spcAft>
              </a:pPr>
              <a:t>25</a:t>
            </a:fld>
            <a:endParaRPr lang="ru-RU" altLang="zh-CN"/>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Образ слайда 1"/>
          <p:cNvSpPr>
            <a:spLocks noGrp="1" noRot="1" noChangeAspect="1"/>
          </p:cNvSpPr>
          <p:nvPr>
            <p:ph type="sldImg"/>
          </p:nvPr>
        </p:nvSpPr>
        <p:spPr bwMode="auto">
          <a:noFill/>
          <a:ln>
            <a:solidFill>
              <a:srgbClr val="000000"/>
            </a:solidFill>
            <a:miter lim="800000"/>
            <a:headEnd/>
            <a:tailEnd/>
          </a:ln>
        </p:spPr>
      </p:sp>
      <p:sp>
        <p:nvSpPr>
          <p:cNvPr id="65538"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65539"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D0C673A3-C060-4E26-A597-CC2F14E6D9FB}" type="slidenum">
              <a:rPr lang="ru-RU" altLang="zh-CN"/>
              <a:pPr fontAlgn="base">
                <a:spcBef>
                  <a:spcPct val="0"/>
                </a:spcBef>
                <a:spcAft>
                  <a:spcPct val="0"/>
                </a:spcAft>
              </a:pPr>
              <a:t>26</a:t>
            </a:fld>
            <a:endParaRPr lang="ru-RU" altLang="zh-CN"/>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Образ слайда 1"/>
          <p:cNvSpPr>
            <a:spLocks noGrp="1" noRot="1" noChangeAspect="1"/>
          </p:cNvSpPr>
          <p:nvPr>
            <p:ph type="sldImg"/>
          </p:nvPr>
        </p:nvSpPr>
        <p:spPr bwMode="auto">
          <a:noFill/>
          <a:ln>
            <a:solidFill>
              <a:srgbClr val="000000"/>
            </a:solidFill>
            <a:miter lim="800000"/>
            <a:headEnd/>
            <a:tailEnd/>
          </a:ln>
        </p:spPr>
      </p:sp>
      <p:sp>
        <p:nvSpPr>
          <p:cNvPr id="67586"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67587"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6EC365C6-B800-4A65-9F7F-104AD00800CB}" type="slidenum">
              <a:rPr lang="ru-RU" altLang="zh-CN"/>
              <a:pPr fontAlgn="base">
                <a:spcBef>
                  <a:spcPct val="0"/>
                </a:spcBef>
                <a:spcAft>
                  <a:spcPct val="0"/>
                </a:spcAft>
              </a:pPr>
              <a:t>27</a:t>
            </a:fld>
            <a:endParaRPr lang="ru-RU" altLang="zh-CN"/>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Образ слайда 1"/>
          <p:cNvSpPr>
            <a:spLocks noGrp="1" noRot="1" noChangeAspect="1"/>
          </p:cNvSpPr>
          <p:nvPr>
            <p:ph type="sldImg"/>
          </p:nvPr>
        </p:nvSpPr>
        <p:spPr bwMode="auto">
          <a:noFill/>
          <a:ln>
            <a:solidFill>
              <a:srgbClr val="000000"/>
            </a:solidFill>
            <a:miter lim="800000"/>
            <a:headEnd/>
            <a:tailEnd/>
          </a:ln>
        </p:spPr>
      </p:sp>
      <p:sp>
        <p:nvSpPr>
          <p:cNvPr id="69634"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69635"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939F2751-F9AD-4F39-86FE-6E19297E7DF5}" type="slidenum">
              <a:rPr lang="ru-RU" altLang="zh-CN"/>
              <a:pPr fontAlgn="base">
                <a:spcBef>
                  <a:spcPct val="0"/>
                </a:spcBef>
                <a:spcAft>
                  <a:spcPct val="0"/>
                </a:spcAft>
              </a:pPr>
              <a:t>28</a:t>
            </a:fld>
            <a:endParaRPr lang="ru-RU" altLang="zh-CN"/>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Образ слайда 1"/>
          <p:cNvSpPr>
            <a:spLocks noGrp="1" noRot="1" noChangeAspect="1"/>
          </p:cNvSpPr>
          <p:nvPr>
            <p:ph type="sldImg"/>
          </p:nvPr>
        </p:nvSpPr>
        <p:spPr bwMode="auto">
          <a:noFill/>
          <a:ln>
            <a:solidFill>
              <a:srgbClr val="000000"/>
            </a:solidFill>
            <a:miter lim="800000"/>
            <a:headEnd/>
            <a:tailEnd/>
          </a:ln>
        </p:spPr>
      </p:sp>
      <p:sp>
        <p:nvSpPr>
          <p:cNvPr id="71682"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71683"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E10402-18FA-4AD4-A3A4-CF481F506EA6}" type="slidenum">
              <a:rPr lang="ru-RU" altLang="zh-CN"/>
              <a:pPr fontAlgn="base">
                <a:spcBef>
                  <a:spcPct val="0"/>
                </a:spcBef>
                <a:spcAft>
                  <a:spcPct val="0"/>
                </a:spcAft>
              </a:pPr>
              <a:t>29</a:t>
            </a:fld>
            <a:endParaRPr lang="ru-RU" altLang="zh-CN"/>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Образ слайда 1"/>
          <p:cNvSpPr>
            <a:spLocks noGrp="1" noRot="1" noChangeAspect="1"/>
          </p:cNvSpPr>
          <p:nvPr>
            <p:ph type="sldImg"/>
          </p:nvPr>
        </p:nvSpPr>
        <p:spPr bwMode="auto">
          <a:noFill/>
          <a:ln>
            <a:solidFill>
              <a:srgbClr val="000000"/>
            </a:solidFill>
            <a:miter lim="800000"/>
            <a:headEnd/>
            <a:tailEnd/>
          </a:ln>
        </p:spPr>
      </p:sp>
      <p:sp>
        <p:nvSpPr>
          <p:cNvPr id="73730"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73731"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B74C7F3C-3A56-4E94-BDB1-886D557431E8}" type="slidenum">
              <a:rPr lang="ru-RU" altLang="zh-CN"/>
              <a:pPr fontAlgn="base">
                <a:spcBef>
                  <a:spcPct val="0"/>
                </a:spcBef>
                <a:spcAft>
                  <a:spcPct val="0"/>
                </a:spcAft>
              </a:pPr>
              <a:t>30</a:t>
            </a:fld>
            <a:endParaRPr lang="ru-RU" altLang="zh-CN"/>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Образ слайда 1"/>
          <p:cNvSpPr>
            <a:spLocks noGrp="1" noRot="1" noChangeAspect="1"/>
          </p:cNvSpPr>
          <p:nvPr>
            <p:ph type="sldImg"/>
          </p:nvPr>
        </p:nvSpPr>
        <p:spPr bwMode="auto">
          <a:noFill/>
          <a:ln>
            <a:solidFill>
              <a:srgbClr val="000000"/>
            </a:solidFill>
            <a:miter lim="800000"/>
            <a:headEnd/>
            <a:tailEnd/>
          </a:ln>
        </p:spPr>
      </p:sp>
      <p:sp>
        <p:nvSpPr>
          <p:cNvPr id="20482"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20483"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68985B67-9D9B-49F1-B73C-0422A25B2173}" type="slidenum">
              <a:rPr lang="ru-RU" altLang="zh-CN"/>
              <a:pPr fontAlgn="base">
                <a:spcBef>
                  <a:spcPct val="0"/>
                </a:spcBef>
                <a:spcAft>
                  <a:spcPct val="0"/>
                </a:spcAft>
              </a:pPr>
              <a:t>4</a:t>
            </a:fld>
            <a:endParaRPr lang="ru-RU" altLang="zh-CN"/>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Образ слайда 1"/>
          <p:cNvSpPr>
            <a:spLocks noGrp="1" noRot="1" noChangeAspect="1"/>
          </p:cNvSpPr>
          <p:nvPr>
            <p:ph type="sldImg"/>
          </p:nvPr>
        </p:nvSpPr>
        <p:spPr bwMode="auto">
          <a:noFill/>
          <a:ln>
            <a:solidFill>
              <a:srgbClr val="000000"/>
            </a:solidFill>
            <a:miter lim="800000"/>
            <a:headEnd/>
            <a:tailEnd/>
          </a:ln>
        </p:spPr>
      </p:sp>
      <p:sp>
        <p:nvSpPr>
          <p:cNvPr id="75778"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75779"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BB0844C-12C2-4A4D-82DF-89D372D31479}" type="slidenum">
              <a:rPr lang="ru-RU" altLang="zh-CN"/>
              <a:pPr fontAlgn="base">
                <a:spcBef>
                  <a:spcPct val="0"/>
                </a:spcBef>
                <a:spcAft>
                  <a:spcPct val="0"/>
                </a:spcAft>
              </a:pPr>
              <a:t>31</a:t>
            </a:fld>
            <a:endParaRPr lang="ru-RU" altLang="zh-CN"/>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Образ слайда 1"/>
          <p:cNvSpPr>
            <a:spLocks noGrp="1" noRot="1" noChangeAspect="1"/>
          </p:cNvSpPr>
          <p:nvPr>
            <p:ph type="sldImg"/>
          </p:nvPr>
        </p:nvSpPr>
        <p:spPr bwMode="auto">
          <a:noFill/>
          <a:ln>
            <a:solidFill>
              <a:srgbClr val="000000"/>
            </a:solidFill>
            <a:miter lim="800000"/>
            <a:headEnd/>
            <a:tailEnd/>
          </a:ln>
        </p:spPr>
      </p:sp>
      <p:sp>
        <p:nvSpPr>
          <p:cNvPr id="77826"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77827"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5FD90FB1-889D-4EFB-8FD8-39659CEC477F}" type="slidenum">
              <a:rPr lang="ru-RU" altLang="zh-CN"/>
              <a:pPr fontAlgn="base">
                <a:spcBef>
                  <a:spcPct val="0"/>
                </a:spcBef>
                <a:spcAft>
                  <a:spcPct val="0"/>
                </a:spcAft>
              </a:pPr>
              <a:t>32</a:t>
            </a:fld>
            <a:endParaRPr lang="ru-RU" altLang="zh-CN"/>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Образ слайда 1"/>
          <p:cNvSpPr>
            <a:spLocks noGrp="1" noRot="1" noChangeAspect="1"/>
          </p:cNvSpPr>
          <p:nvPr>
            <p:ph type="sldImg"/>
          </p:nvPr>
        </p:nvSpPr>
        <p:spPr bwMode="auto">
          <a:noFill/>
          <a:ln>
            <a:solidFill>
              <a:srgbClr val="000000"/>
            </a:solidFill>
            <a:miter lim="800000"/>
            <a:headEnd/>
            <a:tailEnd/>
          </a:ln>
        </p:spPr>
      </p:sp>
      <p:sp>
        <p:nvSpPr>
          <p:cNvPr id="79874"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79875"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94908326-2495-40EE-8FBB-92E1B5958100}" type="slidenum">
              <a:rPr lang="ru-RU" altLang="zh-CN"/>
              <a:pPr fontAlgn="base">
                <a:spcBef>
                  <a:spcPct val="0"/>
                </a:spcBef>
                <a:spcAft>
                  <a:spcPct val="0"/>
                </a:spcAft>
              </a:pPr>
              <a:t>33</a:t>
            </a:fld>
            <a:endParaRPr lang="ru-RU" altLang="zh-CN"/>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Образ слайда 1"/>
          <p:cNvSpPr>
            <a:spLocks noGrp="1" noRot="1" noChangeAspect="1"/>
          </p:cNvSpPr>
          <p:nvPr>
            <p:ph type="sldImg"/>
          </p:nvPr>
        </p:nvSpPr>
        <p:spPr bwMode="auto">
          <a:noFill/>
          <a:ln>
            <a:solidFill>
              <a:srgbClr val="000000"/>
            </a:solidFill>
            <a:miter lim="800000"/>
            <a:headEnd/>
            <a:tailEnd/>
          </a:ln>
        </p:spPr>
      </p:sp>
      <p:sp>
        <p:nvSpPr>
          <p:cNvPr id="81922"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81923"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90B54027-7150-4413-B0B4-6D7EEBC89881}" type="slidenum">
              <a:rPr lang="ru-RU" altLang="zh-CN"/>
              <a:pPr fontAlgn="base">
                <a:spcBef>
                  <a:spcPct val="0"/>
                </a:spcBef>
                <a:spcAft>
                  <a:spcPct val="0"/>
                </a:spcAft>
              </a:pPr>
              <a:t>34</a:t>
            </a:fld>
            <a:endParaRPr lang="ru-RU" altLang="zh-CN"/>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Образ слайда 1"/>
          <p:cNvSpPr>
            <a:spLocks noGrp="1" noRot="1" noChangeAspect="1"/>
          </p:cNvSpPr>
          <p:nvPr>
            <p:ph type="sldImg"/>
          </p:nvPr>
        </p:nvSpPr>
        <p:spPr bwMode="auto">
          <a:noFill/>
          <a:ln>
            <a:solidFill>
              <a:srgbClr val="000000"/>
            </a:solidFill>
            <a:miter lim="800000"/>
            <a:headEnd/>
            <a:tailEnd/>
          </a:ln>
        </p:spPr>
      </p:sp>
      <p:sp>
        <p:nvSpPr>
          <p:cNvPr id="83970"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83971"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A47037C-F9AE-4515-834B-A7686EC26A9A}" type="slidenum">
              <a:rPr lang="ru-RU" altLang="zh-CN"/>
              <a:pPr fontAlgn="base">
                <a:spcBef>
                  <a:spcPct val="0"/>
                </a:spcBef>
                <a:spcAft>
                  <a:spcPct val="0"/>
                </a:spcAft>
              </a:pPr>
              <a:t>35</a:t>
            </a:fld>
            <a:endParaRPr lang="ru-RU" altLang="zh-CN"/>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Образ слайда 1"/>
          <p:cNvSpPr>
            <a:spLocks noGrp="1" noRot="1" noChangeAspect="1"/>
          </p:cNvSpPr>
          <p:nvPr>
            <p:ph type="sldImg"/>
          </p:nvPr>
        </p:nvSpPr>
        <p:spPr bwMode="auto">
          <a:noFill/>
          <a:ln>
            <a:solidFill>
              <a:srgbClr val="000000"/>
            </a:solidFill>
            <a:miter lim="800000"/>
            <a:headEnd/>
            <a:tailEnd/>
          </a:ln>
        </p:spPr>
      </p:sp>
      <p:sp>
        <p:nvSpPr>
          <p:cNvPr id="86018"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86019"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2C3AA6A9-0F81-4857-8263-39B9EB8DEF4D}" type="slidenum">
              <a:rPr lang="ru-RU" altLang="zh-CN"/>
              <a:pPr fontAlgn="base">
                <a:spcBef>
                  <a:spcPct val="0"/>
                </a:spcBef>
                <a:spcAft>
                  <a:spcPct val="0"/>
                </a:spcAft>
              </a:pPr>
              <a:t>36</a:t>
            </a:fld>
            <a:endParaRPr lang="ru-RU" altLang="zh-CN"/>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Образ слайда 1"/>
          <p:cNvSpPr>
            <a:spLocks noGrp="1" noRot="1" noChangeAspect="1"/>
          </p:cNvSpPr>
          <p:nvPr>
            <p:ph type="sldImg"/>
          </p:nvPr>
        </p:nvSpPr>
        <p:spPr bwMode="auto">
          <a:noFill/>
          <a:ln>
            <a:solidFill>
              <a:srgbClr val="000000"/>
            </a:solidFill>
            <a:miter lim="800000"/>
            <a:headEnd/>
            <a:tailEnd/>
          </a:ln>
        </p:spPr>
      </p:sp>
      <p:sp>
        <p:nvSpPr>
          <p:cNvPr id="88066"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88067"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B91C7D9D-3167-4A7B-B345-1ED18129CB31}" type="slidenum">
              <a:rPr lang="ru-RU" altLang="zh-CN"/>
              <a:pPr fontAlgn="base">
                <a:spcBef>
                  <a:spcPct val="0"/>
                </a:spcBef>
                <a:spcAft>
                  <a:spcPct val="0"/>
                </a:spcAft>
              </a:pPr>
              <a:t>37</a:t>
            </a:fld>
            <a:endParaRPr lang="ru-RU" altLang="zh-CN"/>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Образ слайда 1"/>
          <p:cNvSpPr>
            <a:spLocks noGrp="1" noRot="1" noChangeAspect="1"/>
          </p:cNvSpPr>
          <p:nvPr>
            <p:ph type="sldImg"/>
          </p:nvPr>
        </p:nvSpPr>
        <p:spPr bwMode="auto">
          <a:noFill/>
          <a:ln>
            <a:solidFill>
              <a:srgbClr val="000000"/>
            </a:solidFill>
            <a:miter lim="800000"/>
            <a:headEnd/>
            <a:tailEnd/>
          </a:ln>
        </p:spPr>
      </p:sp>
      <p:sp>
        <p:nvSpPr>
          <p:cNvPr id="90114"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90115"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D7CDDEA6-0B82-4060-83FD-D4AA24172E74}" type="slidenum">
              <a:rPr lang="ru-RU" altLang="zh-CN"/>
              <a:pPr fontAlgn="base">
                <a:spcBef>
                  <a:spcPct val="0"/>
                </a:spcBef>
                <a:spcAft>
                  <a:spcPct val="0"/>
                </a:spcAft>
              </a:pPr>
              <a:t>38</a:t>
            </a:fld>
            <a:endParaRPr lang="ru-RU" altLang="zh-CN"/>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Образ слайда 1"/>
          <p:cNvSpPr>
            <a:spLocks noGrp="1" noRot="1" noChangeAspect="1"/>
          </p:cNvSpPr>
          <p:nvPr>
            <p:ph type="sldImg"/>
          </p:nvPr>
        </p:nvSpPr>
        <p:spPr bwMode="auto">
          <a:noFill/>
          <a:ln>
            <a:solidFill>
              <a:srgbClr val="000000"/>
            </a:solidFill>
            <a:miter lim="800000"/>
            <a:headEnd/>
            <a:tailEnd/>
          </a:ln>
        </p:spPr>
      </p:sp>
      <p:sp>
        <p:nvSpPr>
          <p:cNvPr id="92162"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92163"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4B3219A9-8624-4EFE-80BA-2837B04AAD27}" type="slidenum">
              <a:rPr lang="ru-RU" altLang="zh-CN"/>
              <a:pPr fontAlgn="base">
                <a:spcBef>
                  <a:spcPct val="0"/>
                </a:spcBef>
                <a:spcAft>
                  <a:spcPct val="0"/>
                </a:spcAft>
              </a:pPr>
              <a:t>39</a:t>
            </a:fld>
            <a:endParaRPr lang="ru-RU" altLang="zh-CN"/>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Образ слайда 1"/>
          <p:cNvSpPr>
            <a:spLocks noGrp="1" noRot="1" noChangeAspect="1"/>
          </p:cNvSpPr>
          <p:nvPr>
            <p:ph type="sldImg"/>
          </p:nvPr>
        </p:nvSpPr>
        <p:spPr bwMode="auto">
          <a:noFill/>
          <a:ln>
            <a:solidFill>
              <a:srgbClr val="000000"/>
            </a:solidFill>
            <a:miter lim="800000"/>
            <a:headEnd/>
            <a:tailEnd/>
          </a:ln>
        </p:spPr>
      </p:sp>
      <p:sp>
        <p:nvSpPr>
          <p:cNvPr id="94210"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94211"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C1F34BBD-12EF-4F62-8A10-50F53837559F}" type="slidenum">
              <a:rPr lang="ru-RU" altLang="zh-CN"/>
              <a:pPr fontAlgn="base">
                <a:spcBef>
                  <a:spcPct val="0"/>
                </a:spcBef>
                <a:spcAft>
                  <a:spcPct val="0"/>
                </a:spcAft>
              </a:pPr>
              <a:t>40</a:t>
            </a:fld>
            <a:endParaRPr lang="ru-RU" altLang="zh-CN"/>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Образ слайда 1"/>
          <p:cNvSpPr>
            <a:spLocks noGrp="1" noRot="1" noChangeAspect="1"/>
          </p:cNvSpPr>
          <p:nvPr>
            <p:ph type="sldImg"/>
          </p:nvPr>
        </p:nvSpPr>
        <p:spPr bwMode="auto">
          <a:noFill/>
          <a:ln>
            <a:solidFill>
              <a:srgbClr val="000000"/>
            </a:solidFill>
            <a:miter lim="800000"/>
            <a:headEnd/>
            <a:tailEnd/>
          </a:ln>
        </p:spPr>
      </p:sp>
      <p:sp>
        <p:nvSpPr>
          <p:cNvPr id="22530"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22531"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4B5EC33D-E64D-4BA1-937B-BE3743320770}" type="slidenum">
              <a:rPr lang="ru-RU" altLang="zh-CN"/>
              <a:pPr fontAlgn="base">
                <a:spcBef>
                  <a:spcPct val="0"/>
                </a:spcBef>
                <a:spcAft>
                  <a:spcPct val="0"/>
                </a:spcAft>
              </a:pPr>
              <a:t>5</a:t>
            </a:fld>
            <a:endParaRPr lang="ru-RU" altLang="zh-CN"/>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Образ слайда 1"/>
          <p:cNvSpPr>
            <a:spLocks noGrp="1" noRot="1" noChangeAspect="1"/>
          </p:cNvSpPr>
          <p:nvPr>
            <p:ph type="sldImg"/>
          </p:nvPr>
        </p:nvSpPr>
        <p:spPr bwMode="auto">
          <a:noFill/>
          <a:ln>
            <a:solidFill>
              <a:srgbClr val="000000"/>
            </a:solidFill>
            <a:miter lim="800000"/>
            <a:headEnd/>
            <a:tailEnd/>
          </a:ln>
        </p:spPr>
      </p:sp>
      <p:sp>
        <p:nvSpPr>
          <p:cNvPr id="96258"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96259"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84FA787E-24F5-4848-89C0-DFFF946E7321}" type="slidenum">
              <a:rPr lang="ru-RU" altLang="zh-CN"/>
              <a:pPr fontAlgn="base">
                <a:spcBef>
                  <a:spcPct val="0"/>
                </a:spcBef>
                <a:spcAft>
                  <a:spcPct val="0"/>
                </a:spcAft>
              </a:pPr>
              <a:t>41</a:t>
            </a:fld>
            <a:endParaRPr lang="ru-RU" altLang="zh-CN"/>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Образ слайда 1"/>
          <p:cNvSpPr>
            <a:spLocks noGrp="1" noRot="1" noChangeAspect="1"/>
          </p:cNvSpPr>
          <p:nvPr>
            <p:ph type="sldImg"/>
          </p:nvPr>
        </p:nvSpPr>
        <p:spPr bwMode="auto">
          <a:noFill/>
          <a:ln>
            <a:solidFill>
              <a:srgbClr val="000000"/>
            </a:solidFill>
            <a:miter lim="800000"/>
            <a:headEnd/>
            <a:tailEnd/>
          </a:ln>
        </p:spPr>
      </p:sp>
      <p:sp>
        <p:nvSpPr>
          <p:cNvPr id="98306"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98307"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DBC20C8B-5BE2-4012-B05F-7BEAA4B6FA04}" type="slidenum">
              <a:rPr lang="ru-RU" altLang="zh-CN"/>
              <a:pPr fontAlgn="base">
                <a:spcBef>
                  <a:spcPct val="0"/>
                </a:spcBef>
                <a:spcAft>
                  <a:spcPct val="0"/>
                </a:spcAft>
              </a:pPr>
              <a:t>42</a:t>
            </a:fld>
            <a:endParaRPr lang="ru-RU" altLang="zh-CN"/>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Образ слайда 1"/>
          <p:cNvSpPr>
            <a:spLocks noGrp="1" noRot="1" noChangeAspect="1"/>
          </p:cNvSpPr>
          <p:nvPr>
            <p:ph type="sldImg"/>
          </p:nvPr>
        </p:nvSpPr>
        <p:spPr bwMode="auto">
          <a:noFill/>
          <a:ln>
            <a:solidFill>
              <a:srgbClr val="000000"/>
            </a:solidFill>
            <a:miter lim="800000"/>
            <a:headEnd/>
            <a:tailEnd/>
          </a:ln>
        </p:spPr>
      </p:sp>
      <p:sp>
        <p:nvSpPr>
          <p:cNvPr id="100354"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100355"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7EC4B038-4642-4E4C-91CB-B46B553D436E}" type="slidenum">
              <a:rPr lang="ru-RU" altLang="zh-CN"/>
              <a:pPr fontAlgn="base">
                <a:spcBef>
                  <a:spcPct val="0"/>
                </a:spcBef>
                <a:spcAft>
                  <a:spcPct val="0"/>
                </a:spcAft>
              </a:pPr>
              <a:t>43</a:t>
            </a:fld>
            <a:endParaRPr lang="ru-RU" altLang="zh-CN"/>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Образ слайда 1"/>
          <p:cNvSpPr>
            <a:spLocks noGrp="1" noRot="1" noChangeAspect="1"/>
          </p:cNvSpPr>
          <p:nvPr>
            <p:ph type="sldImg"/>
          </p:nvPr>
        </p:nvSpPr>
        <p:spPr bwMode="auto">
          <a:noFill/>
          <a:ln>
            <a:solidFill>
              <a:srgbClr val="000000"/>
            </a:solidFill>
            <a:miter lim="800000"/>
            <a:headEnd/>
            <a:tailEnd/>
          </a:ln>
        </p:spPr>
      </p:sp>
      <p:sp>
        <p:nvSpPr>
          <p:cNvPr id="102402"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102403"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FEFDD702-A36C-404B-B435-1B56EC116E6B}" type="slidenum">
              <a:rPr lang="ru-RU" altLang="zh-CN"/>
              <a:pPr fontAlgn="base">
                <a:spcBef>
                  <a:spcPct val="0"/>
                </a:spcBef>
                <a:spcAft>
                  <a:spcPct val="0"/>
                </a:spcAft>
              </a:pPr>
              <a:t>44</a:t>
            </a:fld>
            <a:endParaRPr lang="ru-RU" altLang="zh-CN"/>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Образ слайда 1"/>
          <p:cNvSpPr>
            <a:spLocks noGrp="1" noRot="1" noChangeAspect="1"/>
          </p:cNvSpPr>
          <p:nvPr>
            <p:ph type="sldImg"/>
          </p:nvPr>
        </p:nvSpPr>
        <p:spPr bwMode="auto">
          <a:noFill/>
          <a:ln>
            <a:solidFill>
              <a:srgbClr val="000000"/>
            </a:solidFill>
            <a:miter lim="800000"/>
            <a:headEnd/>
            <a:tailEnd/>
          </a:ln>
        </p:spPr>
      </p:sp>
      <p:sp>
        <p:nvSpPr>
          <p:cNvPr id="104450"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104451"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697305BB-2526-47F7-B661-D6595ECF52D3}" type="slidenum">
              <a:rPr lang="ru-RU" altLang="zh-CN"/>
              <a:pPr fontAlgn="base">
                <a:spcBef>
                  <a:spcPct val="0"/>
                </a:spcBef>
                <a:spcAft>
                  <a:spcPct val="0"/>
                </a:spcAft>
              </a:pPr>
              <a:t>45</a:t>
            </a:fld>
            <a:endParaRPr lang="ru-RU" altLang="zh-CN"/>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Образ слайда 1"/>
          <p:cNvSpPr>
            <a:spLocks noGrp="1" noRot="1" noChangeAspect="1"/>
          </p:cNvSpPr>
          <p:nvPr>
            <p:ph type="sldImg"/>
          </p:nvPr>
        </p:nvSpPr>
        <p:spPr bwMode="auto">
          <a:noFill/>
          <a:ln>
            <a:solidFill>
              <a:srgbClr val="000000"/>
            </a:solidFill>
            <a:miter lim="800000"/>
            <a:headEnd/>
            <a:tailEnd/>
          </a:ln>
        </p:spPr>
      </p:sp>
      <p:sp>
        <p:nvSpPr>
          <p:cNvPr id="106498"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106499"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10500A7B-FDD4-4E59-8B8D-45EE4E49C081}" type="slidenum">
              <a:rPr lang="ru-RU" altLang="zh-CN"/>
              <a:pPr fontAlgn="base">
                <a:spcBef>
                  <a:spcPct val="0"/>
                </a:spcBef>
                <a:spcAft>
                  <a:spcPct val="0"/>
                </a:spcAft>
              </a:pPr>
              <a:t>46</a:t>
            </a:fld>
            <a:endParaRPr lang="ru-RU" altLang="zh-CN"/>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Образ слайда 1"/>
          <p:cNvSpPr>
            <a:spLocks noGrp="1" noRot="1" noChangeAspect="1"/>
          </p:cNvSpPr>
          <p:nvPr>
            <p:ph type="sldImg"/>
          </p:nvPr>
        </p:nvSpPr>
        <p:spPr bwMode="auto">
          <a:noFill/>
          <a:ln>
            <a:solidFill>
              <a:srgbClr val="000000"/>
            </a:solidFill>
            <a:miter lim="800000"/>
            <a:headEnd/>
            <a:tailEnd/>
          </a:ln>
        </p:spPr>
      </p:sp>
      <p:sp>
        <p:nvSpPr>
          <p:cNvPr id="108546"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108547"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87CA33B6-053E-4BDD-B971-90A0B37066FE}" type="slidenum">
              <a:rPr lang="ru-RU" altLang="zh-CN"/>
              <a:pPr fontAlgn="base">
                <a:spcBef>
                  <a:spcPct val="0"/>
                </a:spcBef>
                <a:spcAft>
                  <a:spcPct val="0"/>
                </a:spcAft>
              </a:pPr>
              <a:t>47</a:t>
            </a:fld>
            <a:endParaRPr lang="ru-RU" altLang="zh-CN"/>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Образ слайда 1"/>
          <p:cNvSpPr>
            <a:spLocks noGrp="1" noRot="1" noChangeAspect="1"/>
          </p:cNvSpPr>
          <p:nvPr>
            <p:ph type="sldImg"/>
          </p:nvPr>
        </p:nvSpPr>
        <p:spPr bwMode="auto">
          <a:noFill/>
          <a:ln>
            <a:solidFill>
              <a:srgbClr val="000000"/>
            </a:solidFill>
            <a:miter lim="800000"/>
            <a:headEnd/>
            <a:tailEnd/>
          </a:ln>
        </p:spPr>
      </p:sp>
      <p:sp>
        <p:nvSpPr>
          <p:cNvPr id="110594"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110595"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9104B79E-33F9-478A-8EB1-E74063F62B49}" type="slidenum">
              <a:rPr lang="ru-RU" altLang="zh-CN"/>
              <a:pPr fontAlgn="base">
                <a:spcBef>
                  <a:spcPct val="0"/>
                </a:spcBef>
                <a:spcAft>
                  <a:spcPct val="0"/>
                </a:spcAft>
              </a:pPr>
              <a:t>48</a:t>
            </a:fld>
            <a:endParaRPr lang="ru-RU" altLang="zh-CN"/>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Образ слайда 1"/>
          <p:cNvSpPr>
            <a:spLocks noGrp="1" noRot="1" noChangeAspect="1"/>
          </p:cNvSpPr>
          <p:nvPr>
            <p:ph type="sldImg"/>
          </p:nvPr>
        </p:nvSpPr>
        <p:spPr bwMode="auto">
          <a:noFill/>
          <a:ln>
            <a:solidFill>
              <a:srgbClr val="000000"/>
            </a:solidFill>
            <a:miter lim="800000"/>
            <a:headEnd/>
            <a:tailEnd/>
          </a:ln>
        </p:spPr>
      </p:sp>
      <p:sp>
        <p:nvSpPr>
          <p:cNvPr id="24578"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24579"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BDB633A4-F0EC-41BC-89FB-F096774F610C}" type="slidenum">
              <a:rPr lang="ru-RU" altLang="zh-CN"/>
              <a:pPr fontAlgn="base">
                <a:spcBef>
                  <a:spcPct val="0"/>
                </a:spcBef>
                <a:spcAft>
                  <a:spcPct val="0"/>
                </a:spcAft>
              </a:pPr>
              <a:t>6</a:t>
            </a:fld>
            <a:endParaRPr lang="ru-RU" altLang="zh-CN"/>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Образ слайда 1"/>
          <p:cNvSpPr>
            <a:spLocks noGrp="1" noRot="1" noChangeAspect="1"/>
          </p:cNvSpPr>
          <p:nvPr>
            <p:ph type="sldImg"/>
          </p:nvPr>
        </p:nvSpPr>
        <p:spPr bwMode="auto">
          <a:noFill/>
          <a:ln>
            <a:solidFill>
              <a:srgbClr val="000000"/>
            </a:solidFill>
            <a:miter lim="800000"/>
            <a:headEnd/>
            <a:tailEnd/>
          </a:ln>
        </p:spPr>
      </p:sp>
      <p:sp>
        <p:nvSpPr>
          <p:cNvPr id="26626"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26627"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C1D514C0-C159-4828-AE32-0C53A15A6430}" type="slidenum">
              <a:rPr lang="ru-RU" altLang="zh-CN"/>
              <a:pPr fontAlgn="base">
                <a:spcBef>
                  <a:spcPct val="0"/>
                </a:spcBef>
                <a:spcAft>
                  <a:spcPct val="0"/>
                </a:spcAft>
              </a:pPr>
              <a:t>7</a:t>
            </a:fld>
            <a:endParaRPr lang="ru-RU" altLang="zh-CN"/>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Образ слайда 1"/>
          <p:cNvSpPr>
            <a:spLocks noGrp="1" noRot="1" noChangeAspect="1"/>
          </p:cNvSpPr>
          <p:nvPr>
            <p:ph type="sldImg"/>
          </p:nvPr>
        </p:nvSpPr>
        <p:spPr bwMode="auto">
          <a:noFill/>
          <a:ln>
            <a:solidFill>
              <a:srgbClr val="000000"/>
            </a:solidFill>
            <a:miter lim="800000"/>
            <a:headEnd/>
            <a:tailEnd/>
          </a:ln>
        </p:spPr>
      </p:sp>
      <p:sp>
        <p:nvSpPr>
          <p:cNvPr id="28674"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28675"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8A9E4B00-925A-4339-93BF-634A7719451D}" type="slidenum">
              <a:rPr lang="ru-RU" altLang="zh-CN"/>
              <a:pPr fontAlgn="base">
                <a:spcBef>
                  <a:spcPct val="0"/>
                </a:spcBef>
                <a:spcAft>
                  <a:spcPct val="0"/>
                </a:spcAft>
              </a:pPr>
              <a:t>8</a:t>
            </a:fld>
            <a:endParaRPr lang="ru-RU" altLang="zh-CN"/>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Образ слайда 1"/>
          <p:cNvSpPr>
            <a:spLocks noGrp="1" noRot="1" noChangeAspect="1"/>
          </p:cNvSpPr>
          <p:nvPr>
            <p:ph type="sldImg"/>
          </p:nvPr>
        </p:nvSpPr>
        <p:spPr bwMode="auto">
          <a:noFill/>
          <a:ln>
            <a:solidFill>
              <a:srgbClr val="000000"/>
            </a:solidFill>
            <a:miter lim="800000"/>
            <a:headEnd/>
            <a:tailEnd/>
          </a:ln>
        </p:spPr>
      </p:sp>
      <p:sp>
        <p:nvSpPr>
          <p:cNvPr id="30722"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30723"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8D21DEB8-AE04-4F93-8CEE-642DAF935729}" type="slidenum">
              <a:rPr lang="ru-RU" altLang="zh-CN"/>
              <a:pPr fontAlgn="base">
                <a:spcBef>
                  <a:spcPct val="0"/>
                </a:spcBef>
                <a:spcAft>
                  <a:spcPct val="0"/>
                </a:spcAft>
              </a:pPr>
              <a:t>9</a:t>
            </a:fld>
            <a:endParaRPr lang="ru-RU" altLang="zh-CN"/>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Образ слайда 1"/>
          <p:cNvSpPr>
            <a:spLocks noGrp="1" noRot="1" noChangeAspect="1"/>
          </p:cNvSpPr>
          <p:nvPr>
            <p:ph type="sldImg"/>
          </p:nvPr>
        </p:nvSpPr>
        <p:spPr bwMode="auto">
          <a:noFill/>
          <a:ln>
            <a:solidFill>
              <a:srgbClr val="000000"/>
            </a:solidFill>
            <a:miter lim="800000"/>
            <a:headEnd/>
            <a:tailEnd/>
          </a:ln>
        </p:spPr>
      </p:sp>
      <p:sp>
        <p:nvSpPr>
          <p:cNvPr id="32770" name="Заметки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ru-RU" altLang="zh-CN" smtClean="0"/>
          </a:p>
        </p:txBody>
      </p:sp>
      <p:sp>
        <p:nvSpPr>
          <p:cNvPr id="32771" name="Номер слайда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9C1EE33D-CA7B-4244-A861-31BCE10B3D2E}" type="slidenum">
              <a:rPr lang="ru-RU" altLang="zh-CN"/>
              <a:pPr fontAlgn="base">
                <a:spcBef>
                  <a:spcPct val="0"/>
                </a:spcBef>
                <a:spcAft>
                  <a:spcPct val="0"/>
                </a:spcAft>
              </a:pPr>
              <a:t>10</a:t>
            </a:fld>
            <a:endParaRPr lang="ru-RU" altLang="zh-CN"/>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0" y="2130425"/>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lvl1pPr>
              <a:defRPr/>
            </a:lvl1pPr>
          </a:lstStyle>
          <a:p>
            <a:pPr>
              <a:defRPr/>
            </a:pPr>
            <a:fld id="{ABF05C4A-6596-4567-8AF5-4F992A1A18A4}" type="datetime1">
              <a:rPr lang="ru-RU"/>
              <a:pPr>
                <a:defRPr/>
              </a:pPr>
              <a:t>30.09.2015</a:t>
            </a:fld>
            <a:endParaRPr lang="ru-RU"/>
          </a:p>
        </p:txBody>
      </p:sp>
      <p:sp>
        <p:nvSpPr>
          <p:cNvPr id="5" name="Нижний колонтитул 4"/>
          <p:cNvSpPr>
            <a:spLocks noGrp="1"/>
          </p:cNvSpPr>
          <p:nvPr>
            <p:ph type="ftr" sz="quarter" idx="11"/>
          </p:nvPr>
        </p:nvSpPr>
        <p:spPr/>
        <p:txBody>
          <a:bodyPr/>
          <a:lstStyle>
            <a:lvl1pPr>
              <a:defRPr/>
            </a:lvl1pPr>
          </a:lstStyle>
          <a:p>
            <a:pPr>
              <a:defRPr/>
            </a:pPr>
            <a:endParaRPr lang="ru-RU"/>
          </a:p>
        </p:txBody>
      </p:sp>
      <p:sp>
        <p:nvSpPr>
          <p:cNvPr id="6" name="Номер слайда 5"/>
          <p:cNvSpPr>
            <a:spLocks noGrp="1"/>
          </p:cNvSpPr>
          <p:nvPr>
            <p:ph type="sldNum" sz="quarter" idx="12"/>
          </p:nvPr>
        </p:nvSpPr>
        <p:spPr/>
        <p:txBody>
          <a:bodyPr/>
          <a:lstStyle>
            <a:lvl1pPr>
              <a:defRPr/>
            </a:lvl1pPr>
          </a:lstStyle>
          <a:p>
            <a:pPr>
              <a:defRPr/>
            </a:pPr>
            <a:fld id="{EA57995F-681F-416A-B514-DF1924A87602}" type="slidenum">
              <a:rPr lang="ru-RU"/>
              <a:pPr>
                <a:defRPr/>
              </a:pPr>
              <a:t>‹#›</a:t>
            </a:fld>
            <a:endParaRPr lang="ru-RU"/>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a:defRPr/>
            </a:lvl1pPr>
          </a:lstStyle>
          <a:p>
            <a:pPr>
              <a:defRPr/>
            </a:pPr>
            <a:fld id="{63649FD5-4C0F-412A-A55C-B4D43D319F4E}" type="datetime1">
              <a:rPr lang="ru-RU"/>
              <a:pPr>
                <a:defRPr/>
              </a:pPr>
              <a:t>30.09.2015</a:t>
            </a:fld>
            <a:endParaRPr lang="ru-RU"/>
          </a:p>
        </p:txBody>
      </p:sp>
      <p:sp>
        <p:nvSpPr>
          <p:cNvPr id="5" name="Нижний колонтитул 4"/>
          <p:cNvSpPr>
            <a:spLocks noGrp="1"/>
          </p:cNvSpPr>
          <p:nvPr>
            <p:ph type="ftr" sz="quarter" idx="11"/>
          </p:nvPr>
        </p:nvSpPr>
        <p:spPr/>
        <p:txBody>
          <a:bodyPr/>
          <a:lstStyle>
            <a:lvl1pPr>
              <a:defRPr/>
            </a:lvl1pPr>
          </a:lstStyle>
          <a:p>
            <a:pPr>
              <a:defRPr/>
            </a:pPr>
            <a:endParaRPr lang="ru-RU"/>
          </a:p>
        </p:txBody>
      </p:sp>
      <p:sp>
        <p:nvSpPr>
          <p:cNvPr id="6" name="Номер слайда 5"/>
          <p:cNvSpPr>
            <a:spLocks noGrp="1"/>
          </p:cNvSpPr>
          <p:nvPr>
            <p:ph type="sldNum" sz="quarter" idx="12"/>
          </p:nvPr>
        </p:nvSpPr>
        <p:spPr/>
        <p:txBody>
          <a:bodyPr/>
          <a:lstStyle>
            <a:lvl1pPr>
              <a:defRPr/>
            </a:lvl1pPr>
          </a:lstStyle>
          <a:p>
            <a:pPr>
              <a:defRPr/>
            </a:pPr>
            <a:fld id="{62D91F04-068C-4518-A691-AD1F0FB45C0A}" type="slidenum">
              <a:rPr lang="ru-RU"/>
              <a:pPr>
                <a:defRPr/>
              </a:pPr>
              <a:t>‹#›</a:t>
            </a:fld>
            <a:endParaRPr lang="ru-RU"/>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38"/>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38"/>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a:defRPr/>
            </a:lvl1pPr>
          </a:lstStyle>
          <a:p>
            <a:pPr>
              <a:defRPr/>
            </a:pPr>
            <a:fld id="{A79E3D10-1C2D-4940-B181-050972748674}" type="datetime1">
              <a:rPr lang="ru-RU"/>
              <a:pPr>
                <a:defRPr/>
              </a:pPr>
              <a:t>30.09.2015</a:t>
            </a:fld>
            <a:endParaRPr lang="ru-RU"/>
          </a:p>
        </p:txBody>
      </p:sp>
      <p:sp>
        <p:nvSpPr>
          <p:cNvPr id="5" name="Нижний колонтитул 4"/>
          <p:cNvSpPr>
            <a:spLocks noGrp="1"/>
          </p:cNvSpPr>
          <p:nvPr>
            <p:ph type="ftr" sz="quarter" idx="11"/>
          </p:nvPr>
        </p:nvSpPr>
        <p:spPr/>
        <p:txBody>
          <a:bodyPr/>
          <a:lstStyle>
            <a:lvl1pPr>
              <a:defRPr/>
            </a:lvl1pPr>
          </a:lstStyle>
          <a:p>
            <a:pPr>
              <a:defRPr/>
            </a:pPr>
            <a:endParaRPr lang="ru-RU"/>
          </a:p>
        </p:txBody>
      </p:sp>
      <p:sp>
        <p:nvSpPr>
          <p:cNvPr id="6" name="Номер слайда 5"/>
          <p:cNvSpPr>
            <a:spLocks noGrp="1"/>
          </p:cNvSpPr>
          <p:nvPr>
            <p:ph type="sldNum" sz="quarter" idx="12"/>
          </p:nvPr>
        </p:nvSpPr>
        <p:spPr/>
        <p:txBody>
          <a:bodyPr/>
          <a:lstStyle>
            <a:lvl1pPr>
              <a:defRPr/>
            </a:lvl1pPr>
          </a:lstStyle>
          <a:p>
            <a:pPr>
              <a:defRPr/>
            </a:pPr>
            <a:fld id="{BE955825-F88D-41BB-9000-73B3DEFF3BE0}" type="slidenum">
              <a:rPr lang="ru-RU"/>
              <a:pPr>
                <a:defRPr/>
              </a:pPr>
              <a:t>‹#›</a:t>
            </a:fld>
            <a:endParaRPr lang="ru-RU"/>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Содержимое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a:defRPr/>
            </a:lvl1pPr>
          </a:lstStyle>
          <a:p>
            <a:pPr>
              <a:defRPr/>
            </a:pPr>
            <a:fld id="{9FD530C7-0EB4-4B70-8D5E-0755424E00F6}" type="datetime1">
              <a:rPr lang="ru-RU"/>
              <a:pPr>
                <a:defRPr/>
              </a:pPr>
              <a:t>30.09.2015</a:t>
            </a:fld>
            <a:endParaRPr lang="ru-RU"/>
          </a:p>
        </p:txBody>
      </p:sp>
      <p:sp>
        <p:nvSpPr>
          <p:cNvPr id="5" name="Нижний колонтитул 4"/>
          <p:cNvSpPr>
            <a:spLocks noGrp="1"/>
          </p:cNvSpPr>
          <p:nvPr>
            <p:ph type="ftr" sz="quarter" idx="11"/>
          </p:nvPr>
        </p:nvSpPr>
        <p:spPr/>
        <p:txBody>
          <a:bodyPr/>
          <a:lstStyle>
            <a:lvl1pPr>
              <a:defRPr/>
            </a:lvl1pPr>
          </a:lstStyle>
          <a:p>
            <a:pPr>
              <a:defRPr/>
            </a:pPr>
            <a:endParaRPr lang="ru-RU"/>
          </a:p>
        </p:txBody>
      </p:sp>
      <p:sp>
        <p:nvSpPr>
          <p:cNvPr id="6" name="Номер слайда 5"/>
          <p:cNvSpPr>
            <a:spLocks noGrp="1"/>
          </p:cNvSpPr>
          <p:nvPr>
            <p:ph type="sldNum" sz="quarter" idx="12"/>
          </p:nvPr>
        </p:nvSpPr>
        <p:spPr/>
        <p:txBody>
          <a:bodyPr/>
          <a:lstStyle>
            <a:lvl1pPr>
              <a:defRPr/>
            </a:lvl1pPr>
          </a:lstStyle>
          <a:p>
            <a:pPr>
              <a:defRPr/>
            </a:pPr>
            <a:fld id="{C9B6AAAB-FDE3-4270-A69E-E99B19827E6F}" type="slidenum">
              <a:rPr lang="ru-RU"/>
              <a:pPr>
                <a:defRPr/>
              </a:pPr>
              <a:t>‹#›</a:t>
            </a:fld>
            <a:endParaRPr lang="ru-RU"/>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00"/>
            <a:ext cx="7772400" cy="1362075"/>
          </a:xfrm>
        </p:spPr>
        <p:txBody>
          <a:bodyPr anchor="t"/>
          <a:lstStyle>
            <a:lvl1pPr algn="l">
              <a:defRPr sz="4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lvl1pPr>
              <a:defRPr/>
            </a:lvl1pPr>
          </a:lstStyle>
          <a:p>
            <a:pPr>
              <a:defRPr/>
            </a:pPr>
            <a:fld id="{A39E0E82-BD2A-41B6-A1D8-5B7FD87204C0}" type="datetime1">
              <a:rPr lang="ru-RU"/>
              <a:pPr>
                <a:defRPr/>
              </a:pPr>
              <a:t>30.09.2015</a:t>
            </a:fld>
            <a:endParaRPr lang="ru-RU"/>
          </a:p>
        </p:txBody>
      </p:sp>
      <p:sp>
        <p:nvSpPr>
          <p:cNvPr id="5" name="Нижний колонтитул 4"/>
          <p:cNvSpPr>
            <a:spLocks noGrp="1"/>
          </p:cNvSpPr>
          <p:nvPr>
            <p:ph type="ftr" sz="quarter" idx="11"/>
          </p:nvPr>
        </p:nvSpPr>
        <p:spPr/>
        <p:txBody>
          <a:bodyPr/>
          <a:lstStyle>
            <a:lvl1pPr>
              <a:defRPr/>
            </a:lvl1pPr>
          </a:lstStyle>
          <a:p>
            <a:pPr>
              <a:defRPr/>
            </a:pPr>
            <a:endParaRPr lang="ru-RU"/>
          </a:p>
        </p:txBody>
      </p:sp>
      <p:sp>
        <p:nvSpPr>
          <p:cNvPr id="6" name="Номер слайда 5"/>
          <p:cNvSpPr>
            <a:spLocks noGrp="1"/>
          </p:cNvSpPr>
          <p:nvPr>
            <p:ph type="sldNum" sz="quarter" idx="12"/>
          </p:nvPr>
        </p:nvSpPr>
        <p:spPr/>
        <p:txBody>
          <a:bodyPr/>
          <a:lstStyle>
            <a:lvl1pPr>
              <a:defRPr/>
            </a:lvl1pPr>
          </a:lstStyle>
          <a:p>
            <a:pPr>
              <a:defRPr/>
            </a:pPr>
            <a:fld id="{20A7C666-A889-43E5-BC0E-7B4908604B7B}" type="slidenum">
              <a:rPr lang="ru-RU"/>
              <a:pPr>
                <a:defRPr/>
              </a:pPr>
              <a:t>‹#›</a:t>
            </a:fld>
            <a:endParaRPr lang="ru-RU"/>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Содержимое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Содержимое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3"/>
          <p:cNvSpPr>
            <a:spLocks noGrp="1"/>
          </p:cNvSpPr>
          <p:nvPr>
            <p:ph type="dt" sz="half" idx="10"/>
          </p:nvPr>
        </p:nvSpPr>
        <p:spPr/>
        <p:txBody>
          <a:bodyPr/>
          <a:lstStyle>
            <a:lvl1pPr>
              <a:defRPr/>
            </a:lvl1pPr>
          </a:lstStyle>
          <a:p>
            <a:pPr>
              <a:defRPr/>
            </a:pPr>
            <a:fld id="{BA9CE424-8310-4B6E-9C5C-AB55DEF75C6D}" type="datetime1">
              <a:rPr lang="ru-RU"/>
              <a:pPr>
                <a:defRPr/>
              </a:pPr>
              <a:t>30.09.2015</a:t>
            </a:fld>
            <a:endParaRPr lang="ru-RU"/>
          </a:p>
        </p:txBody>
      </p:sp>
      <p:sp>
        <p:nvSpPr>
          <p:cNvPr id="6" name="Нижний колонтитул 4"/>
          <p:cNvSpPr>
            <a:spLocks noGrp="1"/>
          </p:cNvSpPr>
          <p:nvPr>
            <p:ph type="ftr" sz="quarter" idx="11"/>
          </p:nvPr>
        </p:nvSpPr>
        <p:spPr/>
        <p:txBody>
          <a:bodyPr/>
          <a:lstStyle>
            <a:lvl1pPr>
              <a:defRPr/>
            </a:lvl1pPr>
          </a:lstStyle>
          <a:p>
            <a:pPr>
              <a:defRPr/>
            </a:pPr>
            <a:endParaRPr lang="ru-RU"/>
          </a:p>
        </p:txBody>
      </p:sp>
      <p:sp>
        <p:nvSpPr>
          <p:cNvPr id="7" name="Номер слайда 5"/>
          <p:cNvSpPr>
            <a:spLocks noGrp="1"/>
          </p:cNvSpPr>
          <p:nvPr>
            <p:ph type="sldNum" sz="quarter" idx="12"/>
          </p:nvPr>
        </p:nvSpPr>
        <p:spPr/>
        <p:txBody>
          <a:bodyPr/>
          <a:lstStyle>
            <a:lvl1pPr>
              <a:defRPr/>
            </a:lvl1pPr>
          </a:lstStyle>
          <a:p>
            <a:pPr>
              <a:defRPr/>
            </a:pPr>
            <a:fld id="{9FF32F4E-5EC9-49D2-A3CD-0F68507E7845}" type="slidenum">
              <a:rPr lang="ru-RU"/>
              <a:pPr>
                <a:defRPr/>
              </a:pPr>
              <a:t>‹#›</a:t>
            </a:fld>
            <a:endParaRPr lang="ru-RU"/>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4" name="Содержимое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6" name="Содержимое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3"/>
          <p:cNvSpPr>
            <a:spLocks noGrp="1"/>
          </p:cNvSpPr>
          <p:nvPr>
            <p:ph type="dt" sz="half" idx="10"/>
          </p:nvPr>
        </p:nvSpPr>
        <p:spPr/>
        <p:txBody>
          <a:bodyPr/>
          <a:lstStyle>
            <a:lvl1pPr>
              <a:defRPr/>
            </a:lvl1pPr>
          </a:lstStyle>
          <a:p>
            <a:pPr>
              <a:defRPr/>
            </a:pPr>
            <a:fld id="{50401BBE-ED42-48CE-9797-0C687EFE8053}" type="datetime1">
              <a:rPr lang="ru-RU"/>
              <a:pPr>
                <a:defRPr/>
              </a:pPr>
              <a:t>30.09.2015</a:t>
            </a:fld>
            <a:endParaRPr lang="ru-RU"/>
          </a:p>
        </p:txBody>
      </p:sp>
      <p:sp>
        <p:nvSpPr>
          <p:cNvPr id="8" name="Нижний колонтитул 4"/>
          <p:cNvSpPr>
            <a:spLocks noGrp="1"/>
          </p:cNvSpPr>
          <p:nvPr>
            <p:ph type="ftr" sz="quarter" idx="11"/>
          </p:nvPr>
        </p:nvSpPr>
        <p:spPr/>
        <p:txBody>
          <a:bodyPr/>
          <a:lstStyle>
            <a:lvl1pPr>
              <a:defRPr/>
            </a:lvl1pPr>
          </a:lstStyle>
          <a:p>
            <a:pPr>
              <a:defRPr/>
            </a:pPr>
            <a:endParaRPr lang="ru-RU"/>
          </a:p>
        </p:txBody>
      </p:sp>
      <p:sp>
        <p:nvSpPr>
          <p:cNvPr id="9" name="Номер слайда 5"/>
          <p:cNvSpPr>
            <a:spLocks noGrp="1"/>
          </p:cNvSpPr>
          <p:nvPr>
            <p:ph type="sldNum" sz="quarter" idx="12"/>
          </p:nvPr>
        </p:nvSpPr>
        <p:spPr/>
        <p:txBody>
          <a:bodyPr/>
          <a:lstStyle>
            <a:lvl1pPr>
              <a:defRPr/>
            </a:lvl1pPr>
          </a:lstStyle>
          <a:p>
            <a:pPr>
              <a:defRPr/>
            </a:pPr>
            <a:fld id="{61234B0C-C18A-4ECC-9E82-0AE3F93E9A4A}" type="slidenum">
              <a:rPr lang="ru-RU"/>
              <a:pPr>
                <a:defRPr/>
              </a:pPr>
              <a:t>‹#›</a:t>
            </a:fld>
            <a:endParaRPr lang="ru-RU"/>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3"/>
          <p:cNvSpPr>
            <a:spLocks noGrp="1"/>
          </p:cNvSpPr>
          <p:nvPr>
            <p:ph type="dt" sz="half" idx="10"/>
          </p:nvPr>
        </p:nvSpPr>
        <p:spPr/>
        <p:txBody>
          <a:bodyPr/>
          <a:lstStyle>
            <a:lvl1pPr>
              <a:defRPr/>
            </a:lvl1pPr>
          </a:lstStyle>
          <a:p>
            <a:pPr>
              <a:defRPr/>
            </a:pPr>
            <a:fld id="{0F4F6A1C-2188-458C-9B25-58F177983FF0}" type="datetime1">
              <a:rPr lang="ru-RU"/>
              <a:pPr>
                <a:defRPr/>
              </a:pPr>
              <a:t>30.09.2015</a:t>
            </a:fld>
            <a:endParaRPr lang="ru-RU"/>
          </a:p>
        </p:txBody>
      </p:sp>
      <p:sp>
        <p:nvSpPr>
          <p:cNvPr id="4" name="Нижний колонтитул 4"/>
          <p:cNvSpPr>
            <a:spLocks noGrp="1"/>
          </p:cNvSpPr>
          <p:nvPr>
            <p:ph type="ftr" sz="quarter" idx="11"/>
          </p:nvPr>
        </p:nvSpPr>
        <p:spPr/>
        <p:txBody>
          <a:bodyPr/>
          <a:lstStyle>
            <a:lvl1pPr>
              <a:defRPr/>
            </a:lvl1pPr>
          </a:lstStyle>
          <a:p>
            <a:pPr>
              <a:defRPr/>
            </a:pPr>
            <a:endParaRPr lang="ru-RU"/>
          </a:p>
        </p:txBody>
      </p:sp>
      <p:sp>
        <p:nvSpPr>
          <p:cNvPr id="5" name="Номер слайда 5"/>
          <p:cNvSpPr>
            <a:spLocks noGrp="1"/>
          </p:cNvSpPr>
          <p:nvPr>
            <p:ph type="sldNum" sz="quarter" idx="12"/>
          </p:nvPr>
        </p:nvSpPr>
        <p:spPr/>
        <p:txBody>
          <a:bodyPr/>
          <a:lstStyle>
            <a:lvl1pPr>
              <a:defRPr/>
            </a:lvl1pPr>
          </a:lstStyle>
          <a:p>
            <a:pPr>
              <a:defRPr/>
            </a:pPr>
            <a:fld id="{4A95E067-D534-40F2-8D20-AFA08E297257}" type="slidenum">
              <a:rPr lang="ru-RU"/>
              <a:pPr>
                <a:defRPr/>
              </a:pPr>
              <a:t>‹#›</a:t>
            </a:fld>
            <a:endParaRPr lang="ru-RU"/>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3"/>
          <p:cNvSpPr>
            <a:spLocks noGrp="1"/>
          </p:cNvSpPr>
          <p:nvPr>
            <p:ph type="dt" sz="half" idx="10"/>
          </p:nvPr>
        </p:nvSpPr>
        <p:spPr/>
        <p:txBody>
          <a:bodyPr/>
          <a:lstStyle>
            <a:lvl1pPr>
              <a:defRPr/>
            </a:lvl1pPr>
          </a:lstStyle>
          <a:p>
            <a:pPr>
              <a:defRPr/>
            </a:pPr>
            <a:fld id="{31A24326-B37E-4264-BE72-1C5F9EB74F86}" type="datetime1">
              <a:rPr lang="ru-RU"/>
              <a:pPr>
                <a:defRPr/>
              </a:pPr>
              <a:t>30.09.2015</a:t>
            </a:fld>
            <a:endParaRPr lang="ru-RU"/>
          </a:p>
        </p:txBody>
      </p:sp>
      <p:sp>
        <p:nvSpPr>
          <p:cNvPr id="3" name="Нижний колонтитул 4"/>
          <p:cNvSpPr>
            <a:spLocks noGrp="1"/>
          </p:cNvSpPr>
          <p:nvPr>
            <p:ph type="ftr" sz="quarter" idx="11"/>
          </p:nvPr>
        </p:nvSpPr>
        <p:spPr/>
        <p:txBody>
          <a:bodyPr/>
          <a:lstStyle>
            <a:lvl1pPr>
              <a:defRPr/>
            </a:lvl1pPr>
          </a:lstStyle>
          <a:p>
            <a:pPr>
              <a:defRPr/>
            </a:pPr>
            <a:endParaRPr lang="ru-RU"/>
          </a:p>
        </p:txBody>
      </p:sp>
      <p:sp>
        <p:nvSpPr>
          <p:cNvPr id="4" name="Номер слайда 5"/>
          <p:cNvSpPr>
            <a:spLocks noGrp="1"/>
          </p:cNvSpPr>
          <p:nvPr>
            <p:ph type="sldNum" sz="quarter" idx="12"/>
          </p:nvPr>
        </p:nvSpPr>
        <p:spPr/>
        <p:txBody>
          <a:bodyPr/>
          <a:lstStyle>
            <a:lvl1pPr>
              <a:defRPr/>
            </a:lvl1pPr>
          </a:lstStyle>
          <a:p>
            <a:pPr>
              <a:defRPr/>
            </a:pPr>
            <a:fld id="{42BB21EE-BC5F-4EE0-B7F4-DF78692E5074}" type="slidenum">
              <a:rPr lang="ru-RU"/>
              <a:pPr>
                <a:defRPr/>
              </a:pPr>
              <a:t>‹#›</a:t>
            </a:fld>
            <a:endParaRPr lang="ru-RU"/>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3050"/>
            <a:ext cx="3008313" cy="1162050"/>
          </a:xfrm>
        </p:spPr>
        <p:txBody>
          <a:bodyPr anchor="b"/>
          <a:lstStyle>
            <a:lvl1pPr algn="l">
              <a:defRPr sz="2000" b="1"/>
            </a:lvl1pPr>
          </a:lstStyle>
          <a:p>
            <a:r>
              <a:rPr lang="ru-RU" smtClean="0"/>
              <a:t>Образец заголовка</a:t>
            </a:r>
            <a:endParaRPr lang="ru-RU"/>
          </a:p>
        </p:txBody>
      </p:sp>
      <p:sp>
        <p:nvSpPr>
          <p:cNvPr id="3" name="Содержимое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3"/>
          <p:cNvSpPr>
            <a:spLocks noGrp="1"/>
          </p:cNvSpPr>
          <p:nvPr>
            <p:ph type="dt" sz="half" idx="10"/>
          </p:nvPr>
        </p:nvSpPr>
        <p:spPr/>
        <p:txBody>
          <a:bodyPr/>
          <a:lstStyle>
            <a:lvl1pPr>
              <a:defRPr/>
            </a:lvl1pPr>
          </a:lstStyle>
          <a:p>
            <a:pPr>
              <a:defRPr/>
            </a:pPr>
            <a:fld id="{5FE3316B-5F18-4136-A85E-31368ABC2F1D}" type="datetime1">
              <a:rPr lang="ru-RU"/>
              <a:pPr>
                <a:defRPr/>
              </a:pPr>
              <a:t>30.09.2015</a:t>
            </a:fld>
            <a:endParaRPr lang="ru-RU"/>
          </a:p>
        </p:txBody>
      </p:sp>
      <p:sp>
        <p:nvSpPr>
          <p:cNvPr id="6" name="Нижний колонтитул 4"/>
          <p:cNvSpPr>
            <a:spLocks noGrp="1"/>
          </p:cNvSpPr>
          <p:nvPr>
            <p:ph type="ftr" sz="quarter" idx="11"/>
          </p:nvPr>
        </p:nvSpPr>
        <p:spPr/>
        <p:txBody>
          <a:bodyPr/>
          <a:lstStyle>
            <a:lvl1pPr>
              <a:defRPr/>
            </a:lvl1pPr>
          </a:lstStyle>
          <a:p>
            <a:pPr>
              <a:defRPr/>
            </a:pPr>
            <a:endParaRPr lang="ru-RU"/>
          </a:p>
        </p:txBody>
      </p:sp>
      <p:sp>
        <p:nvSpPr>
          <p:cNvPr id="7" name="Номер слайда 5"/>
          <p:cNvSpPr>
            <a:spLocks noGrp="1"/>
          </p:cNvSpPr>
          <p:nvPr>
            <p:ph type="sldNum" sz="quarter" idx="12"/>
          </p:nvPr>
        </p:nvSpPr>
        <p:spPr/>
        <p:txBody>
          <a:bodyPr/>
          <a:lstStyle>
            <a:lvl1pPr>
              <a:defRPr/>
            </a:lvl1pPr>
          </a:lstStyle>
          <a:p>
            <a:pPr>
              <a:defRPr/>
            </a:pPr>
            <a:fld id="{98145F8C-5174-4889-AF17-901FD0F7B124}" type="slidenum">
              <a:rPr lang="ru-RU"/>
              <a:pPr>
                <a:defRPr/>
              </a:pPr>
              <a:t>‹#›</a:t>
            </a:fld>
            <a:endParaRPr lang="ru-RU"/>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20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ru-RU" noProof="0"/>
          </a:p>
        </p:txBody>
      </p:sp>
      <p:sp>
        <p:nvSpPr>
          <p:cNvPr id="4" name="Текст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3"/>
          <p:cNvSpPr>
            <a:spLocks noGrp="1"/>
          </p:cNvSpPr>
          <p:nvPr>
            <p:ph type="dt" sz="half" idx="10"/>
          </p:nvPr>
        </p:nvSpPr>
        <p:spPr/>
        <p:txBody>
          <a:bodyPr/>
          <a:lstStyle>
            <a:lvl1pPr>
              <a:defRPr/>
            </a:lvl1pPr>
          </a:lstStyle>
          <a:p>
            <a:pPr>
              <a:defRPr/>
            </a:pPr>
            <a:fld id="{032AAD7C-CEB2-403A-B00C-249ED161E85C}" type="datetime1">
              <a:rPr lang="ru-RU"/>
              <a:pPr>
                <a:defRPr/>
              </a:pPr>
              <a:t>30.09.2015</a:t>
            </a:fld>
            <a:endParaRPr lang="ru-RU"/>
          </a:p>
        </p:txBody>
      </p:sp>
      <p:sp>
        <p:nvSpPr>
          <p:cNvPr id="6" name="Нижний колонтитул 4"/>
          <p:cNvSpPr>
            <a:spLocks noGrp="1"/>
          </p:cNvSpPr>
          <p:nvPr>
            <p:ph type="ftr" sz="quarter" idx="11"/>
          </p:nvPr>
        </p:nvSpPr>
        <p:spPr/>
        <p:txBody>
          <a:bodyPr/>
          <a:lstStyle>
            <a:lvl1pPr>
              <a:defRPr/>
            </a:lvl1pPr>
          </a:lstStyle>
          <a:p>
            <a:pPr>
              <a:defRPr/>
            </a:pPr>
            <a:endParaRPr lang="ru-RU"/>
          </a:p>
        </p:txBody>
      </p:sp>
      <p:sp>
        <p:nvSpPr>
          <p:cNvPr id="7" name="Номер слайда 5"/>
          <p:cNvSpPr>
            <a:spLocks noGrp="1"/>
          </p:cNvSpPr>
          <p:nvPr>
            <p:ph type="sldNum" sz="quarter" idx="12"/>
          </p:nvPr>
        </p:nvSpPr>
        <p:spPr/>
        <p:txBody>
          <a:bodyPr/>
          <a:lstStyle>
            <a:lvl1pPr>
              <a:defRPr/>
            </a:lvl1pPr>
          </a:lstStyle>
          <a:p>
            <a:pPr>
              <a:defRPr/>
            </a:pPr>
            <a:fld id="{AFDD5975-336B-4A82-85F9-FF168DEAE4EB}" type="slidenum">
              <a:rPr lang="ru-RU"/>
              <a:pPr>
                <a:defRPr/>
              </a:pPr>
              <a:t>‹#›</a:t>
            </a:fld>
            <a:endParaRPr lang="ru-RU"/>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Заголовок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ru-RU" altLang="zh-CN" smtClean="0"/>
              <a:t>Образец заголовка</a:t>
            </a:r>
          </a:p>
        </p:txBody>
      </p:sp>
      <p:sp>
        <p:nvSpPr>
          <p:cNvPr id="1027" name="Текст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ru-RU" altLang="zh-CN" smtClean="0"/>
              <a:t>Образец текста</a:t>
            </a:r>
          </a:p>
          <a:p>
            <a:pPr lvl="1"/>
            <a:r>
              <a:rPr lang="ru-RU" altLang="zh-CN" smtClean="0"/>
              <a:t>Второй уровень</a:t>
            </a:r>
          </a:p>
          <a:p>
            <a:pPr lvl="2"/>
            <a:r>
              <a:rPr lang="ru-RU" altLang="zh-CN" smtClean="0"/>
              <a:t>Третий уровень</a:t>
            </a:r>
          </a:p>
          <a:p>
            <a:pPr lvl="3"/>
            <a:r>
              <a:rPr lang="ru-RU" altLang="zh-CN" smtClean="0"/>
              <a:t>Четвертый уровень</a:t>
            </a:r>
          </a:p>
          <a:p>
            <a:pPr lvl="4"/>
            <a:r>
              <a:rPr lang="ru-RU" altLang="zh-CN" smtClean="0"/>
              <a:t>Пятый уровень</a:t>
            </a:r>
          </a:p>
        </p:txBody>
      </p:sp>
      <p:sp>
        <p:nvSpPr>
          <p:cNvPr id="4" name="Дата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defRPr>
            </a:lvl1pPr>
          </a:lstStyle>
          <a:p>
            <a:pPr>
              <a:defRPr/>
            </a:pPr>
            <a:fld id="{6C4D23EA-C5B1-442C-9B2C-1140FB105B70}" type="datetime1">
              <a:rPr lang="ru-RU"/>
              <a:pPr>
                <a:defRPr/>
              </a:pPr>
              <a:t>30.09.2015</a:t>
            </a:fld>
            <a:endParaRPr lang="ru-RU"/>
          </a:p>
        </p:txBody>
      </p:sp>
      <p:sp>
        <p:nvSpPr>
          <p:cNvPr id="5" name="Нижний колонтитул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ru-RU"/>
          </a:p>
        </p:txBody>
      </p:sp>
      <p:sp>
        <p:nvSpPr>
          <p:cNvPr id="6" name="Номер слайда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ea typeface="+mn-ea"/>
              </a:defRPr>
            </a:lvl1pPr>
          </a:lstStyle>
          <a:p>
            <a:pPr>
              <a:defRPr/>
            </a:pPr>
            <a:fld id="{9DF4E0AC-BA01-4583-AF15-C49700373C15}" type="slidenum">
              <a:rPr lang="ru-RU"/>
              <a:pPr>
                <a:defRPr/>
              </a:pPr>
              <a:t>‹#›</a:t>
            </a:fld>
            <a:endParaRPr lang="ru-RU"/>
          </a:p>
        </p:txBody>
      </p:sp>
    </p:spTree>
  </p:cSld>
  <p:clrMap bg1="lt1" tx1="dk1" bg2="lt2" tx2="dk2" accent1="accent1" accent2="accent2" accent3="accent3" accent4="accent4" accent5="accent5" accent6="accent6" hlink="hlink" folHlink="folHlink"/>
  <p:sldLayoutIdLst>
    <p:sldLayoutId id="2147483659" r:id="rId1"/>
    <p:sldLayoutId id="2147483658" r:id="rId2"/>
    <p:sldLayoutId id="2147483657" r:id="rId3"/>
    <p:sldLayoutId id="2147483656" r:id="rId4"/>
    <p:sldLayoutId id="2147483655" r:id="rId5"/>
    <p:sldLayoutId id="2147483654" r:id="rId6"/>
    <p:sldLayoutId id="2147483653" r:id="rId7"/>
    <p:sldLayoutId id="2147483652" r:id="rId8"/>
    <p:sldLayoutId id="2147483651" r:id="rId9"/>
    <p:sldLayoutId id="2147483650" r:id="rId10"/>
    <p:sldLayoutId id="2147483649" r:id="rId11"/>
  </p:sldLayoutIdLst>
  <p:hf hdr="0" ftr="0" dt="0"/>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itchFamily="34" charset="0"/>
        </a:defRPr>
      </a:lvl2pPr>
      <a:lvl3pPr algn="ctr" rtl="0" fontAlgn="base">
        <a:spcBef>
          <a:spcPct val="0"/>
        </a:spcBef>
        <a:spcAft>
          <a:spcPct val="0"/>
        </a:spcAft>
        <a:defRPr sz="4400">
          <a:solidFill>
            <a:schemeClr val="tx1"/>
          </a:solidFill>
          <a:latin typeface="Calibri" pitchFamily="34" charset="0"/>
        </a:defRPr>
      </a:lvl3pPr>
      <a:lvl4pPr algn="ctr" rtl="0" fontAlgn="base">
        <a:spcBef>
          <a:spcPct val="0"/>
        </a:spcBef>
        <a:spcAft>
          <a:spcPct val="0"/>
        </a:spcAft>
        <a:defRPr sz="4400">
          <a:solidFill>
            <a:schemeClr val="tx1"/>
          </a:solidFill>
          <a:latin typeface="Calibri" pitchFamily="34" charset="0"/>
        </a:defRPr>
      </a:lvl4pPr>
      <a:lvl5pPr algn="ctr" rtl="0" fontAlgn="base">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16.png"/><Relationship Id="rId4" Type="http://schemas.openxmlformats.org/officeDocument/2006/relationships/image" Target="../media/image3.pn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png"/><Relationship Id="rId7" Type="http://schemas.openxmlformats.org/officeDocument/2006/relationships/chart" Target="../charts/chart3.xml"/><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chart" Target="../charts/chart2.xml"/><Relationship Id="rId5" Type="http://schemas.openxmlformats.org/officeDocument/2006/relationships/chart" Target="../charts/chart1.xml"/><Relationship Id="rId10" Type="http://schemas.openxmlformats.org/officeDocument/2006/relationships/chart" Target="../charts/chart6.xml"/><Relationship Id="rId4" Type="http://schemas.openxmlformats.org/officeDocument/2006/relationships/image" Target="../media/image3.png"/><Relationship Id="rId9" Type="http://schemas.openxmlformats.org/officeDocument/2006/relationships/chart" Target="../charts/chart5.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11.xm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chart" Target="../charts/chart10.xml"/><Relationship Id="rId5" Type="http://schemas.openxmlformats.org/officeDocument/2006/relationships/chart" Target="../charts/chart9.xml"/><Relationship Id="rId4" Type="http://schemas.openxmlformats.org/officeDocument/2006/relationships/image" Target="../media/image3.png"/></Relationships>
</file>

<file path=ppt/slides/_rels/slide18.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2.png"/><Relationship Id="rId7" Type="http://schemas.openxmlformats.org/officeDocument/2006/relationships/image" Target="../media/image19.jpe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8.jpeg"/><Relationship Id="rId5" Type="http://schemas.openxmlformats.org/officeDocument/2006/relationships/image" Target="../media/image17.png"/><Relationship Id="rId4" Type="http://schemas.openxmlformats.org/officeDocument/2006/relationships/image" Target="../media/image3.png"/><Relationship Id="rId9" Type="http://schemas.openxmlformats.org/officeDocument/2006/relationships/image" Target="../media/image21.jpeg"/></Relationships>
</file>

<file path=ppt/slides/_rels/slide19.xml.rels><?xml version="1.0" encoding="UTF-8" standalone="yes"?>
<Relationships xmlns="http://schemas.openxmlformats.org/package/2006/relationships"><Relationship Id="rId8" Type="http://schemas.openxmlformats.org/officeDocument/2006/relationships/image" Target="../media/image25.jpeg"/><Relationship Id="rId3" Type="http://schemas.openxmlformats.org/officeDocument/2006/relationships/image" Target="../media/image2.png"/><Relationship Id="rId7" Type="http://schemas.openxmlformats.org/officeDocument/2006/relationships/image" Target="../media/image24.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23.jpeg"/><Relationship Id="rId5" Type="http://schemas.openxmlformats.org/officeDocument/2006/relationships/image" Target="../media/image22.jpeg"/><Relationship Id="rId10" Type="http://schemas.openxmlformats.org/officeDocument/2006/relationships/image" Target="../media/image27.jpeg"/><Relationship Id="rId4" Type="http://schemas.openxmlformats.org/officeDocument/2006/relationships/image" Target="../media/image3.png"/><Relationship Id="rId9" Type="http://schemas.openxmlformats.org/officeDocument/2006/relationships/image" Target="../media/image26.jpe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28.png"/><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2.xml"/><Relationship Id="rId5" Type="http://schemas.openxmlformats.org/officeDocument/2006/relationships/image" Target="../media/image29.png"/><Relationship Id="rId4" Type="http://schemas.openxmlformats.org/officeDocument/2006/relationships/image" Target="../media/image3.png"/></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image" Target="../media/image30.png"/><Relationship Id="rId5" Type="http://schemas.openxmlformats.org/officeDocument/2006/relationships/chart" Target="../charts/chart12.xml"/><Relationship Id="rId4" Type="http://schemas.openxmlformats.org/officeDocument/2006/relationships/image" Target="../media/image3.png"/></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28.xml.rels><?xml version="1.0" encoding="UTF-8" standalone="yes"?>
<Relationships xmlns="http://schemas.openxmlformats.org/package/2006/relationships"><Relationship Id="rId8" Type="http://schemas.openxmlformats.org/officeDocument/2006/relationships/chart" Target="../charts/chart16.xml"/><Relationship Id="rId3" Type="http://schemas.openxmlformats.org/officeDocument/2006/relationships/chart" Target="../charts/chart13.xml"/><Relationship Id="rId7" Type="http://schemas.openxmlformats.org/officeDocument/2006/relationships/chart" Target="../charts/chart15.xml"/><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chart" Target="../charts/chart14.xml"/><Relationship Id="rId5" Type="http://schemas.openxmlformats.org/officeDocument/2006/relationships/image" Target="../media/image2.png"/><Relationship Id="rId10" Type="http://schemas.openxmlformats.org/officeDocument/2006/relationships/chart" Target="../charts/chart18.xml"/><Relationship Id="rId4" Type="http://schemas.openxmlformats.org/officeDocument/2006/relationships/image" Target="../media/image3.png"/><Relationship Id="rId9" Type="http://schemas.openxmlformats.org/officeDocument/2006/relationships/chart" Target="../charts/chart17.xml"/></Relationships>
</file>

<file path=ppt/slides/_rels/slide29.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2.png"/><Relationship Id="rId7" Type="http://schemas.openxmlformats.org/officeDocument/2006/relationships/image" Target="../media/image33.jpeg"/><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32.jpeg"/><Relationship Id="rId11" Type="http://schemas.openxmlformats.org/officeDocument/2006/relationships/image" Target="../media/image37.jpeg"/><Relationship Id="rId5" Type="http://schemas.openxmlformats.org/officeDocument/2006/relationships/image" Target="../media/image31.png"/><Relationship Id="rId10" Type="http://schemas.openxmlformats.org/officeDocument/2006/relationships/image" Target="../media/image36.jpeg"/><Relationship Id="rId4" Type="http://schemas.openxmlformats.org/officeDocument/2006/relationships/image" Target="../media/image3.png"/><Relationship Id="rId9" Type="http://schemas.openxmlformats.org/officeDocument/2006/relationships/image" Target="../media/image35.jpeg"/></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8" Type="http://schemas.openxmlformats.org/officeDocument/2006/relationships/image" Target="../media/image41.jpeg"/><Relationship Id="rId3" Type="http://schemas.openxmlformats.org/officeDocument/2006/relationships/image" Target="../media/image2.png"/><Relationship Id="rId7" Type="http://schemas.openxmlformats.org/officeDocument/2006/relationships/image" Target="../media/image40.jpe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39.jpeg"/><Relationship Id="rId5" Type="http://schemas.openxmlformats.org/officeDocument/2006/relationships/image" Target="../media/image38.jpeg"/><Relationship Id="rId10" Type="http://schemas.openxmlformats.org/officeDocument/2006/relationships/image" Target="../media/image43.jpeg"/><Relationship Id="rId4" Type="http://schemas.openxmlformats.org/officeDocument/2006/relationships/image" Target="../media/image3.png"/><Relationship Id="rId9" Type="http://schemas.openxmlformats.org/officeDocument/2006/relationships/image" Target="../media/image42.jpeg"/></Relationships>
</file>

<file path=ppt/slides/_rels/slide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image" Target="../media/image44.png"/><Relationship Id="rId4" Type="http://schemas.openxmlformats.org/officeDocument/2006/relationships/image" Target="../media/image3.png"/></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1.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21.xml"/><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chart" Target="../charts/chart20.xml"/><Relationship Id="rId5" Type="http://schemas.openxmlformats.org/officeDocument/2006/relationships/chart" Target="../charts/chart19.xml"/><Relationship Id="rId4" Type="http://schemas.openxmlformats.org/officeDocument/2006/relationships/image" Target="../media/image3.png"/></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24.xml"/><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chart" Target="../charts/chart23.xml"/><Relationship Id="rId5" Type="http://schemas.openxmlformats.org/officeDocument/2006/relationships/chart" Target="../charts/chart22.xml"/><Relationship Id="rId4" Type="http://schemas.openxmlformats.org/officeDocument/2006/relationships/image" Target="../media/image3.png"/></Relationships>
</file>

<file path=ppt/slides/_rels/slide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27.xml"/><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chart" Target="../charts/chart26.xml"/><Relationship Id="rId5" Type="http://schemas.openxmlformats.org/officeDocument/2006/relationships/chart" Target="../charts/chart25.xml"/><Relationship Id="rId4" Type="http://schemas.openxmlformats.org/officeDocument/2006/relationships/image" Target="../media/image3.png"/></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chart" Target="../charts/chart29.xml"/><Relationship Id="rId5" Type="http://schemas.openxmlformats.org/officeDocument/2006/relationships/chart" Target="../charts/chart28.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3.png"/></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32.xml"/><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chart" Target="../charts/chart31.xml"/><Relationship Id="rId5" Type="http://schemas.openxmlformats.org/officeDocument/2006/relationships/chart" Target="../charts/chart30.xml"/><Relationship Id="rId4" Type="http://schemas.openxmlformats.org/officeDocument/2006/relationships/image" Target="../media/image3.png"/></Relationships>
</file>

<file path=ppt/slides/_rels/slide4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35.xml"/><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chart" Target="../charts/chart34.xml"/><Relationship Id="rId5" Type="http://schemas.openxmlformats.org/officeDocument/2006/relationships/chart" Target="../charts/chart33.xml"/><Relationship Id="rId4" Type="http://schemas.openxmlformats.org/officeDocument/2006/relationships/image" Target="../media/image3.png"/></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4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38.xml"/><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chart" Target="../charts/chart37.xml"/><Relationship Id="rId5" Type="http://schemas.openxmlformats.org/officeDocument/2006/relationships/chart" Target="../charts/chart36.xml"/><Relationship Id="rId4" Type="http://schemas.openxmlformats.org/officeDocument/2006/relationships/image" Target="../media/image3.png"/></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chart" Target="../charts/chart40.xml"/><Relationship Id="rId5" Type="http://schemas.openxmlformats.org/officeDocument/2006/relationships/chart" Target="../charts/chart39.xml"/><Relationship Id="rId4" Type="http://schemas.openxmlformats.org/officeDocument/2006/relationships/image" Target="../media/image3.png"/></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43.xml"/><Relationship Id="rId2" Type="http://schemas.openxmlformats.org/officeDocument/2006/relationships/notesSlide" Target="../notesSlides/notesSlide45.xml"/><Relationship Id="rId1" Type="http://schemas.openxmlformats.org/officeDocument/2006/relationships/slideLayout" Target="../slideLayouts/slideLayout2.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png"/></Relationships>
</file>

<file path=ppt/slides/_rels/slide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6.xml"/><Relationship Id="rId1" Type="http://schemas.openxmlformats.org/officeDocument/2006/relationships/slideLayout" Target="../slideLayouts/slideLayout2.xml"/><Relationship Id="rId5" Type="http://schemas.openxmlformats.org/officeDocument/2006/relationships/image" Target="../media/image45.jpeg"/><Relationship Id="rId4" Type="http://schemas.openxmlformats.org/officeDocument/2006/relationships/image" Target="../media/image3.png"/></Relationships>
</file>

<file path=ppt/slides/_rels/slide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2.png"/><Relationship Id="rId7" Type="http://schemas.openxmlformats.org/officeDocument/2006/relationships/image" Target="../media/image7.jpe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6.jpeg"/><Relationship Id="rId5" Type="http://schemas.openxmlformats.org/officeDocument/2006/relationships/image" Target="../media/image5.png"/><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11.jpe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9.jpeg"/><Relationship Id="rId10" Type="http://schemas.openxmlformats.org/officeDocument/2006/relationships/image" Target="../media/image14.jpeg"/><Relationship Id="rId4" Type="http://schemas.openxmlformats.org/officeDocument/2006/relationships/image" Target="../media/image3.png"/><Relationship Id="rId9" Type="http://schemas.openxmlformats.org/officeDocument/2006/relationships/image" Target="../media/image13.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15.png"/><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2" descr="F:\ПРОЕКТ\МОЙ МОДЕЛИ\Готовый материал\WORD\Титульник.jpg"/>
          <p:cNvPicPr>
            <a:picLocks noChangeAspect="1" noChangeArrowheads="1"/>
          </p:cNvPicPr>
          <p:nvPr/>
        </p:nvPicPr>
        <p:blipFill>
          <a:blip r:embed="rId2"/>
          <a:srcRect/>
          <a:stretch>
            <a:fillRect/>
          </a:stretch>
        </p:blipFill>
        <p:spPr bwMode="auto">
          <a:xfrm>
            <a:off x="71438" y="563563"/>
            <a:ext cx="9037637" cy="5745162"/>
          </a:xfrm>
          <a:prstGeom prst="rect">
            <a:avLst/>
          </a:prstGeom>
          <a:noFill/>
          <a:ln w="9525">
            <a:noFill/>
            <a:miter lim="800000"/>
            <a:headEnd/>
            <a:tailEnd/>
          </a:ln>
        </p:spPr>
      </p:pic>
      <p:sp>
        <p:nvSpPr>
          <p:cNvPr id="14338" name="TextBox 2"/>
          <p:cNvSpPr txBox="1">
            <a:spLocks noChangeArrowheads="1"/>
          </p:cNvSpPr>
          <p:nvPr/>
        </p:nvSpPr>
        <p:spPr bwMode="auto">
          <a:xfrm>
            <a:off x="323850" y="692150"/>
            <a:ext cx="3600450" cy="369888"/>
          </a:xfrm>
          <a:prstGeom prst="rect">
            <a:avLst/>
          </a:prstGeom>
          <a:solidFill>
            <a:schemeClr val="bg1"/>
          </a:solidFill>
          <a:ln w="9525">
            <a:noFill/>
            <a:miter lim="800000"/>
            <a:headEnd/>
            <a:tailEnd/>
          </a:ln>
        </p:spPr>
        <p:txBody>
          <a:bodyPr>
            <a:spAutoFit/>
          </a:bodyPr>
          <a:lstStyle/>
          <a:p>
            <a:r>
              <a:rPr lang="zh-CN" altLang="zh-CN">
                <a:solidFill>
                  <a:srgbClr val="FFC000"/>
                </a:solidFill>
                <a:latin typeface="Calibri" pitchFamily="34" charset="0"/>
              </a:rPr>
              <a:t>电缆生产</a:t>
            </a:r>
            <a:endParaRPr lang="zh-CN" altLang="en-US">
              <a:solidFill>
                <a:srgbClr val="FFC000"/>
              </a:solidFill>
              <a:latin typeface="Calibri" pitchFamily="34" charset="0"/>
            </a:endParaRPr>
          </a:p>
        </p:txBody>
      </p:sp>
      <p:sp>
        <p:nvSpPr>
          <p:cNvPr id="14339" name="TextBox 3"/>
          <p:cNvSpPr txBox="1">
            <a:spLocks noChangeArrowheads="1"/>
          </p:cNvSpPr>
          <p:nvPr/>
        </p:nvSpPr>
        <p:spPr bwMode="auto">
          <a:xfrm>
            <a:off x="4716463" y="692150"/>
            <a:ext cx="3600450" cy="369888"/>
          </a:xfrm>
          <a:prstGeom prst="rect">
            <a:avLst/>
          </a:prstGeom>
          <a:solidFill>
            <a:schemeClr val="bg1"/>
          </a:solidFill>
          <a:ln w="9525">
            <a:noFill/>
            <a:miter lim="800000"/>
            <a:headEnd/>
            <a:tailEnd/>
          </a:ln>
        </p:spPr>
        <p:txBody>
          <a:bodyPr>
            <a:spAutoFit/>
          </a:bodyPr>
          <a:lstStyle/>
          <a:p>
            <a:r>
              <a:rPr lang="zh-CN" altLang="en-US">
                <a:latin typeface="Calibri" pitchFamily="34" charset="0"/>
              </a:rPr>
              <a:t>铝</a:t>
            </a:r>
            <a:r>
              <a:rPr lang="zh-CN" altLang="zh-CN">
                <a:latin typeface="Calibri" pitchFamily="34" charset="0"/>
              </a:rPr>
              <a:t>生产</a:t>
            </a:r>
            <a:endParaRPr lang="zh-CN" altLang="en-US">
              <a:latin typeface="Calibri" pitchFamily="34" charset="0"/>
            </a:endParaRPr>
          </a:p>
        </p:txBody>
      </p:sp>
      <p:sp>
        <p:nvSpPr>
          <p:cNvPr id="14340" name="TextBox 4"/>
          <p:cNvSpPr txBox="1">
            <a:spLocks noChangeArrowheads="1"/>
          </p:cNvSpPr>
          <p:nvPr/>
        </p:nvSpPr>
        <p:spPr bwMode="auto">
          <a:xfrm>
            <a:off x="4572000" y="3573463"/>
            <a:ext cx="4032250" cy="1076325"/>
          </a:xfrm>
          <a:prstGeom prst="rect">
            <a:avLst/>
          </a:prstGeom>
          <a:solidFill>
            <a:schemeClr val="bg1"/>
          </a:solidFill>
          <a:ln w="9525">
            <a:noFill/>
            <a:miter lim="800000"/>
            <a:headEnd/>
            <a:tailEnd/>
          </a:ln>
        </p:spPr>
        <p:txBody>
          <a:bodyPr>
            <a:spAutoFit/>
          </a:bodyPr>
          <a:lstStyle/>
          <a:p>
            <a:r>
              <a:rPr lang="zh-CN" altLang="zh-CN" sz="3200">
                <a:latin typeface="Calibri" pitchFamily="34" charset="0"/>
              </a:rPr>
              <a:t>《</a:t>
            </a:r>
            <a:r>
              <a:rPr lang="en-US" altLang="zh-CN" sz="3200">
                <a:latin typeface="Calibri" pitchFamily="34" charset="0"/>
              </a:rPr>
              <a:t>RosMet</a:t>
            </a:r>
            <a:r>
              <a:rPr lang="zh-CN" altLang="zh-CN" sz="3200">
                <a:latin typeface="Calibri" pitchFamily="34" charset="0"/>
              </a:rPr>
              <a:t>》制造企业的综合发展计划 </a:t>
            </a:r>
          </a:p>
        </p:txBody>
      </p:sp>
      <p:sp>
        <p:nvSpPr>
          <p:cNvPr id="14341" name="TextBox 5"/>
          <p:cNvSpPr txBox="1">
            <a:spLocks noChangeArrowheads="1"/>
          </p:cNvSpPr>
          <p:nvPr/>
        </p:nvSpPr>
        <p:spPr bwMode="auto">
          <a:xfrm>
            <a:off x="4643438" y="5373688"/>
            <a:ext cx="1368425" cy="368300"/>
          </a:xfrm>
          <a:prstGeom prst="rect">
            <a:avLst/>
          </a:prstGeom>
          <a:solidFill>
            <a:schemeClr val="bg1"/>
          </a:solidFill>
          <a:ln w="9525">
            <a:noFill/>
            <a:miter lim="800000"/>
            <a:headEnd/>
            <a:tailEnd/>
          </a:ln>
        </p:spPr>
        <p:txBody>
          <a:bodyPr>
            <a:spAutoFit/>
          </a:bodyPr>
          <a:lstStyle/>
          <a:p>
            <a:r>
              <a:rPr lang="en-US" altLang="zh-CN">
                <a:latin typeface="Calibri" pitchFamily="34" charset="0"/>
              </a:rPr>
              <a:t>2015</a:t>
            </a:r>
            <a:r>
              <a:rPr lang="zh-CN" altLang="en-US">
                <a:latin typeface="Calibri" pitchFamily="34" charset="0"/>
              </a:rPr>
              <a:t>年</a:t>
            </a:r>
          </a:p>
        </p:txBody>
      </p:sp>
      <p:sp>
        <p:nvSpPr>
          <p:cNvPr id="14342" name="TextBox 6"/>
          <p:cNvSpPr txBox="1">
            <a:spLocks noChangeArrowheads="1"/>
          </p:cNvSpPr>
          <p:nvPr/>
        </p:nvSpPr>
        <p:spPr bwMode="auto">
          <a:xfrm>
            <a:off x="323850" y="5876925"/>
            <a:ext cx="4176713" cy="369888"/>
          </a:xfrm>
          <a:prstGeom prst="rect">
            <a:avLst/>
          </a:prstGeom>
          <a:solidFill>
            <a:schemeClr val="bg1"/>
          </a:solidFill>
          <a:ln w="9525">
            <a:noFill/>
            <a:miter lim="800000"/>
            <a:headEnd/>
            <a:tailEnd/>
          </a:ln>
        </p:spPr>
        <p:txBody>
          <a:bodyPr>
            <a:spAutoFit/>
          </a:bodyPr>
          <a:lstStyle/>
          <a:p>
            <a:r>
              <a:rPr lang="zh-CN" altLang="zh-CN">
                <a:solidFill>
                  <a:srgbClr val="0070C0"/>
                </a:solidFill>
                <a:latin typeface="Calibri" pitchFamily="34" charset="0"/>
              </a:rPr>
              <a:t>工业气体生产</a:t>
            </a:r>
            <a:endParaRPr lang="zh-CN" altLang="en-US">
              <a:solidFill>
                <a:srgbClr val="0070C0"/>
              </a:solidFill>
              <a:latin typeface="Calibri" pitchFamily="34" charset="0"/>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31748"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31749"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04825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31751" name="Стрелка вниз 8"/>
          <p:cNvSpPr>
            <a:spLocks noChangeArrowheads="1"/>
          </p:cNvSpPr>
          <p:nvPr/>
        </p:nvSpPr>
        <p:spPr bwMode="auto">
          <a:xfrm>
            <a:off x="468313" y="836613"/>
            <a:ext cx="4103687"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生产业务</a:t>
            </a:r>
            <a:r>
              <a:rPr lang="en-US" altLang="zh-CN" sz="1400">
                <a:solidFill>
                  <a:schemeClr val="bg1"/>
                </a:solidFill>
                <a:latin typeface="Calibri" pitchFamily="34" charset="0"/>
              </a:rPr>
              <a:t>- </a:t>
            </a:r>
            <a:r>
              <a:rPr lang="zh-CN" altLang="en-US" sz="1400">
                <a:solidFill>
                  <a:schemeClr val="bg1"/>
                </a:solidFill>
                <a:latin typeface="Calibri" pitchFamily="34" charset="0"/>
              </a:rPr>
              <a:t>第</a:t>
            </a:r>
            <a:r>
              <a:rPr lang="en-US" altLang="zh-CN" sz="1400">
                <a:solidFill>
                  <a:schemeClr val="bg1"/>
                </a:solidFill>
                <a:latin typeface="Calibri" pitchFamily="34" charset="0"/>
              </a:rPr>
              <a:t>2</a:t>
            </a:r>
            <a:r>
              <a:rPr lang="zh-CN" altLang="en-US" sz="1400">
                <a:solidFill>
                  <a:schemeClr val="bg1"/>
                </a:solidFill>
                <a:latin typeface="Calibri" pitchFamily="34" charset="0"/>
              </a:rPr>
              <a:t>阶段流程</a:t>
            </a:r>
            <a:endParaRPr lang="en-US" sz="1400">
              <a:solidFill>
                <a:schemeClr val="bg1"/>
              </a:solidFill>
              <a:latin typeface="Calibri" pitchFamily="34" charset="0"/>
            </a:endParaRPr>
          </a:p>
        </p:txBody>
      </p:sp>
      <p:pic>
        <p:nvPicPr>
          <p:cNvPr id="31752" name="Рисунок 11"/>
          <p:cNvPicPr>
            <a:picLocks noChangeAspect="1"/>
          </p:cNvPicPr>
          <p:nvPr/>
        </p:nvPicPr>
        <p:blipFill>
          <a:blip r:embed="rId5"/>
          <a:srcRect/>
          <a:stretch>
            <a:fillRect/>
          </a:stretch>
        </p:blipFill>
        <p:spPr bwMode="auto">
          <a:xfrm>
            <a:off x="1212850" y="1196975"/>
            <a:ext cx="6888163" cy="4725988"/>
          </a:xfrm>
          <a:prstGeom prst="rect">
            <a:avLst/>
          </a:prstGeom>
          <a:noFill/>
          <a:ln w="9525">
            <a:noFill/>
            <a:miter lim="800000"/>
            <a:headEnd/>
            <a:tailEnd/>
          </a:ln>
        </p:spPr>
      </p:pic>
      <p:sp>
        <p:nvSpPr>
          <p:cNvPr id="13" name="Прямоугольник 12"/>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415CD35F-BA2C-4054-8038-09D9CCFD0F41}" type="slidenum">
              <a:rPr lang="ru-RU" sz="1800" b="1"/>
              <a:pPr>
                <a:defRPr/>
              </a:pPr>
              <a:t>10</a:t>
            </a:fld>
            <a:endParaRPr lang="ru-RU" sz="1800" b="1" dirty="0"/>
          </a:p>
        </p:txBody>
      </p:sp>
      <p:sp>
        <p:nvSpPr>
          <p:cNvPr id="31755" name="TextBox 13"/>
          <p:cNvSpPr txBox="1">
            <a:spLocks noChangeArrowheads="1"/>
          </p:cNvSpPr>
          <p:nvPr/>
        </p:nvSpPr>
        <p:spPr bwMode="auto">
          <a:xfrm>
            <a:off x="2987675" y="1484313"/>
            <a:ext cx="792163" cy="369887"/>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用于制造铸件的熔体</a:t>
            </a:r>
            <a:endParaRPr lang="zh-CN" altLang="en-US" sz="900">
              <a:latin typeface="Calibri" pitchFamily="34" charset="0"/>
            </a:endParaRPr>
          </a:p>
        </p:txBody>
      </p:sp>
      <p:sp>
        <p:nvSpPr>
          <p:cNvPr id="31756" name="TextBox 14"/>
          <p:cNvSpPr txBox="1">
            <a:spLocks noChangeArrowheads="1"/>
          </p:cNvSpPr>
          <p:nvPr/>
        </p:nvSpPr>
        <p:spPr bwMode="auto">
          <a:xfrm>
            <a:off x="5076825" y="2565400"/>
            <a:ext cx="790575" cy="230188"/>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金属熔渣</a:t>
            </a:r>
            <a:endParaRPr lang="zh-CN" altLang="en-US" sz="900">
              <a:latin typeface="Calibri" pitchFamily="34" charset="0"/>
            </a:endParaRPr>
          </a:p>
        </p:txBody>
      </p:sp>
      <p:sp>
        <p:nvSpPr>
          <p:cNvPr id="31757" name="TextBox 15"/>
          <p:cNvSpPr txBox="1">
            <a:spLocks noChangeArrowheads="1"/>
          </p:cNvSpPr>
          <p:nvPr/>
        </p:nvSpPr>
        <p:spPr bwMode="auto">
          <a:xfrm>
            <a:off x="7164388" y="4149725"/>
            <a:ext cx="792162" cy="506413"/>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成品：</a:t>
            </a:r>
          </a:p>
          <a:p>
            <a:r>
              <a:rPr lang="zh-CN" altLang="zh-CN" sz="900">
                <a:latin typeface="Calibri" pitchFamily="34" charset="0"/>
              </a:rPr>
              <a:t>用铝铸造汽车零部件</a:t>
            </a:r>
            <a:endParaRPr lang="zh-CN" altLang="en-US" sz="900">
              <a:latin typeface="Calibri" pitchFamily="34" charset="0"/>
            </a:endParaRPr>
          </a:p>
        </p:txBody>
      </p:sp>
      <p:sp>
        <p:nvSpPr>
          <p:cNvPr id="31758" name="TextBox 16"/>
          <p:cNvSpPr txBox="1">
            <a:spLocks noChangeArrowheads="1"/>
          </p:cNvSpPr>
          <p:nvPr/>
        </p:nvSpPr>
        <p:spPr bwMode="auto">
          <a:xfrm>
            <a:off x="2051050" y="4292600"/>
            <a:ext cx="1368425" cy="231775"/>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废品。从浇注系统返回</a:t>
            </a:r>
            <a:endParaRPr lang="zh-CN" altLang="en-US" sz="900">
              <a:latin typeface="Calibri" pitchFamily="34" charset="0"/>
            </a:endParaRPr>
          </a:p>
        </p:txBody>
      </p:sp>
      <p:sp>
        <p:nvSpPr>
          <p:cNvPr id="31759" name="TextBox 17"/>
          <p:cNvSpPr txBox="1">
            <a:spLocks noChangeArrowheads="1"/>
          </p:cNvSpPr>
          <p:nvPr/>
        </p:nvSpPr>
        <p:spPr bwMode="auto">
          <a:xfrm>
            <a:off x="3708400" y="3933825"/>
            <a:ext cx="792163" cy="460375"/>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砂土、粘土、防结焦涂料，等等。</a:t>
            </a:r>
            <a:endParaRPr lang="zh-CN" altLang="en-US" sz="800">
              <a:latin typeface="Calibri" pitchFamily="34" charset="0"/>
            </a:endParaRPr>
          </a:p>
        </p:txBody>
      </p:sp>
      <p:sp>
        <p:nvSpPr>
          <p:cNvPr id="19" name="TextBox 18"/>
          <p:cNvSpPr txBox="1"/>
          <p:nvPr/>
        </p:nvSpPr>
        <p:spPr>
          <a:xfrm>
            <a:off x="1908175" y="1700213"/>
            <a:ext cx="935038" cy="600075"/>
          </a:xfrm>
          <a:prstGeom prst="rect">
            <a:avLst/>
          </a:prstGeom>
          <a:solidFill>
            <a:schemeClr val="tx2">
              <a:lumMod val="60000"/>
              <a:lumOff val="40000"/>
            </a:schemeClr>
          </a:solidFill>
        </p:spPr>
        <p:txBody>
          <a:bodyPr>
            <a:spAutoFit/>
          </a:bodyPr>
          <a:lstStyle/>
          <a:p>
            <a:pPr fontAlgn="auto">
              <a:spcBef>
                <a:spcPts val="0"/>
              </a:spcBef>
              <a:spcAft>
                <a:spcPts val="0"/>
              </a:spcAft>
              <a:defRPr/>
            </a:pPr>
            <a:r>
              <a:rPr lang="zh-CN" altLang="zh-CN" sz="800" dirty="0">
                <a:latin typeface="+mn-lt"/>
                <a:ea typeface="+mn-ea"/>
              </a:rPr>
              <a:t>铝生产（第</a:t>
            </a:r>
            <a:r>
              <a:rPr lang="en-US" altLang="zh-CN" sz="800" dirty="0">
                <a:latin typeface="+mn-lt"/>
                <a:ea typeface="+mn-ea"/>
              </a:rPr>
              <a:t>1</a:t>
            </a:r>
            <a:r>
              <a:rPr lang="zh-CN" altLang="zh-CN" sz="800" dirty="0">
                <a:latin typeface="+mn-lt"/>
                <a:ea typeface="+mn-ea"/>
              </a:rPr>
              <a:t>阶段）。</a:t>
            </a:r>
          </a:p>
          <a:p>
            <a:pPr fontAlgn="auto">
              <a:spcBef>
                <a:spcPts val="0"/>
              </a:spcBef>
              <a:spcAft>
                <a:spcPts val="0"/>
              </a:spcAft>
              <a:defRPr/>
            </a:pPr>
            <a:r>
              <a:rPr lang="zh-CN" altLang="zh-CN" sz="800" dirty="0">
                <a:latin typeface="+mn-lt"/>
                <a:ea typeface="+mn-ea"/>
              </a:rPr>
              <a:t>铝合金</a:t>
            </a:r>
            <a:r>
              <a:rPr lang="en-US" altLang="zh-CN" sz="800" dirty="0">
                <a:latin typeface="+mn-lt"/>
                <a:ea typeface="+mn-ea"/>
              </a:rPr>
              <a:t>ADC10/12</a:t>
            </a:r>
            <a:r>
              <a:rPr lang="zh-CN" altLang="zh-CN" sz="800" dirty="0">
                <a:latin typeface="+mn-lt"/>
                <a:ea typeface="+mn-ea"/>
              </a:rPr>
              <a:t>生产</a:t>
            </a:r>
            <a:r>
              <a:rPr lang="zh-CN" altLang="zh-CN" sz="900" dirty="0">
                <a:latin typeface="+mn-lt"/>
                <a:ea typeface="+mn-ea"/>
              </a:rPr>
              <a:t>。</a:t>
            </a:r>
            <a:endParaRPr lang="zh-CN" altLang="en-US" sz="900" dirty="0">
              <a:latin typeface="+mn-lt"/>
              <a:ea typeface="+mn-ea"/>
            </a:endParaRPr>
          </a:p>
        </p:txBody>
      </p:sp>
      <p:sp>
        <p:nvSpPr>
          <p:cNvPr id="20" name="TextBox 19"/>
          <p:cNvSpPr txBox="1"/>
          <p:nvPr/>
        </p:nvSpPr>
        <p:spPr>
          <a:xfrm>
            <a:off x="3276600" y="2565400"/>
            <a:ext cx="574675" cy="368300"/>
          </a:xfrm>
          <a:prstGeom prst="rect">
            <a:avLst/>
          </a:prstGeom>
          <a:solidFill>
            <a:schemeClr val="accent6">
              <a:lumMod val="75000"/>
            </a:schemeClr>
          </a:solidFill>
        </p:spPr>
        <p:txBody>
          <a:bodyPr>
            <a:spAutoFit/>
          </a:bodyPr>
          <a:lstStyle/>
          <a:p>
            <a:pPr fontAlgn="auto">
              <a:spcBef>
                <a:spcPts val="0"/>
              </a:spcBef>
              <a:spcAft>
                <a:spcPts val="0"/>
              </a:spcAft>
              <a:defRPr/>
            </a:pPr>
            <a:r>
              <a:rPr lang="zh-CN" altLang="zh-CN" sz="900" dirty="0">
                <a:latin typeface="+mn-lt"/>
                <a:ea typeface="+mn-ea"/>
              </a:rPr>
              <a:t>熔体加热</a:t>
            </a:r>
            <a:endParaRPr lang="zh-CN" altLang="en-US" sz="900" dirty="0">
              <a:latin typeface="+mn-lt"/>
              <a:ea typeface="+mn-ea"/>
            </a:endParaRPr>
          </a:p>
        </p:txBody>
      </p:sp>
      <p:sp>
        <p:nvSpPr>
          <p:cNvPr id="21" name="TextBox 20"/>
          <p:cNvSpPr txBox="1"/>
          <p:nvPr/>
        </p:nvSpPr>
        <p:spPr>
          <a:xfrm>
            <a:off x="4356100" y="3141663"/>
            <a:ext cx="576263" cy="506412"/>
          </a:xfrm>
          <a:prstGeom prst="rect">
            <a:avLst/>
          </a:prstGeom>
          <a:solidFill>
            <a:schemeClr val="accent6">
              <a:lumMod val="75000"/>
            </a:schemeClr>
          </a:solidFill>
        </p:spPr>
        <p:txBody>
          <a:bodyPr>
            <a:spAutoFit/>
          </a:bodyPr>
          <a:lstStyle/>
          <a:p>
            <a:pPr fontAlgn="auto">
              <a:spcBef>
                <a:spcPts val="0"/>
              </a:spcBef>
              <a:spcAft>
                <a:spcPts val="0"/>
              </a:spcAft>
              <a:defRPr/>
            </a:pPr>
            <a:r>
              <a:rPr lang="zh-CN" altLang="zh-CN" sz="900" dirty="0">
                <a:latin typeface="+mn-lt"/>
                <a:ea typeface="+mn-ea"/>
              </a:rPr>
              <a:t>金属浇铸的形状配置</a:t>
            </a:r>
            <a:endParaRPr lang="zh-CN" altLang="en-US" sz="900" dirty="0">
              <a:latin typeface="+mn-lt"/>
              <a:ea typeface="+mn-ea"/>
            </a:endParaRPr>
          </a:p>
        </p:txBody>
      </p:sp>
      <p:sp>
        <p:nvSpPr>
          <p:cNvPr id="22" name="TextBox 21"/>
          <p:cNvSpPr txBox="1"/>
          <p:nvPr/>
        </p:nvSpPr>
        <p:spPr>
          <a:xfrm>
            <a:off x="5364163" y="3860800"/>
            <a:ext cx="720725" cy="508000"/>
          </a:xfrm>
          <a:prstGeom prst="rect">
            <a:avLst/>
          </a:prstGeom>
          <a:solidFill>
            <a:schemeClr val="accent6">
              <a:lumMod val="75000"/>
            </a:schemeClr>
          </a:solidFill>
        </p:spPr>
        <p:txBody>
          <a:bodyPr>
            <a:spAutoFit/>
          </a:bodyPr>
          <a:lstStyle/>
          <a:p>
            <a:pPr fontAlgn="auto">
              <a:spcBef>
                <a:spcPts val="0"/>
              </a:spcBef>
              <a:spcAft>
                <a:spcPts val="0"/>
              </a:spcAft>
              <a:defRPr/>
            </a:pPr>
            <a:r>
              <a:rPr lang="zh-CN" altLang="zh-CN" sz="900" dirty="0">
                <a:latin typeface="+mn-lt"/>
                <a:ea typeface="+mn-ea"/>
              </a:rPr>
              <a:t>铸形、脱模、浇注系统切边</a:t>
            </a:r>
            <a:endParaRPr lang="zh-CN" altLang="en-US" sz="900" dirty="0">
              <a:latin typeface="+mn-lt"/>
              <a:ea typeface="+mn-ea"/>
            </a:endParaRPr>
          </a:p>
        </p:txBody>
      </p:sp>
      <p:sp>
        <p:nvSpPr>
          <p:cNvPr id="23" name="TextBox 22"/>
          <p:cNvSpPr txBox="1"/>
          <p:nvPr/>
        </p:nvSpPr>
        <p:spPr>
          <a:xfrm>
            <a:off x="6516688" y="4508500"/>
            <a:ext cx="576262" cy="508000"/>
          </a:xfrm>
          <a:prstGeom prst="rect">
            <a:avLst/>
          </a:prstGeom>
          <a:solidFill>
            <a:schemeClr val="accent6">
              <a:lumMod val="75000"/>
            </a:schemeClr>
          </a:solidFill>
        </p:spPr>
        <p:txBody>
          <a:bodyPr>
            <a:spAutoFit/>
          </a:bodyPr>
          <a:lstStyle/>
          <a:p>
            <a:pPr fontAlgn="auto">
              <a:spcBef>
                <a:spcPts val="0"/>
              </a:spcBef>
              <a:spcAft>
                <a:spcPts val="0"/>
              </a:spcAft>
              <a:defRPr/>
            </a:pPr>
            <a:r>
              <a:rPr lang="zh-CN" altLang="zh-CN" sz="900" dirty="0">
                <a:latin typeface="+mn-lt"/>
                <a:ea typeface="+mn-ea"/>
              </a:rPr>
              <a:t>铸件的机械处理</a:t>
            </a:r>
            <a:endParaRPr lang="zh-CN" altLang="en-US" sz="900" dirty="0">
              <a:latin typeface="+mn-lt"/>
              <a:ea typeface="+mn-ea"/>
            </a:endParaRPr>
          </a:p>
        </p:txBody>
      </p:sp>
      <p:sp>
        <p:nvSpPr>
          <p:cNvPr id="31765" name="TextBox 24"/>
          <p:cNvSpPr txBox="1">
            <a:spLocks noChangeArrowheads="1"/>
          </p:cNvSpPr>
          <p:nvPr/>
        </p:nvSpPr>
        <p:spPr bwMode="auto">
          <a:xfrm>
            <a:off x="1187450" y="2276475"/>
            <a:ext cx="431800" cy="231775"/>
          </a:xfrm>
          <a:prstGeom prst="rect">
            <a:avLst/>
          </a:prstGeom>
          <a:solidFill>
            <a:schemeClr val="bg1"/>
          </a:solidFill>
          <a:ln w="9525">
            <a:noFill/>
            <a:miter lim="800000"/>
            <a:headEnd/>
            <a:tailEnd/>
          </a:ln>
        </p:spPr>
        <p:txBody>
          <a:bodyPr>
            <a:spAutoFit/>
          </a:bodyPr>
          <a:lstStyle/>
          <a:p>
            <a:r>
              <a:rPr lang="zh-CN" altLang="en-US" sz="900">
                <a:latin typeface="Calibri" pitchFamily="34" charset="0"/>
              </a:rPr>
              <a:t>原料</a:t>
            </a:r>
          </a:p>
        </p:txBody>
      </p:sp>
      <p:sp>
        <p:nvSpPr>
          <p:cNvPr id="31766" name="TextBox 25"/>
          <p:cNvSpPr txBox="1">
            <a:spLocks noChangeArrowheads="1"/>
          </p:cNvSpPr>
          <p:nvPr/>
        </p:nvSpPr>
        <p:spPr bwMode="auto">
          <a:xfrm>
            <a:off x="5435600" y="5445125"/>
            <a:ext cx="1008063" cy="230188"/>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设备</a:t>
            </a:r>
            <a:r>
              <a:rPr lang="en-US" altLang="zh-CN" sz="900">
                <a:latin typeface="Calibri" pitchFamily="34" charset="0"/>
              </a:rPr>
              <a:t>DISAMATIC</a:t>
            </a:r>
            <a:endParaRPr lang="zh-CN" altLang="en-US" sz="900">
              <a:latin typeface="Calibri" pitchFamily="34" charset="0"/>
            </a:endParaRPr>
          </a:p>
        </p:txBody>
      </p:sp>
      <p:sp>
        <p:nvSpPr>
          <p:cNvPr id="31767" name="TextBox 26"/>
          <p:cNvSpPr txBox="1">
            <a:spLocks noChangeArrowheads="1"/>
          </p:cNvSpPr>
          <p:nvPr/>
        </p:nvSpPr>
        <p:spPr bwMode="auto">
          <a:xfrm>
            <a:off x="3708400" y="5445125"/>
            <a:ext cx="1727200" cy="230188"/>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铸型和制泥心设备，模型装备</a:t>
            </a:r>
            <a:endParaRPr lang="zh-CN" altLang="en-US" sz="900">
              <a:latin typeface="Calibri" pitchFamily="34" charset="0"/>
            </a:endParaRPr>
          </a:p>
        </p:txBody>
      </p:sp>
      <p:sp>
        <p:nvSpPr>
          <p:cNvPr id="31768" name="TextBox 27"/>
          <p:cNvSpPr txBox="1">
            <a:spLocks noChangeArrowheads="1"/>
          </p:cNvSpPr>
          <p:nvPr/>
        </p:nvSpPr>
        <p:spPr bwMode="auto">
          <a:xfrm>
            <a:off x="3132138" y="5445125"/>
            <a:ext cx="576262" cy="230188"/>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电炉</a:t>
            </a:r>
            <a:endParaRPr lang="zh-CN" altLang="en-US" sz="900">
              <a:latin typeface="Calibri" pitchFamily="34" charset="0"/>
            </a:endParaRPr>
          </a:p>
        </p:txBody>
      </p:sp>
      <p:sp>
        <p:nvSpPr>
          <p:cNvPr id="31769" name="TextBox 28"/>
          <p:cNvSpPr txBox="1">
            <a:spLocks noChangeArrowheads="1"/>
          </p:cNvSpPr>
          <p:nvPr/>
        </p:nvSpPr>
        <p:spPr bwMode="auto">
          <a:xfrm>
            <a:off x="1187450" y="5805488"/>
            <a:ext cx="6913563" cy="230187"/>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详图：第</a:t>
            </a:r>
            <a:r>
              <a:rPr lang="en-US" altLang="zh-CN" sz="900">
                <a:latin typeface="Calibri" pitchFamily="34" charset="0"/>
              </a:rPr>
              <a:t>2</a:t>
            </a:r>
            <a:r>
              <a:rPr lang="zh-CN" altLang="zh-CN" sz="900">
                <a:latin typeface="Calibri" pitchFamily="34" charset="0"/>
              </a:rPr>
              <a:t>阶段</a:t>
            </a:r>
            <a:r>
              <a:rPr lang="en-US" altLang="zh-CN" sz="900">
                <a:latin typeface="Calibri" pitchFamily="34" charset="0"/>
              </a:rPr>
              <a:t>                             </a:t>
            </a:r>
            <a:r>
              <a:rPr lang="zh-CN" altLang="zh-CN" sz="900">
                <a:latin typeface="Calibri" pitchFamily="34" charset="0"/>
              </a:rPr>
              <a:t>标题：铝生产。第</a:t>
            </a:r>
            <a:r>
              <a:rPr lang="en-US" altLang="zh-CN" sz="900">
                <a:latin typeface="Calibri" pitchFamily="34" charset="0"/>
              </a:rPr>
              <a:t>2</a:t>
            </a:r>
            <a:r>
              <a:rPr lang="zh-CN" altLang="zh-CN" sz="900">
                <a:latin typeface="Calibri" pitchFamily="34" charset="0"/>
              </a:rPr>
              <a:t>阶段</a:t>
            </a:r>
            <a:r>
              <a:rPr lang="en-US" altLang="zh-CN" sz="900">
                <a:latin typeface="Calibri" pitchFamily="34" charset="0"/>
              </a:rPr>
              <a:t>-</a:t>
            </a:r>
            <a:r>
              <a:rPr lang="zh-CN" altLang="zh-CN" sz="900">
                <a:latin typeface="Calibri" pitchFamily="34" charset="0"/>
              </a:rPr>
              <a:t>用</a:t>
            </a:r>
            <a:r>
              <a:rPr lang="en-US" altLang="zh-CN" sz="900">
                <a:latin typeface="Calibri" pitchFamily="34" charset="0"/>
              </a:rPr>
              <a:t>DISAMATIC</a:t>
            </a:r>
            <a:r>
              <a:rPr lang="zh-CN" altLang="zh-CN" sz="900">
                <a:latin typeface="Calibri" pitchFamily="34" charset="0"/>
              </a:rPr>
              <a:t>工艺制造铝铸件。</a:t>
            </a:r>
            <a:r>
              <a:rPr lang="en-US" altLang="zh-CN" sz="900">
                <a:latin typeface="Calibri" pitchFamily="34" charset="0"/>
              </a:rPr>
              <a:t>                                                                                </a:t>
            </a:r>
            <a:r>
              <a:rPr lang="zh-CN" altLang="zh-CN" sz="900">
                <a:latin typeface="Calibri" pitchFamily="34" charset="0"/>
              </a:rPr>
              <a:t>编号：</a:t>
            </a:r>
            <a:r>
              <a:rPr lang="en-US" altLang="zh-CN" sz="900">
                <a:latin typeface="Calibri" pitchFamily="34" charset="0"/>
              </a:rPr>
              <a:t>1</a:t>
            </a:r>
            <a:endParaRPr lang="zh-CN" altLang="en-US" sz="900">
              <a:latin typeface="Calibri" pitchFamily="34" charset="0"/>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33796"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33797"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19687"/>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4103687"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第</a:t>
            </a:r>
            <a:r>
              <a:rPr lang="en-US" altLang="zh-CN" sz="1400" dirty="0">
                <a:solidFill>
                  <a:schemeClr val="bg1"/>
                </a:solidFill>
                <a:latin typeface="+mn-lt"/>
                <a:ea typeface="+mn-ea"/>
              </a:rPr>
              <a:t>2</a:t>
            </a:r>
            <a:r>
              <a:rPr lang="zh-CN" altLang="en-US" sz="1400" dirty="0">
                <a:solidFill>
                  <a:schemeClr val="bg1"/>
                </a:solidFill>
                <a:latin typeface="+mn-lt"/>
                <a:ea typeface="+mn-ea"/>
              </a:rPr>
              <a:t>阶段收入和支出预算</a:t>
            </a:r>
            <a:endParaRPr lang="ru-RU" sz="1400" dirty="0">
              <a:solidFill>
                <a:schemeClr val="bg1"/>
              </a:solidFill>
              <a:latin typeface="+mn-lt"/>
              <a:ea typeface="+mn-ea"/>
            </a:endParaRPr>
          </a:p>
        </p:txBody>
      </p:sp>
      <p:sp>
        <p:nvSpPr>
          <p:cNvPr id="35" name="Прямоугольник 34"/>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F4F7AAF7-507F-44D3-B99C-558B8F2100C8}" type="slidenum">
              <a:rPr lang="ru-RU" sz="1800" b="1"/>
              <a:pPr>
                <a:defRPr/>
              </a:pPr>
              <a:t>11</a:t>
            </a:fld>
            <a:endParaRPr lang="ru-RU" sz="1800" b="1" dirty="0"/>
          </a:p>
        </p:txBody>
      </p:sp>
      <p:graphicFrame>
        <p:nvGraphicFramePr>
          <p:cNvPr id="4" name="Таблица 3"/>
          <p:cNvGraphicFramePr>
            <a:graphicFrameLocks noGrp="1"/>
          </p:cNvGraphicFramePr>
          <p:nvPr/>
        </p:nvGraphicFramePr>
        <p:xfrm>
          <a:off x="468313" y="1196975"/>
          <a:ext cx="8280400" cy="4851400"/>
        </p:xfrm>
        <a:graphic>
          <a:graphicData uri="http://schemas.openxmlformats.org/drawingml/2006/table">
            <a:tbl>
              <a:tblPr/>
              <a:tblGrid>
                <a:gridCol w="538162"/>
                <a:gridCol w="3859213"/>
                <a:gridCol w="679450"/>
                <a:gridCol w="603250"/>
                <a:gridCol w="601662"/>
                <a:gridCol w="666750"/>
                <a:gridCol w="665163"/>
                <a:gridCol w="666750"/>
              </a:tblGrid>
              <a:tr h="2508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收入（净收入），含增值税（</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1.1. - 1.2.</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3 702,8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9 605,8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15 684,4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17 006,3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17 355,0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en-US"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销售收入，包括</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3 702,8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9 605,8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15 684,4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17 006,3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17 355,0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en-US"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基本业务收入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3 395,9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8 809,6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14 384,2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15 596,6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15 916,3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辅助业务收入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796,2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1 300,2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1 409,8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1 438,7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en-US"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损失，折扣</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包括销项税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总成本，含增值税（</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2.1. + 2.2.</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2 882,1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6 539,5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10 750,0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11 620,5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11 894,3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2 442,9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6 082,5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10 177,6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11 027,9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11 280,9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2 277,4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5 910,3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9 652,7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10 484,5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10 718,4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en-US"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439,2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商业及行政支出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27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毛利润（</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1 - 2.1. - 2.2.а - 2.2.</a:t>
                      </a:r>
                      <a:r>
                        <a:rPr kumimoji="0" lang="en-US" altLang="zh-CN" sz="700" b="1" i="0" u="none" strike="noStrike" cap="none" normalizeH="0" baseline="0" smtClean="0">
                          <a:ln>
                            <a:noFill/>
                          </a:ln>
                          <a:solidFill>
                            <a:schemeClr val="bg1"/>
                          </a:solidFill>
                          <a:effectLst/>
                          <a:latin typeface="Arial" charset="0"/>
                          <a:ea typeface="Calibri" pitchFamily="34" charset="0"/>
                          <a:cs typeface="Arial" charset="0"/>
                        </a:rPr>
                        <a:t>b</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1 165,5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3 425,0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5 406,8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5 874,8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5 966,7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销售利润（</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3 - 2.2.</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c</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 - 2.2.</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d</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820,7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3 066,3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4 934,4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5 385,9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5 460,6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边际利润（</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1 - 2.1.</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1 259,9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3 523,3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5 506,8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5 978,4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6 074,1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偿付贷款、缴纳租金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en-US"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获得的补助</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基本业务的财务结果（</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4-6+7</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820,7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3 066,3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4 934,4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5 385,9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5 460,6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进项税（投资费用）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税款（</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10.1.+10.2.+10.3.+10.4.+10.5.</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-505,8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企业利润所得税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财产和土地税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运输税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chemeClr val="bg1"/>
                          </a:solidFill>
                          <a:effectLst/>
                          <a:latin typeface="Arial" charset="0"/>
                          <a:ea typeface="宋体" charset="-122"/>
                          <a:cs typeface="Arial" charset="0"/>
                        </a:rPr>
                        <a:t>净利润（</a:t>
                      </a:r>
                      <a:r>
                        <a:rPr kumimoji="0" lang="ru-RU" altLang="zh-CN" sz="700" b="0" i="0" u="none" strike="noStrike" cap="none" normalizeH="0" baseline="0" smtClean="0">
                          <a:ln>
                            <a:noFill/>
                          </a:ln>
                          <a:solidFill>
                            <a:schemeClr val="bg1"/>
                          </a:solidFill>
                          <a:effectLst/>
                          <a:latin typeface="Arial" charset="0"/>
                          <a:ea typeface="宋体" charset="-122"/>
                          <a:cs typeface="Arial" charset="0"/>
                        </a:rPr>
                        <a:t>8-10</a:t>
                      </a:r>
                      <a:r>
                        <a:rPr kumimoji="0" lang="zh-CN" altLang="en-US" sz="700" b="0" i="0" u="none" strike="noStrike" cap="none" normalizeH="0" baseline="0" smtClean="0">
                          <a:ln>
                            <a:noFill/>
                          </a:ln>
                          <a:solidFill>
                            <a:schemeClr val="bg1"/>
                          </a:solidFill>
                          <a:effectLst/>
                          <a:latin typeface="Arial" charset="0"/>
                          <a:ea typeface="宋体" charset="-122"/>
                          <a:cs typeface="Arial" charset="0"/>
                        </a:rPr>
                        <a:t>行）</a:t>
                      </a:r>
                      <a:endParaRPr kumimoji="0" lang="zh-CN" altLang="ru-RU" sz="700" b="0"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chemeClr val="bg1"/>
                          </a:solidFill>
                          <a:effectLst/>
                          <a:latin typeface="Arial" charset="0"/>
                          <a:ea typeface="宋体" charset="-122"/>
                          <a:cs typeface="Arial" charset="0"/>
                        </a:rPr>
                        <a:t> </a:t>
                      </a:r>
                      <a:r>
                        <a:rPr kumimoji="0" lang="zh-CN" altLang="en-US" sz="700" b="0"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0"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chemeClr val="bg1"/>
                          </a:solidFill>
                          <a:effectLst/>
                          <a:latin typeface="Arial" charset="0"/>
                          <a:ea typeface="宋体" charset="-122"/>
                          <a:cs typeface="Arial" charset="0"/>
                        </a:rPr>
                        <a:t>1 251,8</a:t>
                      </a:r>
                      <a:endParaRPr kumimoji="0" lang="ru-RU" altLang="zh-CN" sz="700" b="0"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chemeClr val="bg1"/>
                          </a:solidFill>
                          <a:effectLst/>
                          <a:latin typeface="Arial" charset="0"/>
                          <a:ea typeface="宋体" charset="-122"/>
                          <a:cs typeface="Arial" charset="0"/>
                        </a:rPr>
                        <a:t>3 079,5</a:t>
                      </a:r>
                      <a:endParaRPr kumimoji="0" lang="ru-RU" altLang="zh-CN" sz="700" b="0"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chemeClr val="bg1"/>
                          </a:solidFill>
                          <a:effectLst/>
                          <a:latin typeface="Arial" charset="0"/>
                          <a:ea typeface="宋体" charset="-122"/>
                          <a:cs typeface="Arial" charset="0"/>
                        </a:rPr>
                        <a:t>4 917,0</a:t>
                      </a:r>
                      <a:endParaRPr kumimoji="0" lang="ru-RU" altLang="zh-CN" sz="700" b="0"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chemeClr val="bg1"/>
                          </a:solidFill>
                          <a:effectLst/>
                          <a:latin typeface="Arial" charset="0"/>
                          <a:ea typeface="宋体" charset="-122"/>
                          <a:cs typeface="Arial" charset="0"/>
                        </a:rPr>
                        <a:t>5 370,8</a:t>
                      </a:r>
                      <a:endParaRPr kumimoji="0" lang="ru-RU" altLang="zh-CN" sz="700" b="0"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chemeClr val="bg1"/>
                          </a:solidFill>
                          <a:effectLst/>
                          <a:latin typeface="Arial" charset="0"/>
                          <a:ea typeface="宋体" charset="-122"/>
                          <a:cs typeface="Arial" charset="0"/>
                        </a:rPr>
                        <a:t>5 450,9</a:t>
                      </a:r>
                      <a:endParaRPr kumimoji="0" lang="ru-RU" altLang="zh-CN" sz="700" b="0" i="0" u="none" strike="noStrike" cap="none" normalizeH="0" baseline="0" smtClean="0">
                        <a:ln>
                          <a:noFill/>
                        </a:ln>
                        <a:solidFill>
                          <a:schemeClr val="bg1"/>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销售利润率（</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4/1</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31,92%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生产利润率（</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11/2</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60346" marR="6034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bl>
          </a:graphicData>
        </a:graphic>
      </p:graphicFrame>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35844"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35845"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92712"/>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4103687"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第</a:t>
            </a:r>
            <a:r>
              <a:rPr lang="en-US" altLang="zh-CN" sz="1400" dirty="0">
                <a:solidFill>
                  <a:schemeClr val="bg1"/>
                </a:solidFill>
                <a:latin typeface="+mn-lt"/>
                <a:ea typeface="+mn-ea"/>
              </a:rPr>
              <a:t>2</a:t>
            </a:r>
            <a:r>
              <a:rPr lang="zh-CN" altLang="en-US" sz="1400" dirty="0">
                <a:solidFill>
                  <a:schemeClr val="bg1"/>
                </a:solidFill>
                <a:latin typeface="+mn-lt"/>
                <a:ea typeface="+mn-ea"/>
              </a:rPr>
              <a:t>阶段资金使用预算</a:t>
            </a:r>
            <a:endParaRPr lang="ru-RU" sz="1400" dirty="0">
              <a:solidFill>
                <a:schemeClr val="bg1"/>
              </a:solidFill>
              <a:latin typeface="+mn-lt"/>
              <a:ea typeface="+mn-ea"/>
            </a:endParaRPr>
          </a:p>
        </p:txBody>
      </p:sp>
      <p:sp>
        <p:nvSpPr>
          <p:cNvPr id="35" name="Прямоугольник 34"/>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8CB302F5-29D0-47CF-8B58-ECE4EA0F0265}" type="slidenum">
              <a:rPr lang="ru-RU" sz="1800" b="1"/>
              <a:pPr>
                <a:defRPr/>
              </a:pPr>
              <a:t>12</a:t>
            </a:fld>
            <a:endParaRPr lang="ru-RU" sz="1800" b="1" dirty="0"/>
          </a:p>
        </p:txBody>
      </p:sp>
      <p:graphicFrame>
        <p:nvGraphicFramePr>
          <p:cNvPr id="3" name="Таблица 2"/>
          <p:cNvGraphicFramePr>
            <a:graphicFrameLocks noGrp="1"/>
          </p:cNvGraphicFramePr>
          <p:nvPr/>
        </p:nvGraphicFramePr>
        <p:xfrm>
          <a:off x="471488" y="1171575"/>
          <a:ext cx="8204200" cy="5246688"/>
        </p:xfrm>
        <a:graphic>
          <a:graphicData uri="http://schemas.openxmlformats.org/drawingml/2006/table">
            <a:tbl>
              <a:tblPr/>
              <a:tblGrid>
                <a:gridCol w="582612"/>
                <a:gridCol w="3557588"/>
                <a:gridCol w="536575"/>
                <a:gridCol w="704850"/>
                <a:gridCol w="706437"/>
                <a:gridCol w="704850"/>
                <a:gridCol w="706438"/>
                <a:gridCol w="704850"/>
              </a:tblGrid>
              <a:tr h="16827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7">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业务活动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进款，含增值税（</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2.1.+2.2</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3 702,8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9 605,8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15 684,4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17 006,3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17 355,0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3 702,8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9 605,8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15 684,4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17 006,3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17 355,0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基本业务收入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3 395,9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8 809,6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14 384,2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15 596,6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15 916,3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辅助业务收入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796,2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1 300,2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1 409,8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1 438,7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其他进款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714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国家补助进款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支付款项，含增值税（</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4.1. + 4.2. + 4.3. + 4.4.</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2 451,0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6 526,2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10 767,4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11 635,5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11 904,1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2 442,9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6 082,5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10 177,6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11 027,9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11 280,9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2 277,4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5 910,3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9 652,7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10 484,5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10 718,4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en-US"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439,2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商业及行政费用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税款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-505,8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企业利润所得税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财产和土地税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运输税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生产损耗</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业务活动现金流量（</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2+3-4</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1 251,8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3 079,5</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4 917,0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5 370,8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5 450,9</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7">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投资活动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出售资产的进款</a:t>
                      </a:r>
                      <a:endParaRPr kumimoji="0" lang="en-US" sz="700" b="0" i="0" u="none" strike="noStrike" cap="none" normalizeH="0" baseline="0" smtClean="0">
                        <a:ln>
                          <a:noFill/>
                        </a:ln>
                        <a:solidFill>
                          <a:srgbClr val="000000"/>
                        </a:solidFill>
                        <a:effectLst/>
                        <a:latin typeface="Arial" charset="0"/>
                        <a:ea typeface="宋体" charset="-122"/>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11 304,2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宋体" charset="-122"/>
                          <a:cs typeface="Arial" charset="0"/>
                        </a:rPr>
                        <a:t>投资活动的现金流量（</a:t>
                      </a:r>
                      <a:r>
                        <a:rPr kumimoji="0" lang="en-US" altLang="zh-CN" sz="700" b="1" i="0" u="none" strike="noStrike" cap="none" normalizeH="0" baseline="0" smtClean="0">
                          <a:ln>
                            <a:noFill/>
                          </a:ln>
                          <a:solidFill>
                            <a:srgbClr val="000000"/>
                          </a:solidFill>
                          <a:effectLst/>
                          <a:latin typeface="Arial" charset="0"/>
                          <a:ea typeface="宋体" charset="-122"/>
                          <a:cs typeface="Arial" charset="0"/>
                        </a:rPr>
                        <a:t>7-8</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行）</a:t>
                      </a:r>
                      <a:endParaRPr kumimoji="0" lang="en-US" sz="700" b="1" i="0" u="none" strike="noStrike" cap="none" normalizeH="0" baseline="0" smtClean="0">
                        <a:ln>
                          <a:noFill/>
                        </a:ln>
                        <a:solidFill>
                          <a:srgbClr val="000000"/>
                        </a:solidFill>
                        <a:effectLst/>
                        <a:latin typeface="Arial" charset="0"/>
                        <a:ea typeface="宋体" charset="-122"/>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-11 304,2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7">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财务活动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进款（贷款、债务、投资）</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11 304,2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债务（利率）</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债务（本金）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缴纳租金（支付价和赎买价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支付股息</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财务活动现金流量（</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11-12-13-14-15</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11 304,2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期初现金存量平衡表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0,0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1 251,8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4 331,3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9 248,4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14 619,1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158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期末现金存量平衡表（</a:t>
                      </a:r>
                      <a:r>
                        <a:rPr kumimoji="0" lang="ru-RU" altLang="zh-CN" sz="700" b="1" i="0" u="none" strike="noStrike" cap="none" normalizeH="0" baseline="0" smtClean="0">
                          <a:ln>
                            <a:noFill/>
                          </a:ln>
                          <a:solidFill>
                            <a:schemeClr val="bg1"/>
                          </a:solidFill>
                          <a:effectLst/>
                          <a:latin typeface="Arial" charset="0"/>
                          <a:ea typeface="宋体" charset="-122"/>
                          <a:cs typeface="Arial" charset="0"/>
                        </a:rPr>
                        <a:t>5+9+16+17</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1 251,8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4 331,3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9 248,4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14 619,1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20 070,0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566" marR="5056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bl>
          </a:graphicData>
        </a:graphic>
      </p:graphicFrame>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37891"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37892"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graphicFrame>
        <p:nvGraphicFramePr>
          <p:cNvPr id="12" name="Диаграмма 11"/>
          <p:cNvGraphicFramePr/>
          <p:nvPr/>
        </p:nvGraphicFramePr>
        <p:xfrm>
          <a:off x="4780323" y="1196751"/>
          <a:ext cx="4032448" cy="2304257"/>
        </p:xfrm>
        <a:graphic>
          <a:graphicData uri="http://schemas.openxmlformats.org/drawingml/2006/chart">
            <c:chart xmlns:c="http://schemas.openxmlformats.org/drawingml/2006/chart" xmlns:r="http://schemas.openxmlformats.org/officeDocument/2006/relationships" r:id="rId5"/>
          </a:graphicData>
        </a:graphic>
      </p:graphicFrame>
      <p:sp>
        <p:nvSpPr>
          <p:cNvPr id="13" name="Прямоугольник 12"/>
          <p:cNvSpPr/>
          <p:nvPr/>
        </p:nvSpPr>
        <p:spPr>
          <a:xfrm>
            <a:off x="288925" y="973138"/>
            <a:ext cx="4265613" cy="5192712"/>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37895" name="Стрелка вниз 13"/>
          <p:cNvSpPr>
            <a:spLocks noChangeArrowheads="1"/>
          </p:cNvSpPr>
          <p:nvPr/>
        </p:nvSpPr>
        <p:spPr bwMode="auto">
          <a:xfrm>
            <a:off x="323850" y="836613"/>
            <a:ext cx="863600"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第</a:t>
            </a:r>
            <a:r>
              <a:rPr lang="en-US" altLang="zh-CN" sz="1400">
                <a:solidFill>
                  <a:schemeClr val="bg1"/>
                </a:solidFill>
                <a:latin typeface="Calibri" pitchFamily="34" charset="0"/>
              </a:rPr>
              <a:t>1</a:t>
            </a:r>
            <a:r>
              <a:rPr lang="zh-CN" altLang="en-US" sz="1400">
                <a:solidFill>
                  <a:schemeClr val="bg1"/>
                </a:solidFill>
                <a:latin typeface="Calibri" pitchFamily="34" charset="0"/>
              </a:rPr>
              <a:t>阶段</a:t>
            </a:r>
            <a:r>
              <a:rPr lang="zh-CN" altLang="ru-RU" sz="1400">
                <a:solidFill>
                  <a:schemeClr val="bg1"/>
                </a:solidFill>
                <a:latin typeface="Calibri" pitchFamily="34" charset="0"/>
              </a:rPr>
              <a:t> </a:t>
            </a:r>
          </a:p>
        </p:txBody>
      </p:sp>
      <p:sp>
        <p:nvSpPr>
          <p:cNvPr id="15" name="Прямоугольник 14"/>
          <p:cNvSpPr/>
          <p:nvPr/>
        </p:nvSpPr>
        <p:spPr>
          <a:xfrm>
            <a:off x="4716463" y="973138"/>
            <a:ext cx="4160837" cy="5192712"/>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16" name="Стрелка вниз 15"/>
          <p:cNvSpPr/>
          <p:nvPr/>
        </p:nvSpPr>
        <p:spPr>
          <a:xfrm>
            <a:off x="4787900" y="836613"/>
            <a:ext cx="863600" cy="273050"/>
          </a:xfrm>
          <a:prstGeom prst="downArrow">
            <a:avLst>
              <a:gd name="adj1" fmla="val 100000"/>
              <a:gd name="adj2" fmla="val 0"/>
            </a:avLst>
          </a:prstGeom>
          <a:solidFill>
            <a:schemeClr val="tx1">
              <a:lumMod val="75000"/>
              <a:lumOff val="2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第</a:t>
            </a:r>
            <a:r>
              <a:rPr lang="en-US" altLang="zh-CN" sz="1400" dirty="0">
                <a:solidFill>
                  <a:schemeClr val="bg1"/>
                </a:solidFill>
                <a:latin typeface="+mn-lt"/>
                <a:ea typeface="+mn-ea"/>
              </a:rPr>
              <a:t>2</a:t>
            </a:r>
            <a:r>
              <a:rPr lang="zh-CN" altLang="en-US" sz="1400" dirty="0">
                <a:solidFill>
                  <a:schemeClr val="bg1"/>
                </a:solidFill>
                <a:latin typeface="+mn-lt"/>
                <a:ea typeface="+mn-ea"/>
              </a:rPr>
              <a:t>阶段</a:t>
            </a:r>
            <a:r>
              <a:rPr lang="ru-RU" sz="1400" dirty="0">
                <a:solidFill>
                  <a:schemeClr val="bg1"/>
                </a:solidFill>
                <a:latin typeface="+mn-lt"/>
                <a:ea typeface="+mn-ea"/>
              </a:rPr>
              <a:t> </a:t>
            </a:r>
            <a:endParaRPr lang="ru-RU" sz="1400" dirty="0">
              <a:solidFill>
                <a:schemeClr val="bg1"/>
              </a:solidFill>
              <a:latin typeface="+mn-lt"/>
              <a:ea typeface="+mn-ea"/>
            </a:endParaRPr>
          </a:p>
        </p:txBody>
      </p:sp>
      <p:graphicFrame>
        <p:nvGraphicFramePr>
          <p:cNvPr id="17" name="Диаграмма 16"/>
          <p:cNvGraphicFramePr/>
          <p:nvPr/>
        </p:nvGraphicFramePr>
        <p:xfrm>
          <a:off x="4780323" y="3501008"/>
          <a:ext cx="4032448" cy="129614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8" name="Диаграмма 17"/>
          <p:cNvGraphicFramePr/>
          <p:nvPr/>
        </p:nvGraphicFramePr>
        <p:xfrm>
          <a:off x="4780323" y="4725144"/>
          <a:ext cx="4032448" cy="129614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9" name="Диаграмма 18"/>
          <p:cNvGraphicFramePr/>
          <p:nvPr/>
        </p:nvGraphicFramePr>
        <p:xfrm>
          <a:off x="289650" y="1201121"/>
          <a:ext cx="4210341" cy="2388634"/>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0" name="Диаграмма 19"/>
          <p:cNvGraphicFramePr/>
          <p:nvPr/>
        </p:nvGraphicFramePr>
        <p:xfrm>
          <a:off x="395089" y="3569167"/>
          <a:ext cx="4032895" cy="129999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1" name="Диаграмма 20"/>
          <p:cNvGraphicFramePr/>
          <p:nvPr/>
        </p:nvGraphicFramePr>
        <p:xfrm>
          <a:off x="395536" y="4797152"/>
          <a:ext cx="4104455" cy="1270645"/>
        </p:xfrm>
        <a:graphic>
          <a:graphicData uri="http://schemas.openxmlformats.org/drawingml/2006/chart">
            <c:chart xmlns:c="http://schemas.openxmlformats.org/drawingml/2006/chart" xmlns:r="http://schemas.openxmlformats.org/officeDocument/2006/relationships" r:id="rId10"/>
          </a:graphicData>
        </a:graphic>
      </p:graphicFrame>
      <p:sp>
        <p:nvSpPr>
          <p:cNvPr id="22" name="TextBox 21"/>
          <p:cNvSpPr txBox="1"/>
          <p:nvPr/>
        </p:nvSpPr>
        <p:spPr>
          <a:xfrm>
            <a:off x="1908175" y="120650"/>
            <a:ext cx="2139950" cy="584200"/>
          </a:xfrm>
          <a:prstGeom prst="rect">
            <a:avLst/>
          </a:prstGeom>
          <a:noFill/>
        </p:spPr>
        <p:txBody>
          <a:bodyPr wrap="none">
            <a:spAutoFit/>
          </a:bodyPr>
          <a:lstStyle/>
          <a:p>
            <a:pPr fontAlgn="auto">
              <a:spcBef>
                <a:spcPts val="0"/>
              </a:spcBef>
              <a:spcAft>
                <a:spcPts val="0"/>
              </a:spcAft>
              <a:defRPr/>
            </a:pPr>
            <a:r>
              <a:rPr lang="zh-CN" altLang="en-US" sz="3200" spc="-150" dirty="0">
                <a:solidFill>
                  <a:schemeClr val="tx1">
                    <a:lumMod val="50000"/>
                    <a:lumOff val="50000"/>
                  </a:schemeClr>
                </a:solidFill>
                <a:latin typeface="GOST type A" pitchFamily="34" charset="0"/>
                <a:ea typeface="+mn-ea"/>
                <a:cs typeface="Times New Roman" pitchFamily="18" charset="0"/>
              </a:rPr>
              <a:t>铝生产方案</a:t>
            </a:r>
            <a:endParaRPr lang="ru-RU" sz="3200" spc="-150" dirty="0">
              <a:solidFill>
                <a:schemeClr val="tx1">
                  <a:lumMod val="50000"/>
                  <a:lumOff val="50000"/>
                </a:schemeClr>
              </a:solidFill>
              <a:latin typeface="GOST type A" pitchFamily="34" charset="0"/>
              <a:ea typeface="+mn-ea"/>
              <a:cs typeface="Times New Roman" pitchFamily="18" charset="0"/>
            </a:endParaRPr>
          </a:p>
        </p:txBody>
      </p:sp>
      <p:sp>
        <p:nvSpPr>
          <p:cNvPr id="23" name="Прямоугольник 22"/>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4" name="Стрелка вниз 23"/>
          <p:cNvSpPr/>
          <p:nvPr/>
        </p:nvSpPr>
        <p:spPr>
          <a:xfrm>
            <a:off x="1547813" y="836613"/>
            <a:ext cx="2879725" cy="273050"/>
          </a:xfrm>
          <a:prstGeom prst="downArrow">
            <a:avLst>
              <a:gd name="adj1" fmla="val 100000"/>
              <a:gd name="adj2" fmla="val 0"/>
            </a:avLst>
          </a:prstGeom>
          <a:solidFill>
            <a:schemeClr val="accent2">
              <a:lumMod val="60000"/>
              <a:lumOff val="40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经济效益评估</a:t>
            </a:r>
            <a:endParaRPr lang="ru-RU" sz="1050" dirty="0">
              <a:solidFill>
                <a:schemeClr val="bg1"/>
              </a:solidFill>
              <a:latin typeface="+mn-lt"/>
              <a:ea typeface="+mn-ea"/>
            </a:endParaRPr>
          </a:p>
        </p:txBody>
      </p:sp>
      <p:sp>
        <p:nvSpPr>
          <p:cNvPr id="25" name="Стрелка вниз 24"/>
          <p:cNvSpPr/>
          <p:nvPr/>
        </p:nvSpPr>
        <p:spPr>
          <a:xfrm>
            <a:off x="5940425" y="863600"/>
            <a:ext cx="2879725" cy="273050"/>
          </a:xfrm>
          <a:prstGeom prst="downArrow">
            <a:avLst>
              <a:gd name="adj1" fmla="val 100000"/>
              <a:gd name="adj2" fmla="val 0"/>
            </a:avLst>
          </a:prstGeom>
          <a:solidFill>
            <a:schemeClr val="bg1">
              <a:lumMod val="65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经济效益评估</a:t>
            </a:r>
            <a:endParaRPr lang="ru-RU" sz="1050" dirty="0">
              <a:solidFill>
                <a:schemeClr val="bg1"/>
              </a:solidFill>
              <a:latin typeface="+mn-lt"/>
              <a:ea typeface="+mn-ea"/>
            </a:endParaRPr>
          </a:p>
        </p:txBody>
      </p:sp>
      <p:sp>
        <p:nvSpPr>
          <p:cNvPr id="2" name="Номер слайда 1"/>
          <p:cNvSpPr>
            <a:spLocks noGrp="1"/>
          </p:cNvSpPr>
          <p:nvPr>
            <p:ph type="sldNum" sz="quarter" idx="12"/>
          </p:nvPr>
        </p:nvSpPr>
        <p:spPr/>
        <p:txBody>
          <a:bodyPr/>
          <a:lstStyle/>
          <a:p>
            <a:pPr>
              <a:defRPr/>
            </a:pPr>
            <a:fld id="{FD85252C-29F6-4F79-A41E-FBC009AC4FFC}" type="slidenum">
              <a:rPr lang="ru-RU" sz="1800" b="1"/>
              <a:pPr>
                <a:defRPr/>
              </a:pPr>
              <a:t>13</a:t>
            </a:fld>
            <a:endParaRPr lang="ru-RU" sz="1800" b="1" dirty="0"/>
          </a:p>
        </p:txBody>
      </p:sp>
      <p:sp>
        <p:nvSpPr>
          <p:cNvPr id="37908" name="TextBox 26"/>
          <p:cNvSpPr txBox="1">
            <a:spLocks noChangeArrowheads="1"/>
          </p:cNvSpPr>
          <p:nvPr/>
        </p:nvSpPr>
        <p:spPr bwMode="auto">
          <a:xfrm>
            <a:off x="7812088" y="3716338"/>
            <a:ext cx="936625" cy="339725"/>
          </a:xfrm>
          <a:prstGeom prst="rect">
            <a:avLst/>
          </a:prstGeom>
          <a:solidFill>
            <a:schemeClr val="bg1"/>
          </a:solidFill>
          <a:ln w="9525">
            <a:noFill/>
            <a:miter lim="800000"/>
            <a:headEnd/>
            <a:tailEnd/>
          </a:ln>
        </p:spPr>
        <p:txBody>
          <a:bodyPr>
            <a:spAutoFit/>
          </a:bodyPr>
          <a:lstStyle/>
          <a:p>
            <a:r>
              <a:rPr lang="en-US" altLang="zh-CN" sz="800">
                <a:latin typeface="Calibri" pitchFamily="34" charset="0"/>
              </a:rPr>
              <a:t>EBITDA</a:t>
            </a:r>
            <a:r>
              <a:rPr lang="zh-CN" altLang="zh-CN" sz="800">
                <a:latin typeface="Calibri" pitchFamily="34" charset="0"/>
              </a:rPr>
              <a:t>利润率 （</a:t>
            </a:r>
            <a:r>
              <a:rPr lang="en-US" altLang="zh-CN" sz="800">
                <a:latin typeface="Calibri" pitchFamily="34" charset="0"/>
              </a:rPr>
              <a:t>EBITDN/</a:t>
            </a:r>
            <a:r>
              <a:rPr lang="zh-CN" altLang="zh-CN" sz="800">
                <a:latin typeface="Calibri" pitchFamily="34" charset="0"/>
              </a:rPr>
              <a:t>收入）</a:t>
            </a:r>
          </a:p>
        </p:txBody>
      </p:sp>
      <p:sp>
        <p:nvSpPr>
          <p:cNvPr id="37909" name="TextBox 30"/>
          <p:cNvSpPr txBox="1">
            <a:spLocks noChangeArrowheads="1"/>
          </p:cNvSpPr>
          <p:nvPr/>
        </p:nvSpPr>
        <p:spPr bwMode="auto">
          <a:xfrm>
            <a:off x="3132138" y="5084763"/>
            <a:ext cx="1223962" cy="708025"/>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净利润率（净利润</a:t>
            </a:r>
            <a:r>
              <a:rPr lang="en-US" altLang="zh-CN" sz="800">
                <a:latin typeface="Calibri" pitchFamily="34" charset="0"/>
              </a:rPr>
              <a:t>/</a:t>
            </a:r>
            <a:r>
              <a:rPr lang="zh-CN" altLang="zh-CN" sz="800">
                <a:latin typeface="Calibri" pitchFamily="34" charset="0"/>
              </a:rPr>
              <a:t>收入）</a:t>
            </a:r>
            <a:r>
              <a:rPr lang="en-US" altLang="zh-CN" sz="800">
                <a:latin typeface="Calibri" pitchFamily="34" charset="0"/>
              </a:rPr>
              <a:t>NPM</a:t>
            </a:r>
            <a:endParaRPr lang="zh-CN" altLang="zh-CN" sz="800">
              <a:latin typeface="Calibri" pitchFamily="34" charset="0"/>
            </a:endParaRPr>
          </a:p>
          <a:p>
            <a:r>
              <a:rPr lang="en-US" altLang="zh-CN" sz="800">
                <a:latin typeface="Calibri" pitchFamily="34" charset="0"/>
              </a:rPr>
              <a:t> </a:t>
            </a:r>
            <a:endParaRPr lang="zh-CN" altLang="zh-CN" sz="800">
              <a:latin typeface="Calibri" pitchFamily="34" charset="0"/>
            </a:endParaRPr>
          </a:p>
          <a:p>
            <a:r>
              <a:rPr lang="zh-CN" altLang="zh-CN" sz="800">
                <a:latin typeface="Calibri" pitchFamily="34" charset="0"/>
              </a:rPr>
              <a:t>销售利润率 </a:t>
            </a:r>
            <a:r>
              <a:rPr lang="en-US" altLang="zh-CN" sz="800">
                <a:latin typeface="Calibri" pitchFamily="34" charset="0"/>
              </a:rPr>
              <a:t>– ROS</a:t>
            </a:r>
            <a:endParaRPr lang="zh-CN" altLang="zh-CN" sz="800">
              <a:latin typeface="Calibri" pitchFamily="34" charset="0"/>
            </a:endParaRPr>
          </a:p>
          <a:p>
            <a:endParaRPr lang="zh-CN" altLang="en-US" sz="800">
              <a:latin typeface="Calibri" pitchFamily="34" charset="0"/>
            </a:endParaRPr>
          </a:p>
        </p:txBody>
      </p:sp>
      <p:sp>
        <p:nvSpPr>
          <p:cNvPr id="37910" name="TextBox 32"/>
          <p:cNvSpPr txBox="1">
            <a:spLocks noChangeArrowheads="1"/>
          </p:cNvSpPr>
          <p:nvPr/>
        </p:nvSpPr>
        <p:spPr bwMode="auto">
          <a:xfrm>
            <a:off x="7451725" y="4797425"/>
            <a:ext cx="1223963" cy="120015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净利润率（净利润</a:t>
            </a:r>
            <a:r>
              <a:rPr lang="en-US" altLang="zh-CN" sz="800">
                <a:latin typeface="Calibri" pitchFamily="34" charset="0"/>
              </a:rPr>
              <a:t>/</a:t>
            </a:r>
            <a:r>
              <a:rPr lang="zh-CN" altLang="zh-CN" sz="800">
                <a:latin typeface="Calibri" pitchFamily="34" charset="0"/>
              </a:rPr>
              <a:t>收入）</a:t>
            </a:r>
            <a:r>
              <a:rPr lang="en-US" altLang="zh-CN" sz="800">
                <a:latin typeface="Calibri" pitchFamily="34" charset="0"/>
              </a:rPr>
              <a:t>NPM</a:t>
            </a:r>
            <a:endParaRPr lang="zh-CN" altLang="zh-CN" sz="800">
              <a:latin typeface="Calibri" pitchFamily="34" charset="0"/>
            </a:endParaRPr>
          </a:p>
          <a:p>
            <a:r>
              <a:rPr lang="en-US" altLang="zh-CN" sz="800">
                <a:latin typeface="Calibri" pitchFamily="34" charset="0"/>
              </a:rPr>
              <a:t> </a:t>
            </a:r>
            <a:endParaRPr lang="zh-CN" altLang="zh-CN" sz="800">
              <a:latin typeface="Calibri" pitchFamily="34" charset="0"/>
            </a:endParaRPr>
          </a:p>
          <a:p>
            <a:r>
              <a:rPr lang="zh-CN" altLang="zh-CN" sz="800">
                <a:latin typeface="Calibri" pitchFamily="34" charset="0"/>
              </a:rPr>
              <a:t>销售利润率 </a:t>
            </a:r>
            <a:r>
              <a:rPr lang="en-US" altLang="zh-CN" sz="800">
                <a:latin typeface="Calibri" pitchFamily="34" charset="0"/>
              </a:rPr>
              <a:t>– ROS</a:t>
            </a:r>
          </a:p>
          <a:p>
            <a:endParaRPr lang="en-US" altLang="zh-CN" sz="800">
              <a:latin typeface="Calibri" pitchFamily="34" charset="0"/>
            </a:endParaRPr>
          </a:p>
          <a:p>
            <a:endParaRPr lang="en-US" altLang="zh-CN" sz="800">
              <a:latin typeface="Calibri" pitchFamily="34" charset="0"/>
            </a:endParaRPr>
          </a:p>
          <a:p>
            <a:endParaRPr lang="en-US" altLang="zh-CN" sz="800">
              <a:latin typeface="Calibri" pitchFamily="34" charset="0"/>
            </a:endParaRPr>
          </a:p>
          <a:p>
            <a:r>
              <a:rPr lang="zh-CN" altLang="en-US" sz="800">
                <a:latin typeface="Calibri" pitchFamily="34" charset="0"/>
              </a:rPr>
              <a:t>生产的利润率</a:t>
            </a:r>
            <a:r>
              <a:rPr lang="en-US" altLang="zh-CN" sz="800">
                <a:latin typeface="Calibri" pitchFamily="34" charset="0"/>
              </a:rPr>
              <a:t>-ROTC</a:t>
            </a:r>
            <a:endParaRPr lang="zh-CN" altLang="zh-CN" sz="800">
              <a:latin typeface="Calibri" pitchFamily="34" charset="0"/>
            </a:endParaRPr>
          </a:p>
          <a:p>
            <a:endParaRPr lang="zh-CN" altLang="en-US" sz="800">
              <a:latin typeface="Calibri" pitchFamily="34" charset="0"/>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39940"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39941"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19687"/>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4967287"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方案</a:t>
            </a:r>
            <a:r>
              <a:rPr lang="en-US" altLang="zh-CN" sz="1400" dirty="0">
                <a:solidFill>
                  <a:schemeClr val="bg1"/>
                </a:solidFill>
                <a:latin typeface="+mn-lt"/>
                <a:ea typeface="+mn-ea"/>
              </a:rPr>
              <a:t>1</a:t>
            </a:r>
            <a:r>
              <a:rPr lang="zh-CN" altLang="en-US" sz="1400" dirty="0">
                <a:solidFill>
                  <a:schemeClr val="bg1"/>
                </a:solidFill>
                <a:latin typeface="+mn-lt"/>
                <a:ea typeface="+mn-ea"/>
              </a:rPr>
              <a:t>（第</a:t>
            </a:r>
            <a:r>
              <a:rPr lang="en-US" altLang="zh-CN" sz="1400" dirty="0">
                <a:solidFill>
                  <a:schemeClr val="bg1"/>
                </a:solidFill>
                <a:latin typeface="+mn-lt"/>
                <a:ea typeface="+mn-ea"/>
              </a:rPr>
              <a:t>1</a:t>
            </a:r>
            <a:r>
              <a:rPr lang="zh-CN" altLang="en-US" sz="1400" dirty="0">
                <a:solidFill>
                  <a:schemeClr val="bg1"/>
                </a:solidFill>
                <a:latin typeface="+mn-lt"/>
                <a:ea typeface="+mn-ea"/>
              </a:rPr>
              <a:t>阶段</a:t>
            </a:r>
            <a:r>
              <a:rPr lang="en-US" altLang="zh-CN" sz="1400" dirty="0">
                <a:solidFill>
                  <a:schemeClr val="bg1"/>
                </a:solidFill>
                <a:latin typeface="+mn-lt"/>
                <a:ea typeface="+mn-ea"/>
              </a:rPr>
              <a:t>+</a:t>
            </a:r>
            <a:r>
              <a:rPr lang="zh-CN" altLang="en-US" sz="1400" dirty="0">
                <a:solidFill>
                  <a:schemeClr val="bg1"/>
                </a:solidFill>
                <a:latin typeface="+mn-lt"/>
                <a:ea typeface="+mn-ea"/>
              </a:rPr>
              <a:t>第</a:t>
            </a:r>
            <a:r>
              <a:rPr lang="en-US" altLang="zh-CN" sz="1400" dirty="0">
                <a:solidFill>
                  <a:schemeClr val="bg1"/>
                </a:solidFill>
                <a:latin typeface="+mn-lt"/>
                <a:ea typeface="+mn-ea"/>
              </a:rPr>
              <a:t>2</a:t>
            </a:r>
            <a:r>
              <a:rPr lang="zh-CN" altLang="en-US" sz="1400" dirty="0">
                <a:solidFill>
                  <a:schemeClr val="bg1"/>
                </a:solidFill>
                <a:latin typeface="+mn-lt"/>
                <a:ea typeface="+mn-ea"/>
              </a:rPr>
              <a:t>阶段）收入和支出预算</a:t>
            </a:r>
            <a:endParaRPr lang="en-US" sz="1400" dirty="0">
              <a:solidFill>
                <a:schemeClr val="bg1"/>
              </a:solidFill>
              <a:latin typeface="+mn-lt"/>
              <a:ea typeface="+mn-ea"/>
            </a:endParaRPr>
          </a:p>
        </p:txBody>
      </p:sp>
      <p:sp>
        <p:nvSpPr>
          <p:cNvPr id="35" name="Прямоугольник 34"/>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943937B6-6540-4471-9F0C-76B2BFE1EE80}" type="slidenum">
              <a:rPr lang="ru-RU" sz="1800" b="1"/>
              <a:pPr>
                <a:defRPr/>
              </a:pPr>
              <a:t>14</a:t>
            </a:fld>
            <a:endParaRPr lang="ru-RU" sz="1800" b="1" dirty="0"/>
          </a:p>
        </p:txBody>
      </p:sp>
      <p:graphicFrame>
        <p:nvGraphicFramePr>
          <p:cNvPr id="3" name="Таблица 2"/>
          <p:cNvGraphicFramePr>
            <a:graphicFrameLocks noGrp="1"/>
          </p:cNvGraphicFramePr>
          <p:nvPr/>
        </p:nvGraphicFramePr>
        <p:xfrm>
          <a:off x="488950" y="1196975"/>
          <a:ext cx="8186738" cy="4786313"/>
        </p:xfrm>
        <a:graphic>
          <a:graphicData uri="http://schemas.openxmlformats.org/drawingml/2006/table">
            <a:tbl>
              <a:tblPr/>
              <a:tblGrid>
                <a:gridCol w="381000"/>
                <a:gridCol w="2978150"/>
                <a:gridCol w="495300"/>
                <a:gridCol w="481013"/>
                <a:gridCol w="481012"/>
                <a:gridCol w="482600"/>
                <a:gridCol w="481013"/>
                <a:gridCol w="481012"/>
                <a:gridCol w="482600"/>
                <a:gridCol w="481013"/>
                <a:gridCol w="481012"/>
                <a:gridCol w="481013"/>
              </a:tblGrid>
              <a:tr h="21590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收入（净收入），含增值税（</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1.1. - 1.2.</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1 431,4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14 157,4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18 396,1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21 322,3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28 434,1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36 177,0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42 804,1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44 685,8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45 605,7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销售输入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тыс. $</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14 684,9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19 107,5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22 183,5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29 471,3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37 303,1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43 953,3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45 858,5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46 802,5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损耗，折扣</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тыс. $</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1 037,3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1 126,0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1 149,1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1 172,7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1 196,7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包括销项税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тыс. $</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总成本，含增值税（</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2.1. + 2.2.</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1 356,7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12 815,9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16 550,9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19 132,9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24 994,8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30 280,1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34 970,7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36 375,3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37 195,5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12 282,0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15 961,5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18 499,4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23 881,9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29 116,1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33 679,8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35 039,0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35 812,1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12 097,7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15 734,2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18 237,6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23 418,1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28 624,1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32 830,0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34 159,3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34 901,5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879,7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910,7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1 112,9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1 164,1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1 290,9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1 336,3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1 383,4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商业和行政费用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788,3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816,0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460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毛利润（</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1 - 2.1. - 2.2.а - 2.2.</a:t>
                      </a:r>
                      <a:r>
                        <a:rPr kumimoji="0" lang="en-US" altLang="zh-CN" sz="700" b="1" i="0" u="none" strike="noStrike" cap="none" normalizeH="0" baseline="0" smtClean="0">
                          <a:ln>
                            <a:noFill/>
                          </a:ln>
                          <a:solidFill>
                            <a:schemeClr val="bg1"/>
                          </a:solidFill>
                          <a:effectLst/>
                          <a:latin typeface="Arial" charset="0"/>
                          <a:ea typeface="Calibri" pitchFamily="34" charset="0"/>
                          <a:cs typeface="Arial" charset="0"/>
                        </a:rPr>
                        <a:t>b</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148,2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1 711,4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2 259,8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2 639,5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4 267,8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6 765,0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8 823,4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9 335,3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9 471,0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销售利润（</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3 - 2.2.</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c</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 - 2.2.</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d</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1 341,5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1 845,2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2 189,4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3 439,3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5 896,9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7 833,4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8 310,5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8 410,2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边际利润（</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1 - 2.1.</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1 875,4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2 434,6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2 822,9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4 552,2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7 060,9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9 124,3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9 646,8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9 793,6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偿付贷款、缴纳租金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获得的补助</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基本业务的财务结果（</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4-6+7</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736,0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1 588,1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3 122,4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5 777,4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7 833,4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8 310,5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8 410,2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进项税（投资费用）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税款（</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10.1.+10.2.+10.3.+10.4.+10.5</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-803,4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企业利润所得税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财产和土地税，运输税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关税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687,2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净利润（</a:t>
                      </a:r>
                      <a:r>
                        <a:rPr kumimoji="0" lang="en-US" altLang="zh-CN" sz="700" b="1" i="0" u="none" strike="noStrike" cap="none" normalizeH="0" baseline="0" smtClean="0">
                          <a:ln>
                            <a:noFill/>
                          </a:ln>
                          <a:solidFill>
                            <a:schemeClr val="bg1"/>
                          </a:solidFill>
                          <a:effectLst/>
                          <a:latin typeface="Arial" charset="0"/>
                          <a:ea typeface="宋体" charset="-122"/>
                          <a:cs typeface="Arial" charset="0"/>
                        </a:rPr>
                        <a:t>8-10</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598,0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1 008,8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1 274,4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3 079,6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5 224,9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7 209,4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7 681,0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7 778,2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(стр. 4/1)</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销售利润率（</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4/1</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生产利润率（</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11/2</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920" marR="5092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bl>
          </a:graphicData>
        </a:graphic>
      </p:graphicFrame>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41988"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41989"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92712"/>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5688012"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方案</a:t>
            </a:r>
            <a:r>
              <a:rPr lang="en-US" altLang="zh-CN" sz="1400" dirty="0">
                <a:solidFill>
                  <a:schemeClr val="bg1"/>
                </a:solidFill>
                <a:latin typeface="+mn-lt"/>
                <a:ea typeface="+mn-ea"/>
              </a:rPr>
              <a:t>1</a:t>
            </a:r>
            <a:r>
              <a:rPr lang="zh-CN" altLang="en-US" sz="1400" dirty="0">
                <a:solidFill>
                  <a:schemeClr val="bg1"/>
                </a:solidFill>
                <a:latin typeface="+mn-lt"/>
                <a:ea typeface="+mn-ea"/>
              </a:rPr>
              <a:t>（第</a:t>
            </a:r>
            <a:r>
              <a:rPr lang="en-US" altLang="zh-CN" sz="1400" dirty="0">
                <a:solidFill>
                  <a:schemeClr val="bg1"/>
                </a:solidFill>
                <a:latin typeface="+mn-lt"/>
                <a:ea typeface="+mn-ea"/>
              </a:rPr>
              <a:t>1</a:t>
            </a:r>
            <a:r>
              <a:rPr lang="zh-CN" altLang="en-US" sz="1400" dirty="0">
                <a:solidFill>
                  <a:schemeClr val="bg1"/>
                </a:solidFill>
                <a:latin typeface="+mn-lt"/>
                <a:ea typeface="+mn-ea"/>
              </a:rPr>
              <a:t>阶段</a:t>
            </a:r>
            <a:r>
              <a:rPr lang="en-US" altLang="zh-CN" sz="1400" dirty="0">
                <a:solidFill>
                  <a:schemeClr val="bg1"/>
                </a:solidFill>
                <a:latin typeface="+mn-lt"/>
                <a:ea typeface="+mn-ea"/>
              </a:rPr>
              <a:t>+</a:t>
            </a:r>
            <a:r>
              <a:rPr lang="zh-CN" altLang="en-US" sz="1400" dirty="0">
                <a:solidFill>
                  <a:schemeClr val="bg1"/>
                </a:solidFill>
                <a:latin typeface="+mn-lt"/>
                <a:ea typeface="+mn-ea"/>
              </a:rPr>
              <a:t>第</a:t>
            </a:r>
            <a:r>
              <a:rPr lang="en-US" altLang="zh-CN" sz="1400" dirty="0">
                <a:solidFill>
                  <a:schemeClr val="bg1"/>
                </a:solidFill>
                <a:latin typeface="+mn-lt"/>
                <a:ea typeface="+mn-ea"/>
              </a:rPr>
              <a:t>2</a:t>
            </a:r>
            <a:r>
              <a:rPr lang="zh-CN" altLang="en-US" sz="1400" dirty="0">
                <a:solidFill>
                  <a:schemeClr val="bg1"/>
                </a:solidFill>
                <a:latin typeface="+mn-lt"/>
                <a:ea typeface="+mn-ea"/>
              </a:rPr>
              <a:t>阶段</a:t>
            </a:r>
            <a:r>
              <a:rPr lang="zh-CN" altLang="en-US" sz="1400" dirty="0">
                <a:solidFill>
                  <a:schemeClr val="bg1"/>
                </a:solidFill>
                <a:latin typeface="+mn-lt"/>
                <a:ea typeface="+mn-ea"/>
              </a:rPr>
              <a:t>）资金使用预算</a:t>
            </a:r>
            <a:endParaRPr lang="ru-RU" sz="1400" dirty="0">
              <a:solidFill>
                <a:schemeClr val="bg1"/>
              </a:solidFill>
              <a:latin typeface="+mn-lt"/>
              <a:ea typeface="+mn-ea"/>
            </a:endParaRPr>
          </a:p>
        </p:txBody>
      </p:sp>
      <p:sp>
        <p:nvSpPr>
          <p:cNvPr id="35" name="Прямоугольник 34"/>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EC08AD6A-90DF-4C3F-855C-0CFE8040FE2C}" type="slidenum">
              <a:rPr lang="ru-RU" sz="1800" b="1"/>
              <a:pPr>
                <a:defRPr/>
              </a:pPr>
              <a:t>15</a:t>
            </a:fld>
            <a:endParaRPr lang="ru-RU" sz="1800" b="1" dirty="0"/>
          </a:p>
        </p:txBody>
      </p:sp>
      <p:graphicFrame>
        <p:nvGraphicFramePr>
          <p:cNvPr id="4" name="Таблица 3"/>
          <p:cNvGraphicFramePr>
            <a:graphicFrameLocks noGrp="1"/>
          </p:cNvGraphicFramePr>
          <p:nvPr/>
        </p:nvGraphicFramePr>
        <p:xfrm>
          <a:off x="468313" y="1196975"/>
          <a:ext cx="8280400" cy="5334000"/>
        </p:xfrm>
        <a:graphic>
          <a:graphicData uri="http://schemas.openxmlformats.org/drawingml/2006/table">
            <a:tbl>
              <a:tblPr/>
              <a:tblGrid>
                <a:gridCol w="431800"/>
                <a:gridCol w="2878137"/>
                <a:gridCol w="625475"/>
                <a:gridCol w="482600"/>
                <a:gridCol w="482600"/>
                <a:gridCol w="481013"/>
                <a:gridCol w="482600"/>
                <a:gridCol w="481012"/>
                <a:gridCol w="482600"/>
                <a:gridCol w="481013"/>
                <a:gridCol w="482600"/>
                <a:gridCol w="488950"/>
              </a:tblGrid>
              <a:tr h="17780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业务活动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进款，含增值税（</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2.1.+2.2.</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14 684,9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19 107,5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22 183,5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29 471,3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37 303,1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43 954,3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45 860,5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46 805,5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14 684,9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19 107,5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22 183,5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29 471,3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37 303,1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43 953,3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45 858,5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46 802,5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其他进款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国家补助进款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支付款项，含增值税（</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 4.1. + 4.2. + 4.3. + 4.4.</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1 408,9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13 481,4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17 498,4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20 307,7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26 074,8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31 958,7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36 743,9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38 177,5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39 024,2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12 282,0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15 961,5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18 499,4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23 881,9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29 116,1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33 679,8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35 039,0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35 812,1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可变生产费用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12 097,7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15 734,2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18 237,6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23 418,1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28 624,1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32 830,0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34 159,3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34 901,5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879,7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910,7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1 112,9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1 164,1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1 290,9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1 336,3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1 383,4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商业及行政费用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788,3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816,0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税款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-803,4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企业利润所得税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财产和土地税，运输税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关税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687,2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销售</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生产损耗</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1 037,3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1 126,0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1 149,1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1 172,7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1 196,7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业务活动现金流量（</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2+3-4</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73,8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1 203,5</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1 609,1</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1 875,7</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3 396,5</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5 344,4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7 210,4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7 683,0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7 781,2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投资活动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6033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出售资产的进款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11 304,2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宋体" charset="-122"/>
                          <a:cs typeface="Arial" charset="0"/>
                        </a:rPr>
                        <a:t>投资活动的现金流量（</a:t>
                      </a:r>
                      <a:r>
                        <a:rPr kumimoji="0" lang="zh-CN" altLang="ru-RU" sz="700" b="1" i="0" u="none" strike="noStrike" cap="none" normalizeH="0" baseline="0" smtClean="0">
                          <a:ln>
                            <a:noFill/>
                          </a:ln>
                          <a:solidFill>
                            <a:srgbClr val="000000"/>
                          </a:solidFill>
                          <a:effectLst/>
                          <a:latin typeface="Arial" charset="0"/>
                          <a:ea typeface="宋体" charset="-122"/>
                          <a:cs typeface="Arial" charset="0"/>
                        </a:rPr>
                        <a:t> </a:t>
                      </a:r>
                      <a:r>
                        <a:rPr kumimoji="0" lang="ru-RU" altLang="zh-CN" sz="700" b="1" i="0" u="none" strike="noStrike" cap="none" normalizeH="0" baseline="0" smtClean="0">
                          <a:ln>
                            <a:noFill/>
                          </a:ln>
                          <a:solidFill>
                            <a:srgbClr val="000000"/>
                          </a:solidFill>
                          <a:effectLst/>
                          <a:latin typeface="Arial" charset="0"/>
                          <a:ea typeface="宋体" charset="-122"/>
                          <a:cs typeface="Arial" charset="0"/>
                        </a:rPr>
                        <a:t>7-8</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-86,2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-11 304,2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财务活动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进款（贷款、债务、投资）</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11 304,2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债务（利率）</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债务（本金）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支付租金（支付价和赎买价）</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支付股息</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财务活动现金流量（</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.11-12-13-14-15</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4 047,8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-519,3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-600,3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-601,4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10 987,3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期初现金存量平衡表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0,0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587,1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1 596,0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2 870,3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5 949,9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11 174,9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18 385,3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26 068,3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期末现金存量平衡表（</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5+9+16+17</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587,1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1 596,0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2 870,3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5 949,9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11 174,9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18 385,3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26 068,3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33 849,5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212" marR="3921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bl>
          </a:graphicData>
        </a:graphic>
      </p:graphicFrame>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44035"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44036"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13" name="Прямоугольник 12"/>
          <p:cNvSpPr/>
          <p:nvPr/>
        </p:nvSpPr>
        <p:spPr>
          <a:xfrm>
            <a:off x="288925" y="973138"/>
            <a:ext cx="8531225" cy="2384425"/>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44038" name="Стрелка вниз 13"/>
          <p:cNvSpPr>
            <a:spLocks noChangeArrowheads="1"/>
          </p:cNvSpPr>
          <p:nvPr/>
        </p:nvSpPr>
        <p:spPr bwMode="auto">
          <a:xfrm>
            <a:off x="468313" y="836613"/>
            <a:ext cx="2447925"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en-US" altLang="zh-CN" sz="1400">
                <a:solidFill>
                  <a:schemeClr val="bg1"/>
                </a:solidFill>
                <a:latin typeface="Calibri" pitchFamily="34" charset="0"/>
              </a:rPr>
              <a:t>IRR</a:t>
            </a:r>
            <a:endParaRPr lang="ru-RU" altLang="zh-CN" sz="1400">
              <a:solidFill>
                <a:schemeClr val="bg1"/>
              </a:solidFill>
              <a:latin typeface="Calibri" pitchFamily="34" charset="0"/>
            </a:endParaRPr>
          </a:p>
        </p:txBody>
      </p:sp>
      <p:sp>
        <p:nvSpPr>
          <p:cNvPr id="24" name="Прямоугольник 23"/>
          <p:cNvSpPr/>
          <p:nvPr/>
        </p:nvSpPr>
        <p:spPr>
          <a:xfrm>
            <a:off x="271463" y="3581400"/>
            <a:ext cx="8548687" cy="2519363"/>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25" name="Стрелка вниз 24"/>
          <p:cNvSpPr/>
          <p:nvPr/>
        </p:nvSpPr>
        <p:spPr>
          <a:xfrm>
            <a:off x="468313" y="3444875"/>
            <a:ext cx="2447925" cy="271463"/>
          </a:xfrm>
          <a:prstGeom prst="downArrow">
            <a:avLst>
              <a:gd name="adj1" fmla="val 100000"/>
              <a:gd name="adj2" fmla="val 0"/>
            </a:avLst>
          </a:prstGeom>
          <a:solidFill>
            <a:schemeClr val="tx1">
              <a:lumMod val="75000"/>
              <a:lumOff val="25000"/>
            </a:schemeClr>
          </a:solidFill>
        </p:spPr>
        <p:txBody>
          <a:bodyPr tIns="0" bIns="0" anchor="ctr"/>
          <a:lstStyle/>
          <a:p>
            <a:pPr fontAlgn="auto">
              <a:spcBef>
                <a:spcPts val="0"/>
              </a:spcBef>
              <a:spcAft>
                <a:spcPts val="0"/>
              </a:spcAft>
              <a:defRPr/>
            </a:pPr>
            <a:r>
              <a:rPr lang="en-US" sz="1400" dirty="0">
                <a:solidFill>
                  <a:schemeClr val="bg1"/>
                </a:solidFill>
                <a:latin typeface="+mn-lt"/>
                <a:ea typeface="+mn-ea"/>
              </a:rPr>
              <a:t>NPV</a:t>
            </a:r>
            <a:endParaRPr lang="ru-RU" sz="1400" dirty="0">
              <a:solidFill>
                <a:schemeClr val="bg1"/>
              </a:solidFill>
              <a:latin typeface="+mn-lt"/>
              <a:ea typeface="+mn-ea"/>
            </a:endParaRPr>
          </a:p>
        </p:txBody>
      </p:sp>
      <p:graphicFrame>
        <p:nvGraphicFramePr>
          <p:cNvPr id="16" name="Диаграмма 15"/>
          <p:cNvGraphicFramePr/>
          <p:nvPr/>
        </p:nvGraphicFramePr>
        <p:xfrm>
          <a:off x="395536" y="3717032"/>
          <a:ext cx="8424936" cy="238396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Диаграмма 18"/>
          <p:cNvGraphicFramePr/>
          <p:nvPr/>
        </p:nvGraphicFramePr>
        <p:xfrm>
          <a:off x="309097" y="1196752"/>
          <a:ext cx="8439367" cy="2088232"/>
        </p:xfrm>
        <a:graphic>
          <a:graphicData uri="http://schemas.openxmlformats.org/drawingml/2006/chart">
            <c:chart xmlns:c="http://schemas.openxmlformats.org/drawingml/2006/chart" xmlns:r="http://schemas.openxmlformats.org/officeDocument/2006/relationships" r:id="rId6"/>
          </a:graphicData>
        </a:graphic>
      </p:graphicFrame>
      <p:sp>
        <p:nvSpPr>
          <p:cNvPr id="15" name="Стрелка вниз 14"/>
          <p:cNvSpPr/>
          <p:nvPr/>
        </p:nvSpPr>
        <p:spPr>
          <a:xfrm>
            <a:off x="6372225" y="836613"/>
            <a:ext cx="2303463" cy="273050"/>
          </a:xfrm>
          <a:prstGeom prst="downArrow">
            <a:avLst>
              <a:gd name="adj1" fmla="val 100000"/>
              <a:gd name="adj2" fmla="val 0"/>
            </a:avLst>
          </a:prstGeom>
          <a:solidFill>
            <a:schemeClr val="accent2">
              <a:lumMod val="60000"/>
              <a:lumOff val="40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各阶段的比较分析</a:t>
            </a:r>
            <a:endParaRPr lang="ru-RU" sz="1050" dirty="0">
              <a:solidFill>
                <a:schemeClr val="bg1"/>
              </a:solidFill>
              <a:latin typeface="+mn-lt"/>
              <a:ea typeface="+mn-ea"/>
            </a:endParaRPr>
          </a:p>
        </p:txBody>
      </p:sp>
      <p:sp>
        <p:nvSpPr>
          <p:cNvPr id="17" name="Стрелка вниз 16"/>
          <p:cNvSpPr/>
          <p:nvPr/>
        </p:nvSpPr>
        <p:spPr>
          <a:xfrm>
            <a:off x="6359525" y="3716338"/>
            <a:ext cx="2305050" cy="273050"/>
          </a:xfrm>
          <a:prstGeom prst="downArrow">
            <a:avLst>
              <a:gd name="adj1" fmla="val 100000"/>
              <a:gd name="adj2" fmla="val 0"/>
            </a:avLst>
          </a:prstGeom>
          <a:solidFill>
            <a:schemeClr val="tx1">
              <a:lumMod val="50000"/>
              <a:lumOff val="50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各阶段的比较分析</a:t>
            </a:r>
            <a:endParaRPr lang="ru-RU" sz="1050" dirty="0">
              <a:solidFill>
                <a:schemeClr val="bg1"/>
              </a:solidFill>
              <a:latin typeface="+mn-lt"/>
              <a:ea typeface="+mn-ea"/>
            </a:endParaRPr>
          </a:p>
        </p:txBody>
      </p:sp>
      <p:sp>
        <p:nvSpPr>
          <p:cNvPr id="18" name="TextBox 17"/>
          <p:cNvSpPr txBox="1"/>
          <p:nvPr/>
        </p:nvSpPr>
        <p:spPr>
          <a:xfrm>
            <a:off x="1908175" y="120650"/>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0" name="Прямоугольник 19"/>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0209C556-5C48-46D9-9479-20B89977454F}" type="slidenum">
              <a:rPr lang="ru-RU" sz="1800" b="1"/>
              <a:pPr>
                <a:defRPr/>
              </a:pPr>
              <a:t>16</a:t>
            </a:fld>
            <a:endParaRPr lang="ru-RU" sz="1800" b="1" dirty="0"/>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46083"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46084"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13" name="Прямоугольник 12"/>
          <p:cNvSpPr/>
          <p:nvPr/>
        </p:nvSpPr>
        <p:spPr>
          <a:xfrm>
            <a:off x="288925" y="973138"/>
            <a:ext cx="5578475" cy="2384425"/>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46086" name="Стрелка вниз 13"/>
          <p:cNvSpPr>
            <a:spLocks noChangeArrowheads="1"/>
          </p:cNvSpPr>
          <p:nvPr/>
        </p:nvSpPr>
        <p:spPr bwMode="auto">
          <a:xfrm>
            <a:off x="468313" y="836613"/>
            <a:ext cx="1582737"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en-US" altLang="zh-CN" sz="1400">
                <a:solidFill>
                  <a:schemeClr val="bg1"/>
                </a:solidFill>
                <a:latin typeface="Calibri" pitchFamily="34" charset="0"/>
              </a:rPr>
              <a:t>MIRR</a:t>
            </a:r>
            <a:endParaRPr lang="ru-RU" altLang="zh-CN" sz="1400">
              <a:solidFill>
                <a:schemeClr val="bg1"/>
              </a:solidFill>
              <a:latin typeface="Calibri" pitchFamily="34" charset="0"/>
            </a:endParaRPr>
          </a:p>
        </p:txBody>
      </p:sp>
      <p:graphicFrame>
        <p:nvGraphicFramePr>
          <p:cNvPr id="23" name="Диаграмма 22"/>
          <p:cNvGraphicFramePr/>
          <p:nvPr/>
        </p:nvGraphicFramePr>
        <p:xfrm>
          <a:off x="397072" y="3717032"/>
          <a:ext cx="5327056" cy="2361067"/>
        </p:xfrm>
        <a:graphic>
          <a:graphicData uri="http://schemas.openxmlformats.org/drawingml/2006/chart">
            <c:chart xmlns:c="http://schemas.openxmlformats.org/drawingml/2006/chart" xmlns:r="http://schemas.openxmlformats.org/officeDocument/2006/relationships" r:id="rId5"/>
          </a:graphicData>
        </a:graphic>
      </p:graphicFrame>
      <p:sp>
        <p:nvSpPr>
          <p:cNvPr id="24" name="Прямоугольник 23"/>
          <p:cNvSpPr/>
          <p:nvPr/>
        </p:nvSpPr>
        <p:spPr>
          <a:xfrm>
            <a:off x="271463" y="3581400"/>
            <a:ext cx="5595937" cy="2519363"/>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25" name="Стрелка вниз 24"/>
          <p:cNvSpPr/>
          <p:nvPr/>
        </p:nvSpPr>
        <p:spPr>
          <a:xfrm>
            <a:off x="468313" y="3444875"/>
            <a:ext cx="1582737" cy="271463"/>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en-US" sz="1400" dirty="0">
                <a:solidFill>
                  <a:schemeClr val="bg1"/>
                </a:solidFill>
                <a:latin typeface="+mn-lt"/>
                <a:ea typeface="+mn-ea"/>
              </a:rPr>
              <a:t>EBITDA</a:t>
            </a:r>
            <a:endParaRPr lang="ru-RU" sz="1400" dirty="0">
              <a:solidFill>
                <a:schemeClr val="bg1"/>
              </a:solidFill>
              <a:latin typeface="+mn-lt"/>
              <a:ea typeface="+mn-ea"/>
            </a:endParaRPr>
          </a:p>
        </p:txBody>
      </p:sp>
      <p:sp>
        <p:nvSpPr>
          <p:cNvPr id="27" name="Прямоугольник 26"/>
          <p:cNvSpPr/>
          <p:nvPr/>
        </p:nvSpPr>
        <p:spPr>
          <a:xfrm>
            <a:off x="6045200" y="973138"/>
            <a:ext cx="2847975" cy="5127625"/>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28" name="Стрелка вниз 27"/>
          <p:cNvSpPr/>
          <p:nvPr/>
        </p:nvSpPr>
        <p:spPr>
          <a:xfrm>
            <a:off x="6156325" y="852488"/>
            <a:ext cx="2339975" cy="273050"/>
          </a:xfrm>
          <a:prstGeom prst="downArrow">
            <a:avLst>
              <a:gd name="adj1" fmla="val 100000"/>
              <a:gd name="adj2" fmla="val 0"/>
            </a:avLst>
          </a:prstGeom>
          <a:solidFill>
            <a:schemeClr val="tx1">
              <a:lumMod val="75000"/>
              <a:lumOff val="2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各阶段的利润率</a:t>
            </a:r>
            <a:endParaRPr lang="ru-RU" sz="1400" dirty="0">
              <a:solidFill>
                <a:schemeClr val="bg1"/>
              </a:solidFill>
              <a:latin typeface="+mn-lt"/>
              <a:ea typeface="+mn-ea"/>
            </a:endParaRPr>
          </a:p>
        </p:txBody>
      </p:sp>
      <p:graphicFrame>
        <p:nvGraphicFramePr>
          <p:cNvPr id="29" name="Диаграмма 28"/>
          <p:cNvGraphicFramePr/>
          <p:nvPr/>
        </p:nvGraphicFramePr>
        <p:xfrm>
          <a:off x="6012160" y="1124744"/>
          <a:ext cx="2847527" cy="489505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0" name="Диаграмма 29"/>
          <p:cNvGraphicFramePr/>
          <p:nvPr/>
        </p:nvGraphicFramePr>
        <p:xfrm>
          <a:off x="272122" y="1125430"/>
          <a:ext cx="5596023" cy="2163402"/>
        </p:xfrm>
        <a:graphic>
          <a:graphicData uri="http://schemas.openxmlformats.org/drawingml/2006/chart">
            <c:chart xmlns:c="http://schemas.openxmlformats.org/drawingml/2006/chart" xmlns:r="http://schemas.openxmlformats.org/officeDocument/2006/relationships" r:id="rId7"/>
          </a:graphicData>
        </a:graphic>
      </p:graphicFrame>
      <p:sp>
        <p:nvSpPr>
          <p:cNvPr id="16" name="Прямоугольник 15"/>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17" name="TextBox 16"/>
          <p:cNvSpPr txBox="1"/>
          <p:nvPr/>
        </p:nvSpPr>
        <p:spPr>
          <a:xfrm>
            <a:off x="1908175" y="120650"/>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18" name="Стрелка вниз 17"/>
          <p:cNvSpPr/>
          <p:nvPr/>
        </p:nvSpPr>
        <p:spPr>
          <a:xfrm>
            <a:off x="3419475" y="849313"/>
            <a:ext cx="2305050" cy="273050"/>
          </a:xfrm>
          <a:prstGeom prst="downArrow">
            <a:avLst>
              <a:gd name="adj1" fmla="val 100000"/>
              <a:gd name="adj2" fmla="val 0"/>
            </a:avLst>
          </a:prstGeom>
          <a:solidFill>
            <a:schemeClr val="accent2">
              <a:lumMod val="60000"/>
              <a:lumOff val="40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各阶段的比较分析</a:t>
            </a:r>
            <a:endParaRPr lang="ru-RU" sz="1050" dirty="0">
              <a:solidFill>
                <a:schemeClr val="bg1"/>
              </a:solidFill>
              <a:latin typeface="+mn-lt"/>
              <a:ea typeface="+mn-ea"/>
            </a:endParaRPr>
          </a:p>
        </p:txBody>
      </p:sp>
      <p:sp>
        <p:nvSpPr>
          <p:cNvPr id="19" name="Стрелка вниз 18"/>
          <p:cNvSpPr/>
          <p:nvPr/>
        </p:nvSpPr>
        <p:spPr>
          <a:xfrm>
            <a:off x="3432175" y="3444875"/>
            <a:ext cx="2303463" cy="271463"/>
          </a:xfrm>
          <a:prstGeom prst="downArrow">
            <a:avLst>
              <a:gd name="adj1" fmla="val 100000"/>
              <a:gd name="adj2" fmla="val 0"/>
            </a:avLst>
          </a:prstGeom>
          <a:solidFill>
            <a:schemeClr val="accent6"/>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各阶段的比较分析</a:t>
            </a:r>
            <a:endParaRPr lang="ru-RU" sz="1050" dirty="0">
              <a:solidFill>
                <a:schemeClr val="bg1"/>
              </a:solidFill>
              <a:latin typeface="+mn-lt"/>
              <a:ea typeface="+mn-ea"/>
            </a:endParaRPr>
          </a:p>
        </p:txBody>
      </p:sp>
      <p:sp>
        <p:nvSpPr>
          <p:cNvPr id="2" name="Номер слайда 1"/>
          <p:cNvSpPr>
            <a:spLocks noGrp="1"/>
          </p:cNvSpPr>
          <p:nvPr>
            <p:ph type="sldNum" sz="quarter" idx="12"/>
          </p:nvPr>
        </p:nvSpPr>
        <p:spPr/>
        <p:txBody>
          <a:bodyPr/>
          <a:lstStyle/>
          <a:p>
            <a:pPr>
              <a:defRPr/>
            </a:pPr>
            <a:fld id="{89C69C1B-84A1-496E-8A36-85BDAE9977E5}" type="slidenum">
              <a:rPr lang="ru-RU" sz="1800" b="1"/>
              <a:pPr>
                <a:defRPr/>
              </a:pPr>
              <a:t>17</a:t>
            </a:fld>
            <a:endParaRPr lang="ru-RU" sz="1800" b="1" dirty="0"/>
          </a:p>
        </p:txBody>
      </p:sp>
      <p:sp>
        <p:nvSpPr>
          <p:cNvPr id="46099" name="TextBox 19"/>
          <p:cNvSpPr txBox="1">
            <a:spLocks noChangeArrowheads="1"/>
          </p:cNvSpPr>
          <p:nvPr/>
        </p:nvSpPr>
        <p:spPr bwMode="auto">
          <a:xfrm>
            <a:off x="4284663" y="1341438"/>
            <a:ext cx="1366837" cy="1614487"/>
          </a:xfrm>
          <a:prstGeom prst="rect">
            <a:avLst/>
          </a:prstGeom>
          <a:solidFill>
            <a:schemeClr val="bg1"/>
          </a:solidFill>
          <a:ln w="9525">
            <a:noFill/>
            <a:miter lim="800000"/>
            <a:headEnd/>
            <a:tailEnd/>
          </a:ln>
        </p:spPr>
        <p:txBody>
          <a:bodyPr>
            <a:spAutoFit/>
          </a:bodyPr>
          <a:lstStyle/>
          <a:p>
            <a:r>
              <a:rPr lang="zh-CN" altLang="zh-CN" sz="1100">
                <a:latin typeface="Calibri" pitchFamily="34" charset="0"/>
              </a:rPr>
              <a:t>第</a:t>
            </a:r>
            <a:r>
              <a:rPr lang="en-US" altLang="zh-CN" sz="1100">
                <a:latin typeface="Calibri" pitchFamily="34" charset="0"/>
              </a:rPr>
              <a:t>1</a:t>
            </a:r>
            <a:r>
              <a:rPr lang="zh-CN" altLang="zh-CN" sz="1100">
                <a:latin typeface="Calibri" pitchFamily="34" charset="0"/>
              </a:rPr>
              <a:t>阶段</a:t>
            </a:r>
            <a:r>
              <a:rPr lang="en-US" altLang="zh-CN" sz="1100">
                <a:latin typeface="Calibri" pitchFamily="34" charset="0"/>
              </a:rPr>
              <a:t>. </a:t>
            </a:r>
            <a:r>
              <a:rPr lang="zh-CN" altLang="zh-CN" sz="1100">
                <a:latin typeface="Calibri" pitchFamily="34" charset="0"/>
              </a:rPr>
              <a:t>用铝生产合金</a:t>
            </a:r>
            <a:r>
              <a:rPr lang="en-US" altLang="zh-CN" sz="1100">
                <a:latin typeface="Calibri" pitchFamily="34" charset="0"/>
              </a:rPr>
              <a:t>ADC10/12</a:t>
            </a:r>
            <a:endParaRPr lang="zh-CN" altLang="zh-CN" sz="1100">
              <a:latin typeface="Calibri" pitchFamily="34" charset="0"/>
            </a:endParaRP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第</a:t>
            </a:r>
            <a:r>
              <a:rPr lang="en-US" altLang="zh-CN" sz="1100">
                <a:latin typeface="Calibri" pitchFamily="34" charset="0"/>
              </a:rPr>
              <a:t>2</a:t>
            </a:r>
            <a:r>
              <a:rPr lang="zh-CN" altLang="zh-CN" sz="1100">
                <a:latin typeface="Calibri" pitchFamily="34" charset="0"/>
              </a:rPr>
              <a:t>阶段</a:t>
            </a:r>
            <a:r>
              <a:rPr lang="en-US" altLang="zh-CN" sz="1100">
                <a:latin typeface="Calibri" pitchFamily="34" charset="0"/>
              </a:rPr>
              <a:t>. </a:t>
            </a:r>
            <a:r>
              <a:rPr lang="zh-CN" altLang="zh-CN" sz="1100">
                <a:latin typeface="Calibri" pitchFamily="34" charset="0"/>
              </a:rPr>
              <a:t>用</a:t>
            </a:r>
            <a:r>
              <a:rPr lang="en-US" altLang="zh-CN" sz="1100">
                <a:latin typeface="Calibri" pitchFamily="34" charset="0"/>
              </a:rPr>
              <a:t>DISAMATIC</a:t>
            </a:r>
            <a:r>
              <a:rPr lang="zh-CN" altLang="zh-CN" sz="1100">
                <a:latin typeface="Calibri" pitchFamily="34" charset="0"/>
              </a:rPr>
              <a:t>工艺生产铝铸件</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方案</a:t>
            </a:r>
            <a:r>
              <a:rPr lang="en-US" altLang="zh-CN" sz="1100">
                <a:latin typeface="Calibri" pitchFamily="34" charset="0"/>
              </a:rPr>
              <a:t>1. </a:t>
            </a:r>
            <a:r>
              <a:rPr lang="zh-CN" altLang="zh-CN" sz="1100">
                <a:latin typeface="Calibri" pitchFamily="34" charset="0"/>
              </a:rPr>
              <a:t>铝生产</a:t>
            </a:r>
          </a:p>
          <a:p>
            <a:endParaRPr lang="zh-CN" altLang="en-US" sz="1100">
              <a:latin typeface="Calibri" pitchFamily="34" charset="0"/>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电缆生产方案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48132"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48133"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1376362"/>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100"/>
              </a:spcBef>
              <a:spcAft>
                <a:spcPts val="100"/>
              </a:spcAft>
              <a:defRPr/>
            </a:pPr>
            <a:r>
              <a:rPr lang="zh-CN" altLang="en-US" sz="1200" b="1" dirty="0">
                <a:solidFill>
                  <a:prstClr val="black"/>
                </a:solidFill>
              </a:rPr>
              <a:t>方案名成：电缆生产</a:t>
            </a:r>
            <a:endParaRPr lang="ru-RU" sz="1200" b="1" dirty="0">
              <a:solidFill>
                <a:schemeClr val="tx1">
                  <a:lumMod val="85000"/>
                  <a:lumOff val="15000"/>
                </a:schemeClr>
              </a:solidFill>
            </a:endParaRPr>
          </a:p>
          <a:p>
            <a:pPr algn="just" fontAlgn="auto">
              <a:spcBef>
                <a:spcPts val="100"/>
              </a:spcBef>
              <a:spcAft>
                <a:spcPts val="100"/>
              </a:spcAft>
              <a:defRPr/>
            </a:pPr>
            <a:r>
              <a:rPr lang="zh-CN" altLang="en-US" sz="1200" b="1" dirty="0"/>
              <a:t>方案</a:t>
            </a:r>
            <a:r>
              <a:rPr lang="zh-CN" altLang="en-US" sz="1200" b="1" dirty="0"/>
              <a:t>实施的目的</a:t>
            </a:r>
            <a:r>
              <a:rPr lang="zh-CN" altLang="en-US" sz="1200" b="1" dirty="0"/>
              <a:t>：组建</a:t>
            </a:r>
            <a:r>
              <a:rPr lang="zh-CN" altLang="en-US" sz="1200" b="1" dirty="0"/>
              <a:t>从铜盘条到电缆</a:t>
            </a:r>
            <a:r>
              <a:rPr lang="zh-CN" altLang="en-US" sz="1200" b="1" dirty="0"/>
              <a:t>导线生产的连续循环生产过程</a:t>
            </a:r>
            <a:r>
              <a:rPr lang="zh-CN" altLang="en-US" sz="1200" dirty="0"/>
              <a:t>。</a:t>
            </a:r>
            <a:endParaRPr lang="ru-RU" sz="1200" dirty="0"/>
          </a:p>
          <a:p>
            <a:pPr algn="just" fontAlgn="auto">
              <a:spcBef>
                <a:spcPts val="100"/>
              </a:spcBef>
              <a:spcAft>
                <a:spcPts val="100"/>
              </a:spcAft>
              <a:defRPr/>
            </a:pPr>
            <a:r>
              <a:rPr lang="zh-CN" altLang="en-US" sz="1200" b="1" dirty="0">
                <a:solidFill>
                  <a:schemeClr val="tx1">
                    <a:lumMod val="85000"/>
                    <a:lumOff val="15000"/>
                  </a:schemeClr>
                </a:solidFill>
              </a:rPr>
              <a:t>方案</a:t>
            </a:r>
            <a:r>
              <a:rPr lang="zh-CN" altLang="en-US" sz="1200" b="1" dirty="0">
                <a:solidFill>
                  <a:schemeClr val="tx1">
                    <a:lumMod val="85000"/>
                    <a:lumOff val="15000"/>
                  </a:schemeClr>
                </a:solidFill>
              </a:rPr>
              <a:t>价值</a:t>
            </a:r>
            <a:r>
              <a:rPr lang="zh-CN" altLang="en-US" sz="1200" b="1" dirty="0">
                <a:solidFill>
                  <a:schemeClr val="tx1">
                    <a:lumMod val="85000"/>
                    <a:lumOff val="15000"/>
                  </a:schemeClr>
                </a:solidFill>
              </a:rPr>
              <a:t>：方案可以在一个阶段实施，也可以分两个阶段实施（按照第</a:t>
            </a:r>
            <a:r>
              <a:rPr lang="en-US" altLang="zh-CN" sz="1200" b="1" dirty="0">
                <a:solidFill>
                  <a:schemeClr val="tx1">
                    <a:lumMod val="85000"/>
                    <a:lumOff val="15000"/>
                  </a:schemeClr>
                </a:solidFill>
              </a:rPr>
              <a:t>2</a:t>
            </a:r>
            <a:r>
              <a:rPr lang="zh-CN" altLang="en-US" sz="1200" b="1" dirty="0">
                <a:solidFill>
                  <a:schemeClr val="tx1">
                    <a:lumMod val="85000"/>
                    <a:lumOff val="15000"/>
                  </a:schemeClr>
                </a:solidFill>
              </a:rPr>
              <a:t>阶段进行的计算，包括第</a:t>
            </a:r>
            <a:r>
              <a:rPr lang="en-US" altLang="zh-CN" sz="1200" b="1" dirty="0">
                <a:solidFill>
                  <a:schemeClr val="tx1">
                    <a:lumMod val="85000"/>
                    <a:lumOff val="15000"/>
                  </a:schemeClr>
                </a:solidFill>
              </a:rPr>
              <a:t>1</a:t>
            </a:r>
            <a:r>
              <a:rPr lang="zh-CN" altLang="en-US" sz="1200" b="1" dirty="0">
                <a:solidFill>
                  <a:schemeClr val="tx1">
                    <a:lumMod val="85000"/>
                    <a:lumOff val="15000"/>
                  </a:schemeClr>
                </a:solidFill>
              </a:rPr>
              <a:t>阶段的总额）。</a:t>
            </a:r>
            <a:r>
              <a:rPr lang="ru-RU" sz="1200" b="1" dirty="0">
                <a:solidFill>
                  <a:schemeClr val="tx1">
                    <a:lumMod val="85000"/>
                    <a:lumOff val="15000"/>
                  </a:schemeClr>
                </a:solidFill>
              </a:rPr>
              <a:t>	                         </a:t>
            </a:r>
          </a:p>
          <a:p>
            <a:pPr algn="just" fontAlgn="auto">
              <a:spcBef>
                <a:spcPts val="100"/>
              </a:spcBef>
              <a:spcAft>
                <a:spcPts val="100"/>
              </a:spcAft>
              <a:defRPr/>
            </a:pPr>
            <a:r>
              <a:rPr lang="zh-CN" altLang="en-US" sz="1200" b="1" dirty="0"/>
              <a:t>实施地点：滨海边疆区斯帕斯克达利尼市赤卫军街</a:t>
            </a:r>
            <a:r>
              <a:rPr lang="en-US" altLang="zh-CN" sz="1200" b="1" dirty="0"/>
              <a:t>130</a:t>
            </a:r>
            <a:r>
              <a:rPr lang="zh-CN" altLang="en-US" sz="1200" b="1" dirty="0"/>
              <a:t>号。</a:t>
            </a:r>
            <a:endParaRPr lang="ru-RU" sz="1200" b="1" dirty="0"/>
          </a:p>
          <a:p>
            <a:pPr algn="just" fontAlgn="auto">
              <a:spcBef>
                <a:spcPts val="100"/>
              </a:spcBef>
              <a:spcAft>
                <a:spcPts val="100"/>
              </a:spcAft>
              <a:defRPr/>
            </a:pPr>
            <a:r>
              <a:rPr lang="zh-CN" altLang="en-US" sz="1200" b="1" dirty="0">
                <a:solidFill>
                  <a:schemeClr val="tx1">
                    <a:lumMod val="85000"/>
                    <a:lumOff val="15000"/>
                  </a:schemeClr>
                </a:solidFill>
              </a:rPr>
              <a:t>方案的可行性：购买铜矿床（这会降低方案的风险，减少生产费用）</a:t>
            </a:r>
            <a:r>
              <a:rPr lang="zh-CN" altLang="en-US" sz="1200" dirty="0">
                <a:solidFill>
                  <a:schemeClr val="tx1">
                    <a:lumMod val="85000"/>
                    <a:lumOff val="15000"/>
                  </a:schemeClr>
                </a:solidFill>
              </a:rPr>
              <a:t>。</a:t>
            </a:r>
            <a:endParaRPr lang="ru-RU" sz="1200" dirty="0">
              <a:solidFill>
                <a:schemeClr val="tx1">
                  <a:lumMod val="85000"/>
                  <a:lumOff val="15000"/>
                </a:schemeClr>
              </a:solidFill>
            </a:endParaRPr>
          </a:p>
        </p:txBody>
      </p:sp>
      <p:sp>
        <p:nvSpPr>
          <p:cNvPr id="48135" name="Стрелка вниз 8"/>
          <p:cNvSpPr>
            <a:spLocks noChangeArrowheads="1"/>
          </p:cNvSpPr>
          <p:nvPr/>
        </p:nvSpPr>
        <p:spPr bwMode="auto">
          <a:xfrm>
            <a:off x="468313" y="836613"/>
            <a:ext cx="2087562"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方案说明</a:t>
            </a:r>
            <a:endParaRPr lang="zh-CN" altLang="ru-RU" sz="1400">
              <a:solidFill>
                <a:schemeClr val="bg1"/>
              </a:solidFill>
              <a:latin typeface="Calibri" pitchFamily="34" charset="0"/>
            </a:endParaRPr>
          </a:p>
        </p:txBody>
      </p:sp>
      <p:sp>
        <p:nvSpPr>
          <p:cNvPr id="13" name="Прямоугольник 12"/>
          <p:cNvSpPr/>
          <p:nvPr/>
        </p:nvSpPr>
        <p:spPr>
          <a:xfrm>
            <a:off x="338138" y="2565400"/>
            <a:ext cx="4079875" cy="3525838"/>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ctr"/>
          <a:lstStyle/>
          <a:p>
            <a:pPr algn="just" fontAlgn="auto">
              <a:spcBef>
                <a:spcPts val="200"/>
              </a:spcBef>
              <a:spcAft>
                <a:spcPts val="200"/>
              </a:spcAft>
              <a:defRPr/>
            </a:pPr>
            <a:endParaRPr lang="en-US" sz="1100" b="1" dirty="0">
              <a:solidFill>
                <a:schemeClr val="tx1">
                  <a:lumMod val="85000"/>
                  <a:lumOff val="15000"/>
                </a:schemeClr>
              </a:solidFill>
            </a:endParaRPr>
          </a:p>
          <a:p>
            <a:pPr algn="just" fontAlgn="auto">
              <a:spcBef>
                <a:spcPts val="200"/>
              </a:spcBef>
              <a:spcAft>
                <a:spcPts val="200"/>
              </a:spcAft>
              <a:defRPr/>
            </a:pPr>
            <a:r>
              <a:rPr lang="zh-CN" altLang="en-US" sz="1100" dirty="0"/>
              <a:t>阶段</a:t>
            </a:r>
            <a:r>
              <a:rPr lang="zh-CN" altLang="en-US" sz="1100" dirty="0"/>
              <a:t>名</a:t>
            </a:r>
            <a:r>
              <a:rPr lang="zh-CN" altLang="en-US" sz="1100" dirty="0"/>
              <a:t>：</a:t>
            </a:r>
            <a:r>
              <a:rPr lang="zh-CN" altLang="zh-CN" sz="1100" dirty="0"/>
              <a:t>聚氯乙烯绝缘包皮铜芯动力电缆和铜丝</a:t>
            </a:r>
            <a:r>
              <a:rPr lang="zh-CN" altLang="zh-CN" sz="1100" dirty="0"/>
              <a:t>生产</a:t>
            </a:r>
            <a:endParaRPr lang="en-US" altLang="zh-CN" sz="1100" dirty="0"/>
          </a:p>
          <a:p>
            <a:pPr algn="just" fontAlgn="auto">
              <a:spcBef>
                <a:spcPts val="200"/>
              </a:spcBef>
              <a:spcAft>
                <a:spcPts val="200"/>
              </a:spcAft>
              <a:defRPr/>
            </a:pPr>
            <a:r>
              <a:rPr lang="zh-CN" altLang="en-US" sz="1100" dirty="0"/>
              <a:t>本阶段的目的：生产截面</a:t>
            </a:r>
            <a:r>
              <a:rPr lang="en-US" altLang="zh-CN" sz="1100" dirty="0"/>
              <a:t>1.5-50</a:t>
            </a:r>
            <a:r>
              <a:rPr lang="zh-CN" altLang="en-US" sz="1100" dirty="0"/>
              <a:t>毫米、</a:t>
            </a:r>
            <a:r>
              <a:rPr lang="en-US" altLang="zh-CN" sz="1100" dirty="0"/>
              <a:t> 1-5</a:t>
            </a:r>
            <a:r>
              <a:rPr lang="zh-CN" altLang="en-US" sz="1100" dirty="0"/>
              <a:t>个导电芯线</a:t>
            </a:r>
            <a:r>
              <a:rPr lang="zh-CN" altLang="en-US" sz="1100" dirty="0"/>
              <a:t>的铜芯动力输电电缆。生产型号</a:t>
            </a:r>
            <a:r>
              <a:rPr lang="ru-RU" altLang="zh-CN" sz="1100" dirty="0"/>
              <a:t>ВВГ–нг</a:t>
            </a:r>
            <a:r>
              <a:rPr lang="zh-CN" altLang="en-US" sz="1100" dirty="0"/>
              <a:t>的</a:t>
            </a:r>
            <a:r>
              <a:rPr lang="zh-CN" altLang="zh-CN" sz="1100" dirty="0"/>
              <a:t>动力电缆</a:t>
            </a:r>
            <a:r>
              <a:rPr lang="zh-CN" altLang="en-US" sz="1100" dirty="0"/>
              <a:t>，包括</a:t>
            </a:r>
            <a:r>
              <a:rPr lang="ru-RU" altLang="zh-CN" sz="1100" dirty="0"/>
              <a:t> ВВГ-нг-LS</a:t>
            </a:r>
            <a:r>
              <a:rPr lang="zh-CN" altLang="en-US" sz="1100" dirty="0"/>
              <a:t>、</a:t>
            </a:r>
            <a:r>
              <a:rPr lang="ru-RU" altLang="zh-CN" sz="1100" dirty="0"/>
              <a:t> ВВГ-нг-FRLS</a:t>
            </a:r>
            <a:r>
              <a:rPr lang="zh-CN" altLang="en-US" sz="1100" dirty="0"/>
              <a:t>、</a:t>
            </a:r>
            <a:r>
              <a:rPr lang="ru-RU" altLang="zh-CN" sz="1100" dirty="0"/>
              <a:t>ВВГ-нг-HF-LS</a:t>
            </a:r>
            <a:r>
              <a:rPr lang="zh-CN" altLang="en-US" sz="1100" dirty="0"/>
              <a:t>等型号。</a:t>
            </a:r>
            <a:endParaRPr lang="en-US" altLang="zh-CN" sz="1100" dirty="0"/>
          </a:p>
          <a:p>
            <a:pPr algn="just" fontAlgn="auto">
              <a:spcBef>
                <a:spcPts val="200"/>
              </a:spcBef>
              <a:spcAft>
                <a:spcPts val="200"/>
              </a:spcAft>
              <a:defRPr/>
            </a:pPr>
            <a:endParaRPr lang="en-US" altLang="zh-CN" sz="1100" dirty="0"/>
          </a:p>
          <a:p>
            <a:pPr algn="just" fontAlgn="auto">
              <a:spcBef>
                <a:spcPts val="200"/>
              </a:spcBef>
              <a:spcAft>
                <a:spcPts val="200"/>
              </a:spcAft>
              <a:defRPr/>
            </a:pPr>
            <a:r>
              <a:rPr lang="zh-CN" altLang="en-US" sz="1100" b="1" dirty="0">
                <a:solidFill>
                  <a:schemeClr val="tx1">
                    <a:lumMod val="85000"/>
                    <a:lumOff val="15000"/>
                  </a:schemeClr>
                </a:solidFill>
              </a:rPr>
              <a:t>本</a:t>
            </a:r>
            <a:r>
              <a:rPr lang="zh-CN" altLang="en-US" sz="1100" b="1" dirty="0">
                <a:solidFill>
                  <a:schemeClr val="tx1">
                    <a:lumMod val="85000"/>
                    <a:lumOff val="15000"/>
                  </a:schemeClr>
                </a:solidFill>
              </a:rPr>
              <a:t>阶段的产品：</a:t>
            </a:r>
            <a:endParaRPr lang="ru-RU" sz="1100" b="1"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r>
              <a:rPr lang="zh-CN" altLang="en-US" sz="1100" dirty="0">
                <a:solidFill>
                  <a:schemeClr val="tx1">
                    <a:lumMod val="85000"/>
                    <a:lumOff val="15000"/>
                  </a:schemeClr>
                </a:solidFill>
              </a:rPr>
              <a:t>铜盘条：</a:t>
            </a:r>
            <a:endParaRPr lang="ru-RU" sz="1100"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endParaRPr lang="ru-RU"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r>
              <a:rPr lang="zh-CN" altLang="en-US" sz="1100" dirty="0">
                <a:solidFill>
                  <a:schemeClr val="tx1">
                    <a:lumMod val="85000"/>
                    <a:lumOff val="15000"/>
                  </a:schemeClr>
                </a:solidFill>
              </a:rPr>
              <a:t>铜丝：</a:t>
            </a:r>
            <a:endParaRPr lang="ru-RU" sz="1100"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r>
              <a:rPr lang="zh-CN" altLang="zh-CN" sz="1100" dirty="0"/>
              <a:t>聚氯乙烯绝缘包皮铜芯动力</a:t>
            </a:r>
            <a:r>
              <a:rPr lang="zh-CN" altLang="zh-CN" sz="1100" dirty="0"/>
              <a:t>电缆</a:t>
            </a:r>
            <a:r>
              <a:rPr lang="zh-CN" altLang="en-US" sz="1100" dirty="0"/>
              <a:t>： </a:t>
            </a:r>
            <a:endParaRPr lang="ru-RU" sz="11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p:txBody>
      </p:sp>
      <p:sp>
        <p:nvSpPr>
          <p:cNvPr id="48137" name="Стрелка вниз 13"/>
          <p:cNvSpPr>
            <a:spLocks noChangeArrowheads="1"/>
          </p:cNvSpPr>
          <p:nvPr/>
        </p:nvSpPr>
        <p:spPr bwMode="auto">
          <a:xfrm>
            <a:off x="468313" y="2441575"/>
            <a:ext cx="935037"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第</a:t>
            </a:r>
            <a:r>
              <a:rPr lang="en-US" altLang="zh-CN" sz="1400">
                <a:solidFill>
                  <a:schemeClr val="bg1"/>
                </a:solidFill>
                <a:latin typeface="Calibri" pitchFamily="34" charset="0"/>
              </a:rPr>
              <a:t>1</a:t>
            </a:r>
            <a:r>
              <a:rPr lang="zh-CN" altLang="en-US" sz="1400">
                <a:solidFill>
                  <a:schemeClr val="bg1"/>
                </a:solidFill>
                <a:latin typeface="Calibri" pitchFamily="34" charset="0"/>
              </a:rPr>
              <a:t>阶段</a:t>
            </a:r>
            <a:endParaRPr lang="zh-CN" altLang="ru-RU" sz="1400">
              <a:solidFill>
                <a:schemeClr val="bg1"/>
              </a:solidFill>
              <a:latin typeface="Calibri" pitchFamily="34" charset="0"/>
            </a:endParaRPr>
          </a:p>
        </p:txBody>
      </p:sp>
      <p:sp>
        <p:nvSpPr>
          <p:cNvPr id="15" name="Прямоугольник 14"/>
          <p:cNvSpPr/>
          <p:nvPr/>
        </p:nvSpPr>
        <p:spPr>
          <a:xfrm>
            <a:off x="4716463" y="2636838"/>
            <a:ext cx="4119562" cy="3529012"/>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200"/>
              </a:spcBef>
              <a:spcAft>
                <a:spcPts val="200"/>
              </a:spcAft>
              <a:defRPr/>
            </a:pPr>
            <a:r>
              <a:rPr lang="zh-CN" altLang="en-US" sz="1100" dirty="0"/>
              <a:t>阶段名：生产</a:t>
            </a:r>
            <a:r>
              <a:rPr lang="en-US" altLang="zh-CN" sz="1100" dirty="0"/>
              <a:t>PVC</a:t>
            </a:r>
            <a:r>
              <a:rPr lang="zh-CN" altLang="en-US" sz="1100" dirty="0"/>
              <a:t>电缆和汽车线束导线。</a:t>
            </a:r>
            <a:endParaRPr lang="ru-RU" sz="1100" dirty="0"/>
          </a:p>
          <a:p>
            <a:pPr algn="just" fontAlgn="auto">
              <a:spcBef>
                <a:spcPts val="200"/>
              </a:spcBef>
              <a:spcAft>
                <a:spcPts val="200"/>
              </a:spcAft>
              <a:defRPr/>
            </a:pPr>
            <a:r>
              <a:rPr lang="zh-CN" altLang="en-US" sz="1100" dirty="0"/>
              <a:t>阶段</a:t>
            </a:r>
            <a:r>
              <a:rPr lang="zh-CN" altLang="en-US" sz="1100" dirty="0"/>
              <a:t>目的</a:t>
            </a:r>
            <a:r>
              <a:rPr lang="zh-CN" altLang="en-US" sz="1100" dirty="0"/>
              <a:t>：依靠</a:t>
            </a:r>
            <a:r>
              <a:rPr lang="en-US" altLang="zh-CN" sz="1100" dirty="0"/>
              <a:t>PVC</a:t>
            </a:r>
            <a:r>
              <a:rPr lang="zh-CN" altLang="en-US" sz="1100" dirty="0"/>
              <a:t>电缆和汽车线束导线</a:t>
            </a:r>
            <a:r>
              <a:rPr lang="zh-CN" altLang="en-US" sz="1100" dirty="0"/>
              <a:t>的制造单位，扩大产量、扩大市场和销售量。</a:t>
            </a:r>
            <a:endParaRPr lang="ru-RU" sz="1100" dirty="0"/>
          </a:p>
          <a:p>
            <a:pPr algn="just" fontAlgn="auto">
              <a:spcBef>
                <a:spcPts val="200"/>
              </a:spcBef>
              <a:spcAft>
                <a:spcPts val="200"/>
              </a:spcAft>
              <a:defRPr/>
            </a:pPr>
            <a:r>
              <a:rPr lang="zh-CN" altLang="en-US" sz="1100" b="1" dirty="0">
                <a:solidFill>
                  <a:schemeClr val="tx1">
                    <a:lumMod val="85000"/>
                    <a:lumOff val="15000"/>
                  </a:schemeClr>
                </a:solidFill>
              </a:rPr>
              <a:t>本阶段的产品：</a:t>
            </a:r>
            <a:endParaRPr lang="ru-RU" sz="1100" b="1"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r>
              <a:rPr lang="en-US" altLang="zh-CN" sz="1050" dirty="0"/>
              <a:t>PVC</a:t>
            </a:r>
            <a:r>
              <a:rPr lang="zh-CN" altLang="en-US" sz="1050" dirty="0"/>
              <a:t>电缆：</a:t>
            </a:r>
            <a:endParaRPr lang="en-US" sz="1050" dirty="0"/>
          </a:p>
          <a:p>
            <a:pPr marL="266700" indent="-171450" algn="just" fontAlgn="auto">
              <a:spcBef>
                <a:spcPts val="200"/>
              </a:spcBef>
              <a:spcAft>
                <a:spcPts val="200"/>
              </a:spcAft>
              <a:buFont typeface="Wingdings" panose="05000000000000000000" pitchFamily="2" charset="2"/>
              <a:buChar char="§"/>
              <a:defRPr/>
            </a:pPr>
            <a:endParaRPr lang="en-US" sz="1000" dirty="0"/>
          </a:p>
          <a:p>
            <a:pPr marL="266700" indent="-171450" algn="just" fontAlgn="auto">
              <a:spcBef>
                <a:spcPts val="200"/>
              </a:spcBef>
              <a:spcAft>
                <a:spcPts val="200"/>
              </a:spcAft>
              <a:buFont typeface="Wingdings" panose="05000000000000000000" pitchFamily="2" charset="2"/>
              <a:buChar char="§"/>
              <a:defRPr/>
            </a:pPr>
            <a:endParaRPr lang="en-US" sz="1100" dirty="0"/>
          </a:p>
          <a:p>
            <a:pPr marL="266700" indent="-171450" algn="just" fontAlgn="auto">
              <a:spcBef>
                <a:spcPts val="200"/>
              </a:spcBef>
              <a:spcAft>
                <a:spcPts val="200"/>
              </a:spcAft>
              <a:buFont typeface="Wingdings" panose="05000000000000000000" pitchFamily="2" charset="2"/>
              <a:buChar char="§"/>
              <a:defRPr/>
            </a:pPr>
            <a:r>
              <a:rPr lang="zh-CN" altLang="en-US" sz="1200">
                <a:solidFill>
                  <a:schemeClr val="tx1">
                    <a:lumMod val="85000"/>
                    <a:lumOff val="15000"/>
                  </a:schemeClr>
                </a:solidFill>
              </a:rPr>
              <a:t>汽车线束导线</a:t>
            </a:r>
            <a:endParaRPr lang="ru-RU" sz="1200" dirty="0">
              <a:solidFill>
                <a:schemeClr val="tx1">
                  <a:lumMod val="85000"/>
                  <a:lumOff val="15000"/>
                </a:schemeClr>
              </a:solidFill>
            </a:endParaRPr>
          </a:p>
          <a:p>
            <a:pPr algn="just" fontAlgn="auto">
              <a:spcBef>
                <a:spcPts val="0"/>
              </a:spcBef>
              <a:spcAft>
                <a:spcPts val="0"/>
              </a:spcAft>
              <a:defRPr/>
            </a:pPr>
            <a:endParaRPr lang="ru-RU" sz="24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p:txBody>
      </p:sp>
      <p:sp>
        <p:nvSpPr>
          <p:cNvPr id="48139" name="Стрелка вниз 15"/>
          <p:cNvSpPr>
            <a:spLocks noChangeArrowheads="1"/>
          </p:cNvSpPr>
          <p:nvPr/>
        </p:nvSpPr>
        <p:spPr bwMode="auto">
          <a:xfrm>
            <a:off x="4826000" y="2441575"/>
            <a:ext cx="1109663"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第</a:t>
            </a:r>
            <a:r>
              <a:rPr lang="en-US" altLang="zh-CN" sz="1400">
                <a:solidFill>
                  <a:schemeClr val="bg1"/>
                </a:solidFill>
                <a:latin typeface="Calibri" pitchFamily="34" charset="0"/>
              </a:rPr>
              <a:t>2</a:t>
            </a:r>
            <a:r>
              <a:rPr lang="zh-CN" altLang="en-US" sz="1400">
                <a:solidFill>
                  <a:schemeClr val="bg1"/>
                </a:solidFill>
                <a:latin typeface="Calibri" pitchFamily="34" charset="0"/>
              </a:rPr>
              <a:t>阶段</a:t>
            </a:r>
            <a:endParaRPr lang="zh-CN" altLang="ru-RU" sz="1400">
              <a:solidFill>
                <a:schemeClr val="bg1"/>
              </a:solidFill>
              <a:latin typeface="Calibri" pitchFamily="34" charset="0"/>
            </a:endParaRPr>
          </a:p>
        </p:txBody>
      </p:sp>
      <p:sp>
        <p:nvSpPr>
          <p:cNvPr id="18" name="Стрелка вниз 17"/>
          <p:cNvSpPr/>
          <p:nvPr/>
        </p:nvSpPr>
        <p:spPr>
          <a:xfrm>
            <a:off x="3348038" y="836613"/>
            <a:ext cx="2035175" cy="255587"/>
          </a:xfrm>
          <a:prstGeom prst="downArrow">
            <a:avLst>
              <a:gd name="adj1" fmla="val 100000"/>
              <a:gd name="adj2" fmla="val 0"/>
            </a:avLst>
          </a:prstGeom>
          <a:solidFill>
            <a:schemeClr val="tx1">
              <a:lumMod val="75000"/>
              <a:lumOff val="25000"/>
            </a:schemeClr>
          </a:solidFill>
          <a:ln>
            <a:noFill/>
          </a:ln>
        </p:spPr>
        <p:txBody>
          <a:bodyPr tIns="0" bIns="0" anchor="ctr"/>
          <a:lstStyle/>
          <a:p>
            <a:pPr fontAlgn="auto">
              <a:spcBef>
                <a:spcPts val="0"/>
              </a:spcBef>
              <a:spcAft>
                <a:spcPts val="0"/>
              </a:spcAft>
              <a:defRPr/>
            </a:pPr>
            <a:r>
              <a:rPr lang="zh-CN" altLang="en-US" sz="1100" dirty="0">
                <a:solidFill>
                  <a:schemeClr val="bg1"/>
                </a:solidFill>
                <a:latin typeface="+mn-lt"/>
                <a:ea typeface="+mn-ea"/>
              </a:rPr>
              <a:t>投资额</a:t>
            </a:r>
            <a:r>
              <a:rPr lang="en-US" sz="1100" dirty="0">
                <a:solidFill>
                  <a:schemeClr val="bg1"/>
                </a:solidFill>
                <a:latin typeface="+mn-lt"/>
                <a:ea typeface="+mn-ea"/>
              </a:rPr>
              <a:t>- </a:t>
            </a:r>
            <a:r>
              <a:rPr lang="ru-RU" sz="1100" b="1" dirty="0">
                <a:solidFill>
                  <a:schemeClr val="bg1"/>
                </a:solidFill>
                <a:latin typeface="+mn-lt"/>
                <a:ea typeface="+mn-ea"/>
              </a:rPr>
              <a:t>44 590</a:t>
            </a:r>
            <a:r>
              <a:rPr lang="en-US" sz="1100" b="1" dirty="0">
                <a:solidFill>
                  <a:schemeClr val="bg1"/>
                </a:solidFill>
                <a:latin typeface="+mn-lt"/>
                <a:ea typeface="+mn-ea"/>
              </a:rPr>
              <a:t>.</a:t>
            </a:r>
            <a:r>
              <a:rPr lang="ru-RU" sz="1100" b="1" dirty="0">
                <a:solidFill>
                  <a:schemeClr val="bg1"/>
                </a:solidFill>
                <a:latin typeface="+mn-lt"/>
                <a:ea typeface="+mn-ea"/>
              </a:rPr>
              <a:t>4 </a:t>
            </a:r>
            <a:r>
              <a:rPr lang="zh-CN" altLang="en-US" sz="1100" dirty="0">
                <a:solidFill>
                  <a:schemeClr val="bg1"/>
                </a:solidFill>
                <a:latin typeface="+mn-lt"/>
                <a:ea typeface="+mn-ea"/>
              </a:rPr>
              <a:t>千美元</a:t>
            </a:r>
            <a:endParaRPr lang="ru-RU" sz="1100" dirty="0">
              <a:solidFill>
                <a:schemeClr val="bg1"/>
              </a:solidFill>
              <a:latin typeface="+mn-lt"/>
              <a:ea typeface="+mn-ea"/>
            </a:endParaRPr>
          </a:p>
        </p:txBody>
      </p:sp>
      <p:sp>
        <p:nvSpPr>
          <p:cNvPr id="19" name="Стрелка вниз 18"/>
          <p:cNvSpPr/>
          <p:nvPr/>
        </p:nvSpPr>
        <p:spPr>
          <a:xfrm>
            <a:off x="5435600" y="836613"/>
            <a:ext cx="998538" cy="258762"/>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IRR</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57</a:t>
            </a:r>
            <a:r>
              <a:rPr lang="en-US" sz="1100" b="1" dirty="0">
                <a:solidFill>
                  <a:schemeClr val="bg1"/>
                </a:solidFill>
                <a:latin typeface="+mn-lt"/>
                <a:ea typeface="+mn-ea"/>
              </a:rPr>
              <a:t>.</a:t>
            </a:r>
            <a:r>
              <a:rPr lang="ru-RU" sz="1100" b="1" dirty="0">
                <a:solidFill>
                  <a:schemeClr val="bg1"/>
                </a:solidFill>
                <a:latin typeface="+mn-lt"/>
                <a:ea typeface="+mn-ea"/>
              </a:rPr>
              <a:t>32</a:t>
            </a:r>
            <a:r>
              <a:rPr lang="en-US" sz="1100" b="1" dirty="0">
                <a:solidFill>
                  <a:schemeClr val="bg1"/>
                </a:solidFill>
                <a:latin typeface="+mn-lt"/>
                <a:ea typeface="+mn-ea"/>
              </a:rPr>
              <a:t>%</a:t>
            </a:r>
            <a:endParaRPr lang="ru-RU" sz="1100" dirty="0">
              <a:solidFill>
                <a:schemeClr val="bg1"/>
              </a:solidFill>
              <a:latin typeface="+mn-lt"/>
              <a:ea typeface="+mn-ea"/>
            </a:endParaRPr>
          </a:p>
        </p:txBody>
      </p:sp>
      <p:sp>
        <p:nvSpPr>
          <p:cNvPr id="20" name="Стрелка вниз 19"/>
          <p:cNvSpPr/>
          <p:nvPr/>
        </p:nvSpPr>
        <p:spPr>
          <a:xfrm>
            <a:off x="6507163" y="839788"/>
            <a:ext cx="1539875" cy="255587"/>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NPV</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63</a:t>
            </a:r>
            <a:r>
              <a:rPr lang="en-US" sz="1100" b="1" dirty="0">
                <a:solidFill>
                  <a:schemeClr val="bg1"/>
                </a:solidFill>
                <a:latin typeface="+mn-lt"/>
                <a:ea typeface="+mn-ea"/>
              </a:rPr>
              <a:t> </a:t>
            </a:r>
            <a:r>
              <a:rPr lang="ru-RU" sz="1100" b="1" dirty="0">
                <a:solidFill>
                  <a:schemeClr val="bg1"/>
                </a:solidFill>
                <a:latin typeface="+mn-lt"/>
                <a:ea typeface="+mn-ea"/>
              </a:rPr>
              <a:t>699</a:t>
            </a:r>
            <a:r>
              <a:rPr lang="en-US" sz="1100" b="1" dirty="0">
                <a:solidFill>
                  <a:schemeClr val="bg1"/>
                </a:solidFill>
                <a:latin typeface="+mn-lt"/>
                <a:ea typeface="+mn-ea"/>
              </a:rPr>
              <a:t>.</a:t>
            </a:r>
            <a:r>
              <a:rPr lang="ru-RU" sz="1100" b="1" dirty="0">
                <a:solidFill>
                  <a:schemeClr val="bg1"/>
                </a:solidFill>
                <a:latin typeface="+mn-lt"/>
                <a:ea typeface="+mn-ea"/>
              </a:rPr>
              <a:t>7</a:t>
            </a:r>
            <a:r>
              <a:rPr lang="zh-CN" altLang="en-US" sz="1100" b="1" dirty="0">
                <a:solidFill>
                  <a:schemeClr val="bg1"/>
                </a:solidFill>
                <a:latin typeface="+mn-lt"/>
                <a:ea typeface="+mn-ea"/>
              </a:rPr>
              <a:t>千美元</a:t>
            </a:r>
            <a:endParaRPr lang="ru-RU" sz="1100" dirty="0">
              <a:solidFill>
                <a:schemeClr val="bg1"/>
              </a:solidFill>
              <a:latin typeface="+mn-lt"/>
              <a:ea typeface="+mn-ea"/>
            </a:endParaRPr>
          </a:p>
        </p:txBody>
      </p:sp>
      <p:sp>
        <p:nvSpPr>
          <p:cNvPr id="21" name="Стрелка вниз 20"/>
          <p:cNvSpPr/>
          <p:nvPr/>
        </p:nvSpPr>
        <p:spPr>
          <a:xfrm>
            <a:off x="8047038" y="836613"/>
            <a:ext cx="701675" cy="255587"/>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PI</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2</a:t>
            </a:r>
            <a:r>
              <a:rPr lang="en-US" sz="1100" b="1" dirty="0">
                <a:solidFill>
                  <a:schemeClr val="bg1"/>
                </a:solidFill>
                <a:latin typeface="+mn-lt"/>
                <a:ea typeface="+mn-ea"/>
              </a:rPr>
              <a:t>.</a:t>
            </a:r>
            <a:r>
              <a:rPr lang="ru-RU" sz="1100" b="1" dirty="0">
                <a:solidFill>
                  <a:schemeClr val="bg1"/>
                </a:solidFill>
                <a:latin typeface="+mn-lt"/>
                <a:ea typeface="+mn-ea"/>
              </a:rPr>
              <a:t>43</a:t>
            </a:r>
            <a:endParaRPr lang="ru-RU" sz="1100" dirty="0">
              <a:solidFill>
                <a:schemeClr val="bg1"/>
              </a:solidFill>
              <a:latin typeface="+mn-lt"/>
              <a:ea typeface="+mn-ea"/>
            </a:endParaRPr>
          </a:p>
        </p:txBody>
      </p:sp>
      <p:sp>
        <p:nvSpPr>
          <p:cNvPr id="3" name="Стрелка вправо 2"/>
          <p:cNvSpPr/>
          <p:nvPr/>
        </p:nvSpPr>
        <p:spPr>
          <a:xfrm>
            <a:off x="4465638" y="4400550"/>
            <a:ext cx="215900" cy="144463"/>
          </a:xfrm>
          <a:prstGeom prst="rightArrow">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2" name="Стрелка вниз 21"/>
          <p:cNvSpPr/>
          <p:nvPr/>
        </p:nvSpPr>
        <p:spPr>
          <a:xfrm>
            <a:off x="2268538" y="2428875"/>
            <a:ext cx="2035175" cy="254000"/>
          </a:xfrm>
          <a:prstGeom prst="downArrow">
            <a:avLst>
              <a:gd name="adj1" fmla="val 100000"/>
              <a:gd name="adj2" fmla="val 0"/>
            </a:avLst>
          </a:prstGeom>
          <a:solidFill>
            <a:schemeClr val="tx1">
              <a:lumMod val="75000"/>
              <a:lumOff val="25000"/>
            </a:schemeClr>
          </a:solidFill>
          <a:ln>
            <a:noFill/>
          </a:ln>
        </p:spPr>
        <p:txBody>
          <a:bodyPr tIns="0" bIns="0" anchor="ctr"/>
          <a:lstStyle/>
          <a:p>
            <a:pPr fontAlgn="auto">
              <a:spcBef>
                <a:spcPts val="0"/>
              </a:spcBef>
              <a:spcAft>
                <a:spcPts val="0"/>
              </a:spcAft>
              <a:defRPr/>
            </a:pPr>
            <a:r>
              <a:rPr lang="zh-CN" altLang="en-US" sz="1100" dirty="0">
                <a:solidFill>
                  <a:schemeClr val="bg1"/>
                </a:solidFill>
                <a:latin typeface="+mn-lt"/>
                <a:ea typeface="+mn-ea"/>
              </a:rPr>
              <a:t>投资额</a:t>
            </a:r>
            <a:r>
              <a:rPr lang="en-US" sz="1100" dirty="0">
                <a:solidFill>
                  <a:schemeClr val="bg1"/>
                </a:solidFill>
                <a:latin typeface="+mn-lt"/>
                <a:ea typeface="+mn-ea"/>
              </a:rPr>
              <a:t> - </a:t>
            </a:r>
            <a:r>
              <a:rPr lang="ru-RU" sz="1100" b="1" dirty="0">
                <a:solidFill>
                  <a:schemeClr val="bg1"/>
                </a:solidFill>
                <a:latin typeface="+mn-lt"/>
                <a:ea typeface="+mn-ea"/>
              </a:rPr>
              <a:t>11 982</a:t>
            </a:r>
            <a:r>
              <a:rPr lang="en-US" sz="1100" b="1" dirty="0">
                <a:solidFill>
                  <a:schemeClr val="bg1"/>
                </a:solidFill>
                <a:latin typeface="+mn-lt"/>
                <a:ea typeface="+mn-ea"/>
              </a:rPr>
              <a:t>.</a:t>
            </a:r>
            <a:r>
              <a:rPr lang="ru-RU" sz="1100" b="1" dirty="0">
                <a:solidFill>
                  <a:schemeClr val="bg1"/>
                </a:solidFill>
                <a:latin typeface="+mn-lt"/>
                <a:ea typeface="+mn-ea"/>
              </a:rPr>
              <a:t>4 </a:t>
            </a:r>
            <a:r>
              <a:rPr lang="zh-CN" altLang="en-US" sz="1100" dirty="0">
                <a:solidFill>
                  <a:schemeClr val="bg1"/>
                </a:solidFill>
                <a:latin typeface="+mn-lt"/>
                <a:ea typeface="+mn-ea"/>
              </a:rPr>
              <a:t>千美元</a:t>
            </a:r>
            <a:endParaRPr lang="ru-RU" sz="1100" dirty="0">
              <a:solidFill>
                <a:schemeClr val="bg1"/>
              </a:solidFill>
              <a:latin typeface="+mn-lt"/>
              <a:ea typeface="+mn-ea"/>
            </a:endParaRPr>
          </a:p>
        </p:txBody>
      </p:sp>
      <p:sp>
        <p:nvSpPr>
          <p:cNvPr id="23" name="Стрелка вниз 22"/>
          <p:cNvSpPr/>
          <p:nvPr/>
        </p:nvSpPr>
        <p:spPr>
          <a:xfrm>
            <a:off x="6711950" y="2436813"/>
            <a:ext cx="2035175" cy="255587"/>
          </a:xfrm>
          <a:prstGeom prst="downArrow">
            <a:avLst>
              <a:gd name="adj1" fmla="val 100000"/>
              <a:gd name="adj2" fmla="val 0"/>
            </a:avLst>
          </a:prstGeom>
          <a:solidFill>
            <a:schemeClr val="tx1">
              <a:lumMod val="75000"/>
              <a:lumOff val="25000"/>
            </a:schemeClr>
          </a:solidFill>
          <a:ln>
            <a:noFill/>
          </a:ln>
        </p:spPr>
        <p:txBody>
          <a:bodyPr tIns="0" bIns="0" anchor="ctr"/>
          <a:lstStyle/>
          <a:p>
            <a:pPr fontAlgn="auto">
              <a:spcBef>
                <a:spcPts val="0"/>
              </a:spcBef>
              <a:spcAft>
                <a:spcPts val="0"/>
              </a:spcAft>
              <a:defRPr/>
            </a:pPr>
            <a:r>
              <a:rPr lang="zh-CN" altLang="en-US" sz="1100" dirty="0">
                <a:solidFill>
                  <a:schemeClr val="bg1"/>
                </a:solidFill>
                <a:latin typeface="+mn-lt"/>
                <a:ea typeface="+mn-ea"/>
              </a:rPr>
              <a:t>投资额</a:t>
            </a:r>
            <a:r>
              <a:rPr lang="en-US" sz="1100" dirty="0">
                <a:solidFill>
                  <a:schemeClr val="bg1"/>
                </a:solidFill>
                <a:latin typeface="+mn-lt"/>
                <a:ea typeface="+mn-ea"/>
              </a:rPr>
              <a:t> - </a:t>
            </a:r>
            <a:r>
              <a:rPr lang="ru-RU" sz="1100" b="1" dirty="0">
                <a:solidFill>
                  <a:schemeClr val="bg1"/>
                </a:solidFill>
                <a:latin typeface="+mn-lt"/>
                <a:ea typeface="+mn-ea"/>
              </a:rPr>
              <a:t>44 590</a:t>
            </a:r>
            <a:r>
              <a:rPr lang="en-US" sz="1100" b="1" dirty="0">
                <a:solidFill>
                  <a:schemeClr val="bg1"/>
                </a:solidFill>
                <a:latin typeface="+mn-lt"/>
                <a:ea typeface="+mn-ea"/>
              </a:rPr>
              <a:t>.</a:t>
            </a:r>
            <a:r>
              <a:rPr lang="ru-RU" sz="1100" b="1" dirty="0">
                <a:solidFill>
                  <a:schemeClr val="bg1"/>
                </a:solidFill>
                <a:latin typeface="+mn-lt"/>
                <a:ea typeface="+mn-ea"/>
              </a:rPr>
              <a:t>4</a:t>
            </a:r>
            <a:r>
              <a:rPr lang="zh-CN" altLang="en-US" sz="1100" b="1" dirty="0">
                <a:solidFill>
                  <a:schemeClr val="bg1"/>
                </a:solidFill>
                <a:latin typeface="+mn-lt"/>
                <a:ea typeface="+mn-ea"/>
              </a:rPr>
              <a:t>千美元</a:t>
            </a:r>
            <a:r>
              <a:rPr lang="ru-RU" sz="1100" b="1" dirty="0">
                <a:solidFill>
                  <a:schemeClr val="bg1"/>
                </a:solidFill>
                <a:latin typeface="+mn-lt"/>
                <a:ea typeface="+mn-ea"/>
              </a:rPr>
              <a:t> </a:t>
            </a:r>
            <a:endParaRPr lang="ru-RU" sz="1100" dirty="0">
              <a:solidFill>
                <a:schemeClr val="bg1"/>
              </a:solidFill>
              <a:latin typeface="+mn-lt"/>
              <a:ea typeface="+mn-ea"/>
            </a:endParaRPr>
          </a:p>
        </p:txBody>
      </p:sp>
      <p:sp>
        <p:nvSpPr>
          <p:cNvPr id="26" name="Стрелка вниз 25"/>
          <p:cNvSpPr/>
          <p:nvPr/>
        </p:nvSpPr>
        <p:spPr>
          <a:xfrm>
            <a:off x="1042988" y="5964238"/>
            <a:ext cx="998537" cy="258762"/>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IRR</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34</a:t>
            </a:r>
            <a:r>
              <a:rPr lang="en-US" sz="1100" b="1" dirty="0">
                <a:solidFill>
                  <a:schemeClr val="bg1"/>
                </a:solidFill>
                <a:latin typeface="+mn-lt"/>
                <a:ea typeface="+mn-ea"/>
              </a:rPr>
              <a:t>.</a:t>
            </a:r>
            <a:r>
              <a:rPr lang="ru-RU" sz="1100" b="1" dirty="0">
                <a:solidFill>
                  <a:schemeClr val="bg1"/>
                </a:solidFill>
                <a:latin typeface="+mn-lt"/>
                <a:ea typeface="+mn-ea"/>
              </a:rPr>
              <a:t>24</a:t>
            </a:r>
            <a:r>
              <a:rPr lang="en-US" sz="1100" b="1" dirty="0">
                <a:solidFill>
                  <a:schemeClr val="bg1"/>
                </a:solidFill>
                <a:latin typeface="+mn-lt"/>
                <a:ea typeface="+mn-ea"/>
              </a:rPr>
              <a:t>%</a:t>
            </a:r>
            <a:endParaRPr lang="ru-RU" sz="1100" dirty="0">
              <a:solidFill>
                <a:schemeClr val="bg1"/>
              </a:solidFill>
              <a:latin typeface="+mn-lt"/>
              <a:ea typeface="+mn-ea"/>
            </a:endParaRPr>
          </a:p>
        </p:txBody>
      </p:sp>
      <p:sp>
        <p:nvSpPr>
          <p:cNvPr id="27" name="Стрелка вниз 26"/>
          <p:cNvSpPr/>
          <p:nvPr/>
        </p:nvSpPr>
        <p:spPr>
          <a:xfrm>
            <a:off x="2124075" y="5965825"/>
            <a:ext cx="1374775" cy="257175"/>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NPV</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8</a:t>
            </a:r>
            <a:r>
              <a:rPr lang="en-US" sz="1100" b="1" dirty="0">
                <a:solidFill>
                  <a:schemeClr val="bg1"/>
                </a:solidFill>
                <a:latin typeface="+mn-lt"/>
                <a:ea typeface="+mn-ea"/>
              </a:rPr>
              <a:t> </a:t>
            </a:r>
            <a:r>
              <a:rPr lang="ru-RU" sz="1100" b="1" dirty="0">
                <a:solidFill>
                  <a:schemeClr val="bg1"/>
                </a:solidFill>
                <a:latin typeface="+mn-lt"/>
                <a:ea typeface="+mn-ea"/>
              </a:rPr>
              <a:t>704</a:t>
            </a:r>
            <a:r>
              <a:rPr lang="en-US" sz="1100" b="1" dirty="0">
                <a:solidFill>
                  <a:schemeClr val="bg1"/>
                </a:solidFill>
                <a:latin typeface="+mn-lt"/>
                <a:ea typeface="+mn-ea"/>
              </a:rPr>
              <a:t> </a:t>
            </a:r>
            <a:r>
              <a:rPr lang="zh-CN" altLang="en-US" sz="1100" dirty="0">
                <a:solidFill>
                  <a:schemeClr val="bg1"/>
                </a:solidFill>
                <a:latin typeface="+mn-lt"/>
                <a:ea typeface="+mn-ea"/>
              </a:rPr>
              <a:t>千美元</a:t>
            </a:r>
            <a:endParaRPr lang="ru-RU" sz="1100" dirty="0">
              <a:solidFill>
                <a:schemeClr val="bg1"/>
              </a:solidFill>
              <a:latin typeface="+mn-lt"/>
              <a:ea typeface="+mn-ea"/>
            </a:endParaRPr>
          </a:p>
        </p:txBody>
      </p:sp>
      <p:sp>
        <p:nvSpPr>
          <p:cNvPr id="28" name="Стрелка вниз 27"/>
          <p:cNvSpPr/>
          <p:nvPr/>
        </p:nvSpPr>
        <p:spPr>
          <a:xfrm>
            <a:off x="3582988" y="5964238"/>
            <a:ext cx="701675" cy="254000"/>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PI</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1</a:t>
            </a:r>
            <a:r>
              <a:rPr lang="en-US" sz="1100" b="1" dirty="0">
                <a:solidFill>
                  <a:schemeClr val="bg1"/>
                </a:solidFill>
                <a:latin typeface="+mn-lt"/>
                <a:ea typeface="+mn-ea"/>
              </a:rPr>
              <a:t>.</a:t>
            </a:r>
            <a:r>
              <a:rPr lang="ru-RU" sz="1100" b="1" dirty="0">
                <a:solidFill>
                  <a:schemeClr val="bg1"/>
                </a:solidFill>
                <a:latin typeface="+mn-lt"/>
                <a:ea typeface="+mn-ea"/>
              </a:rPr>
              <a:t>74</a:t>
            </a:r>
            <a:endParaRPr lang="ru-RU" sz="1100" dirty="0">
              <a:solidFill>
                <a:schemeClr val="bg1"/>
              </a:solidFill>
              <a:latin typeface="+mn-lt"/>
              <a:ea typeface="+mn-ea"/>
            </a:endParaRPr>
          </a:p>
        </p:txBody>
      </p:sp>
      <p:sp>
        <p:nvSpPr>
          <p:cNvPr id="31" name="Стрелка вниз 30"/>
          <p:cNvSpPr/>
          <p:nvPr/>
        </p:nvSpPr>
        <p:spPr>
          <a:xfrm>
            <a:off x="5435600" y="5961063"/>
            <a:ext cx="998538" cy="257175"/>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IRR</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57</a:t>
            </a:r>
            <a:r>
              <a:rPr lang="en-US" sz="1100" b="1" dirty="0">
                <a:solidFill>
                  <a:schemeClr val="bg1"/>
                </a:solidFill>
                <a:latin typeface="+mn-lt"/>
                <a:ea typeface="+mn-ea"/>
              </a:rPr>
              <a:t>.</a:t>
            </a:r>
            <a:r>
              <a:rPr lang="ru-RU" sz="1100" b="1" dirty="0">
                <a:solidFill>
                  <a:schemeClr val="bg1"/>
                </a:solidFill>
                <a:latin typeface="+mn-lt"/>
                <a:ea typeface="+mn-ea"/>
              </a:rPr>
              <a:t>32</a:t>
            </a:r>
            <a:r>
              <a:rPr lang="en-US" sz="1100" b="1" dirty="0">
                <a:solidFill>
                  <a:schemeClr val="bg1"/>
                </a:solidFill>
                <a:latin typeface="+mn-lt"/>
                <a:ea typeface="+mn-ea"/>
              </a:rPr>
              <a:t>%</a:t>
            </a:r>
            <a:endParaRPr lang="ru-RU" sz="1100" dirty="0">
              <a:solidFill>
                <a:schemeClr val="bg1"/>
              </a:solidFill>
              <a:latin typeface="+mn-lt"/>
              <a:ea typeface="+mn-ea"/>
            </a:endParaRPr>
          </a:p>
        </p:txBody>
      </p:sp>
      <p:sp>
        <p:nvSpPr>
          <p:cNvPr id="32" name="Стрелка вниз 31"/>
          <p:cNvSpPr/>
          <p:nvPr/>
        </p:nvSpPr>
        <p:spPr>
          <a:xfrm>
            <a:off x="6507163" y="5962650"/>
            <a:ext cx="1457325" cy="255588"/>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NPV</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63</a:t>
            </a:r>
            <a:r>
              <a:rPr lang="en-US" sz="1100" b="1" dirty="0">
                <a:solidFill>
                  <a:schemeClr val="bg1"/>
                </a:solidFill>
                <a:latin typeface="+mn-lt"/>
                <a:ea typeface="+mn-ea"/>
              </a:rPr>
              <a:t> </a:t>
            </a:r>
            <a:r>
              <a:rPr lang="ru-RU" sz="1100" b="1" dirty="0">
                <a:solidFill>
                  <a:schemeClr val="bg1"/>
                </a:solidFill>
                <a:latin typeface="+mn-lt"/>
                <a:ea typeface="+mn-ea"/>
              </a:rPr>
              <a:t>699</a:t>
            </a:r>
            <a:r>
              <a:rPr lang="en-US" sz="1100" b="1" dirty="0">
                <a:solidFill>
                  <a:schemeClr val="bg1"/>
                </a:solidFill>
                <a:latin typeface="+mn-lt"/>
                <a:ea typeface="+mn-ea"/>
              </a:rPr>
              <a:t>.</a:t>
            </a:r>
            <a:r>
              <a:rPr lang="ru-RU" sz="1100" b="1" dirty="0">
                <a:solidFill>
                  <a:schemeClr val="bg1"/>
                </a:solidFill>
                <a:latin typeface="+mn-lt"/>
                <a:ea typeface="+mn-ea"/>
              </a:rPr>
              <a:t>7</a:t>
            </a:r>
            <a:r>
              <a:rPr lang="zh-CN" altLang="en-US" sz="1100" b="1" dirty="0">
                <a:solidFill>
                  <a:schemeClr val="bg1"/>
                </a:solidFill>
                <a:latin typeface="+mn-lt"/>
                <a:ea typeface="+mn-ea"/>
              </a:rPr>
              <a:t>千美元</a:t>
            </a:r>
            <a:endParaRPr lang="ru-RU" sz="1100" dirty="0">
              <a:solidFill>
                <a:schemeClr val="bg1"/>
              </a:solidFill>
              <a:latin typeface="+mn-lt"/>
              <a:ea typeface="+mn-ea"/>
            </a:endParaRPr>
          </a:p>
        </p:txBody>
      </p:sp>
      <p:sp>
        <p:nvSpPr>
          <p:cNvPr id="33" name="Стрелка вниз 32"/>
          <p:cNvSpPr/>
          <p:nvPr/>
        </p:nvSpPr>
        <p:spPr>
          <a:xfrm>
            <a:off x="8047038" y="5961063"/>
            <a:ext cx="701675" cy="254000"/>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PI</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2</a:t>
            </a:r>
            <a:r>
              <a:rPr lang="en-US" sz="1100" b="1" dirty="0">
                <a:solidFill>
                  <a:schemeClr val="bg1"/>
                </a:solidFill>
                <a:latin typeface="+mn-lt"/>
                <a:ea typeface="+mn-ea"/>
              </a:rPr>
              <a:t>.</a:t>
            </a:r>
            <a:r>
              <a:rPr lang="ru-RU" sz="1100" b="1" dirty="0">
                <a:solidFill>
                  <a:schemeClr val="bg1"/>
                </a:solidFill>
                <a:latin typeface="+mn-lt"/>
                <a:ea typeface="+mn-ea"/>
              </a:rPr>
              <a:t>43</a:t>
            </a:r>
            <a:endParaRPr lang="ru-RU" sz="1100" dirty="0">
              <a:solidFill>
                <a:schemeClr val="bg1"/>
              </a:solidFill>
              <a:latin typeface="+mn-lt"/>
              <a:ea typeface="+mn-ea"/>
            </a:endParaRPr>
          </a:p>
        </p:txBody>
      </p:sp>
      <p:pic>
        <p:nvPicPr>
          <p:cNvPr id="34" name="Рисунок 33"/>
          <p:cNvPicPr/>
          <p:nvPr/>
        </p:nvPicPr>
        <p:blipFill>
          <a:blip r:embed="rId5"/>
          <a:stretch>
            <a:fillRect/>
          </a:stretch>
        </p:blipFill>
        <p:spPr>
          <a:xfrm>
            <a:off x="3498850" y="4079875"/>
            <a:ext cx="630238" cy="473075"/>
          </a:xfrm>
          <a:prstGeom prst="rect">
            <a:avLst/>
          </a:prstGeom>
          <a:ln>
            <a:solidFill>
              <a:schemeClr val="bg1">
                <a:lumMod val="50000"/>
              </a:schemeClr>
            </a:solidFill>
          </a:ln>
        </p:spPr>
      </p:pic>
      <p:pic>
        <p:nvPicPr>
          <p:cNvPr id="35" name="Рисунок 34"/>
          <p:cNvPicPr/>
          <p:nvPr/>
        </p:nvPicPr>
        <p:blipFill>
          <a:blip r:embed="rId6"/>
          <a:stretch>
            <a:fillRect/>
          </a:stretch>
        </p:blipFill>
        <p:spPr>
          <a:xfrm>
            <a:off x="3509963" y="4568825"/>
            <a:ext cx="628650" cy="506413"/>
          </a:xfrm>
          <a:prstGeom prst="rect">
            <a:avLst/>
          </a:prstGeom>
          <a:ln>
            <a:solidFill>
              <a:schemeClr val="bg1">
                <a:lumMod val="50000"/>
              </a:schemeClr>
            </a:solidFill>
          </a:ln>
        </p:spPr>
      </p:pic>
      <p:pic>
        <p:nvPicPr>
          <p:cNvPr id="37" name="Рисунок 36"/>
          <p:cNvPicPr/>
          <p:nvPr/>
        </p:nvPicPr>
        <p:blipFill>
          <a:blip r:embed="rId7"/>
          <a:stretch>
            <a:fillRect/>
          </a:stretch>
        </p:blipFill>
        <p:spPr>
          <a:xfrm>
            <a:off x="3498850" y="5113338"/>
            <a:ext cx="630238" cy="509587"/>
          </a:xfrm>
          <a:prstGeom prst="rect">
            <a:avLst/>
          </a:prstGeom>
          <a:ln>
            <a:solidFill>
              <a:schemeClr val="bg1">
                <a:lumMod val="50000"/>
              </a:schemeClr>
            </a:solidFill>
          </a:ln>
        </p:spPr>
      </p:pic>
      <p:pic>
        <p:nvPicPr>
          <p:cNvPr id="38" name="Рисунок 37"/>
          <p:cNvPicPr/>
          <p:nvPr/>
        </p:nvPicPr>
        <p:blipFill>
          <a:blip r:embed="rId8"/>
          <a:stretch>
            <a:fillRect/>
          </a:stretch>
        </p:blipFill>
        <p:spPr>
          <a:xfrm>
            <a:off x="6434138" y="4221163"/>
            <a:ext cx="773112" cy="631825"/>
          </a:xfrm>
          <a:prstGeom prst="rect">
            <a:avLst/>
          </a:prstGeom>
          <a:ln>
            <a:solidFill>
              <a:schemeClr val="bg1">
                <a:lumMod val="50000"/>
              </a:schemeClr>
            </a:solidFill>
          </a:ln>
        </p:spPr>
      </p:pic>
      <p:pic>
        <p:nvPicPr>
          <p:cNvPr id="39" name="Рисунок 38"/>
          <p:cNvPicPr/>
          <p:nvPr/>
        </p:nvPicPr>
        <p:blipFill>
          <a:blip r:embed="rId9"/>
          <a:stretch>
            <a:fillRect/>
          </a:stretch>
        </p:blipFill>
        <p:spPr>
          <a:xfrm>
            <a:off x="6434138" y="5302250"/>
            <a:ext cx="801687" cy="633413"/>
          </a:xfrm>
          <a:prstGeom prst="rect">
            <a:avLst/>
          </a:prstGeom>
          <a:ln>
            <a:solidFill>
              <a:schemeClr val="bg1">
                <a:lumMod val="50000"/>
              </a:schemeClr>
            </a:solidFill>
          </a:ln>
        </p:spPr>
      </p:pic>
      <p:sp>
        <p:nvSpPr>
          <p:cNvPr id="40" name="Прямоугольник 39"/>
          <p:cNvSpPr/>
          <p:nvPr/>
        </p:nvSpPr>
        <p:spPr>
          <a:xfrm>
            <a:off x="7866063" y="604838"/>
            <a:ext cx="1260475" cy="476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12" name="Номер слайда 11"/>
          <p:cNvSpPr>
            <a:spLocks noGrp="1"/>
          </p:cNvSpPr>
          <p:nvPr>
            <p:ph type="sldNum" sz="quarter" idx="12"/>
          </p:nvPr>
        </p:nvSpPr>
        <p:spPr/>
        <p:txBody>
          <a:bodyPr/>
          <a:lstStyle/>
          <a:p>
            <a:pPr>
              <a:defRPr/>
            </a:pPr>
            <a:fld id="{005260DB-22C5-437E-8111-585CA8874985}" type="slidenum">
              <a:rPr lang="ru-RU" sz="1800" b="1"/>
              <a:pPr>
                <a:defRPr/>
              </a:pPr>
              <a:t>18</a:t>
            </a:fld>
            <a:endParaRPr lang="ru-RU" sz="1800" b="1" dirty="0"/>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50179"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50180"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8420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r>
              <a:rPr lang="zh-CN" altLang="en-US" sz="1200" dirty="0">
                <a:solidFill>
                  <a:prstClr val="black"/>
                </a:solidFill>
              </a:rPr>
              <a:t>方案 ：电缆生产 </a:t>
            </a:r>
            <a:r>
              <a:rPr lang="ru-RU" sz="1200" b="1" dirty="0">
                <a:solidFill>
                  <a:schemeClr val="tx1">
                    <a:lumMod val="85000"/>
                    <a:lumOff val="15000"/>
                  </a:schemeClr>
                </a:solidFill>
              </a:rPr>
              <a:t>				                        </a:t>
            </a:r>
            <a:r>
              <a:rPr lang="zh-CN" altLang="en-US" sz="1200" b="1" dirty="0">
                <a:solidFill>
                  <a:schemeClr val="tx1">
                    <a:lumMod val="85000"/>
                    <a:lumOff val="15000"/>
                  </a:schemeClr>
                </a:solidFill>
              </a:rPr>
              <a:t>土地面积：</a:t>
            </a:r>
            <a:r>
              <a:rPr lang="ru-RU" sz="1200" b="1" dirty="0">
                <a:solidFill>
                  <a:schemeClr val="tx1">
                    <a:lumMod val="85000"/>
                    <a:lumOff val="15000"/>
                  </a:schemeClr>
                </a:solidFill>
              </a:rPr>
              <a:t> </a:t>
            </a:r>
            <a:r>
              <a:rPr lang="ru-RU" sz="1200" dirty="0"/>
              <a:t>182 </a:t>
            </a:r>
            <a:r>
              <a:rPr lang="ru-RU" sz="1200" dirty="0"/>
              <a:t>038</a:t>
            </a:r>
            <a:r>
              <a:rPr lang="en-US" sz="1200" dirty="0"/>
              <a:t>.</a:t>
            </a:r>
            <a:r>
              <a:rPr lang="ru-RU" sz="1200" dirty="0"/>
              <a:t>0</a:t>
            </a:r>
            <a:r>
              <a:rPr lang="zh-CN" altLang="en-US" sz="1200" dirty="0"/>
              <a:t>平方米</a:t>
            </a:r>
            <a:endParaRPr lang="ru-RU" sz="1200" dirty="0">
              <a:solidFill>
                <a:prstClr val="black"/>
              </a:solidFill>
            </a:endParaRPr>
          </a:p>
          <a:p>
            <a:pPr algn="just" fontAlgn="auto">
              <a:spcBef>
                <a:spcPts val="0"/>
              </a:spcBef>
              <a:spcAft>
                <a:spcPts val="0"/>
              </a:spcAft>
              <a:defRPr/>
            </a:pPr>
            <a:r>
              <a:rPr lang="zh-CN" altLang="en-US" sz="1200" b="1" dirty="0">
                <a:solidFill>
                  <a:prstClr val="black"/>
                </a:solidFill>
              </a:rPr>
              <a:t>地址：滨海边疆区斯帕斯克达利尼市赤卫军街</a:t>
            </a:r>
            <a:r>
              <a:rPr lang="en-US" altLang="zh-CN" sz="1200" b="1" dirty="0">
                <a:solidFill>
                  <a:prstClr val="black"/>
                </a:solidFill>
              </a:rPr>
              <a:t>130</a:t>
            </a:r>
            <a:r>
              <a:rPr lang="zh-CN" altLang="en-US" sz="1200" b="1" dirty="0">
                <a:solidFill>
                  <a:prstClr val="black"/>
                </a:solidFill>
              </a:rPr>
              <a:t>号                                </a:t>
            </a:r>
            <a:r>
              <a:rPr lang="ru-RU" sz="1200" dirty="0">
                <a:solidFill>
                  <a:schemeClr val="tx1">
                    <a:lumMod val="85000"/>
                    <a:lumOff val="15000"/>
                  </a:schemeClr>
                </a:solidFill>
              </a:rPr>
              <a:t>             </a:t>
            </a:r>
            <a:r>
              <a:rPr lang="en-US" sz="1200" b="1" dirty="0">
                <a:solidFill>
                  <a:prstClr val="black"/>
                </a:solidFill>
              </a:rPr>
              <a:t> </a:t>
            </a:r>
            <a:r>
              <a:rPr lang="en-US" sz="1200" b="1" dirty="0">
                <a:solidFill>
                  <a:prstClr val="black"/>
                </a:solidFill>
              </a:rPr>
              <a:t>            </a:t>
            </a:r>
            <a:r>
              <a:rPr lang="zh-CN" altLang="en-US" sz="1200" b="1" dirty="0">
                <a:solidFill>
                  <a:prstClr val="black"/>
                </a:solidFill>
              </a:rPr>
              <a:t>建筑物和构筑物的面积：</a:t>
            </a:r>
            <a:r>
              <a:rPr lang="ru-RU" sz="1200" b="1" dirty="0">
                <a:solidFill>
                  <a:prstClr val="black"/>
                </a:solidFill>
              </a:rPr>
              <a:t> </a:t>
            </a:r>
            <a:r>
              <a:rPr lang="ru-RU" sz="1200" dirty="0"/>
              <a:t>45 </a:t>
            </a:r>
            <a:r>
              <a:rPr lang="ru-RU" sz="1200" dirty="0"/>
              <a:t>933</a:t>
            </a:r>
            <a:r>
              <a:rPr lang="en-US" sz="1200" dirty="0"/>
              <a:t>.</a:t>
            </a:r>
            <a:r>
              <a:rPr lang="ru-RU" sz="1200" dirty="0"/>
              <a:t>7</a:t>
            </a:r>
            <a:r>
              <a:rPr lang="zh-CN" altLang="en-US" sz="1200" dirty="0"/>
              <a:t>平方米</a:t>
            </a:r>
            <a:endParaRPr lang="ru-RU" sz="1200" dirty="0">
              <a:solidFill>
                <a:schemeClr val="tx1">
                  <a:lumMod val="85000"/>
                  <a:lumOff val="15000"/>
                </a:schemeClr>
              </a:solidFill>
            </a:endParaRPr>
          </a:p>
        </p:txBody>
      </p:sp>
      <p:sp>
        <p:nvSpPr>
          <p:cNvPr id="50182" name="Стрелка вниз 8"/>
          <p:cNvSpPr>
            <a:spLocks noChangeArrowheads="1"/>
          </p:cNvSpPr>
          <p:nvPr/>
        </p:nvSpPr>
        <p:spPr bwMode="auto">
          <a:xfrm>
            <a:off x="468313" y="836613"/>
            <a:ext cx="2808287"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场地说明</a:t>
            </a:r>
            <a:endParaRPr lang="zh-CN" altLang="ru-RU" sz="1400">
              <a:solidFill>
                <a:schemeClr val="bg1"/>
              </a:solidFill>
              <a:latin typeface="Calibri" pitchFamily="34" charset="0"/>
            </a:endParaRPr>
          </a:p>
        </p:txBody>
      </p:sp>
      <p:sp>
        <p:nvSpPr>
          <p:cNvPr id="12" name="Прямоугольник 11"/>
          <p:cNvSpPr/>
          <p:nvPr/>
        </p:nvSpPr>
        <p:spPr>
          <a:xfrm>
            <a:off x="331788" y="1916113"/>
            <a:ext cx="8480425" cy="4176712"/>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13" name="Стрелка вниз 12"/>
          <p:cNvSpPr/>
          <p:nvPr/>
        </p:nvSpPr>
        <p:spPr>
          <a:xfrm>
            <a:off x="460375" y="1781175"/>
            <a:ext cx="2808288" cy="271463"/>
          </a:xfrm>
          <a:prstGeom prst="downArrow">
            <a:avLst>
              <a:gd name="adj1" fmla="val 100000"/>
              <a:gd name="adj2" fmla="val 0"/>
            </a:avLst>
          </a:prstGeom>
          <a:solidFill>
            <a:schemeClr val="tx1">
              <a:lumMod val="75000"/>
              <a:lumOff val="25000"/>
            </a:schemeClr>
          </a:solidFill>
          <a:ln>
            <a:noFill/>
          </a:ln>
        </p:spPr>
        <p:txBody>
          <a:bodyPr tIns="0" bIns="0" anchor="ctr"/>
          <a:lstStyle/>
          <a:p>
            <a:pPr fontAlgn="auto">
              <a:spcBef>
                <a:spcPts val="0"/>
              </a:spcBef>
              <a:spcAft>
                <a:spcPts val="0"/>
              </a:spcAft>
              <a:defRPr/>
            </a:pPr>
            <a:r>
              <a:rPr lang="zh-CN" altLang="en-US" sz="1400" dirty="0">
                <a:solidFill>
                  <a:schemeClr val="bg1"/>
                </a:solidFill>
                <a:latin typeface="+mn-lt"/>
                <a:ea typeface="+mn-ea"/>
              </a:rPr>
              <a:t>场地照片</a:t>
            </a:r>
            <a:endParaRPr lang="ru-RU" sz="1400" dirty="0">
              <a:solidFill>
                <a:schemeClr val="bg1"/>
              </a:solidFill>
              <a:latin typeface="+mn-lt"/>
              <a:ea typeface="+mn-ea"/>
            </a:endParaRPr>
          </a:p>
        </p:txBody>
      </p:sp>
      <p:pic>
        <p:nvPicPr>
          <p:cNvPr id="18" name="Рисунок 17"/>
          <p:cNvPicPr/>
          <p:nvPr/>
        </p:nvPicPr>
        <p:blipFill>
          <a:blip r:embed="rId5"/>
          <a:stretch>
            <a:fillRect/>
          </a:stretch>
        </p:blipFill>
        <p:spPr>
          <a:xfrm>
            <a:off x="508000" y="2133600"/>
            <a:ext cx="2695575" cy="2087563"/>
          </a:xfrm>
          <a:prstGeom prst="rect">
            <a:avLst/>
          </a:prstGeom>
          <a:ln>
            <a:solidFill>
              <a:schemeClr val="tx1">
                <a:lumMod val="50000"/>
                <a:lumOff val="50000"/>
              </a:schemeClr>
            </a:solidFill>
          </a:ln>
        </p:spPr>
      </p:pic>
      <p:pic>
        <p:nvPicPr>
          <p:cNvPr id="21" name="Рисунок 20"/>
          <p:cNvPicPr/>
          <p:nvPr/>
        </p:nvPicPr>
        <p:blipFill rotWithShape="1">
          <a:blip r:embed="rId6"/>
          <a:srcRect r="19180"/>
          <a:stretch/>
        </p:blipFill>
        <p:spPr>
          <a:xfrm>
            <a:off x="3276600" y="2133600"/>
            <a:ext cx="1628775" cy="1655763"/>
          </a:xfrm>
          <a:prstGeom prst="rect">
            <a:avLst/>
          </a:prstGeom>
          <a:ln>
            <a:solidFill>
              <a:schemeClr val="tx1">
                <a:lumMod val="50000"/>
                <a:lumOff val="50000"/>
              </a:schemeClr>
            </a:solidFill>
          </a:ln>
        </p:spPr>
      </p:pic>
      <p:pic>
        <p:nvPicPr>
          <p:cNvPr id="22" name="Рисунок 21"/>
          <p:cNvPicPr/>
          <p:nvPr/>
        </p:nvPicPr>
        <p:blipFill>
          <a:blip r:embed="rId7"/>
          <a:srcRect/>
          <a:stretch>
            <a:fillRect/>
          </a:stretch>
        </p:blipFill>
        <p:spPr bwMode="auto">
          <a:xfrm>
            <a:off x="3276600" y="3848100"/>
            <a:ext cx="5399088" cy="2173288"/>
          </a:xfrm>
          <a:prstGeom prst="rect">
            <a:avLst/>
          </a:prstGeom>
          <a:noFill/>
          <a:ln>
            <a:solidFill>
              <a:schemeClr val="tx1">
                <a:lumMod val="50000"/>
                <a:lumOff val="50000"/>
              </a:schemeClr>
            </a:solidFill>
          </a:ln>
        </p:spPr>
      </p:pic>
      <p:pic>
        <p:nvPicPr>
          <p:cNvPr id="23" name="Рисунок 22"/>
          <p:cNvPicPr/>
          <p:nvPr/>
        </p:nvPicPr>
        <p:blipFill rotWithShape="1">
          <a:blip r:embed="rId8"/>
          <a:srcRect t="11189" b="8960"/>
          <a:stretch/>
        </p:blipFill>
        <p:spPr>
          <a:xfrm>
            <a:off x="508000" y="4292600"/>
            <a:ext cx="2695575" cy="1728788"/>
          </a:xfrm>
          <a:prstGeom prst="rect">
            <a:avLst/>
          </a:prstGeom>
          <a:ln>
            <a:solidFill>
              <a:schemeClr val="tx1">
                <a:lumMod val="50000"/>
                <a:lumOff val="50000"/>
              </a:schemeClr>
            </a:solidFill>
          </a:ln>
        </p:spPr>
      </p:pic>
      <p:pic>
        <p:nvPicPr>
          <p:cNvPr id="24" name="Рисунок 23"/>
          <p:cNvPicPr/>
          <p:nvPr/>
        </p:nvPicPr>
        <p:blipFill rotWithShape="1">
          <a:blip r:embed="rId9"/>
          <a:srcRect l="7337" r="11533"/>
          <a:stretch/>
        </p:blipFill>
        <p:spPr>
          <a:xfrm>
            <a:off x="4979988" y="2133600"/>
            <a:ext cx="1752600" cy="1655763"/>
          </a:xfrm>
          <a:prstGeom prst="rect">
            <a:avLst/>
          </a:prstGeom>
          <a:ln>
            <a:solidFill>
              <a:schemeClr val="tx1">
                <a:lumMod val="50000"/>
                <a:lumOff val="50000"/>
              </a:schemeClr>
            </a:solidFill>
          </a:ln>
        </p:spPr>
      </p:pic>
      <p:pic>
        <p:nvPicPr>
          <p:cNvPr id="25" name="Рисунок 24"/>
          <p:cNvPicPr/>
          <p:nvPr/>
        </p:nvPicPr>
        <p:blipFill rotWithShape="1">
          <a:blip r:embed="rId10"/>
          <a:srcRect r="21464"/>
          <a:stretch/>
        </p:blipFill>
        <p:spPr>
          <a:xfrm>
            <a:off x="6804025" y="2133600"/>
            <a:ext cx="1871663" cy="1651000"/>
          </a:xfrm>
          <a:prstGeom prst="rect">
            <a:avLst/>
          </a:prstGeom>
          <a:ln>
            <a:solidFill>
              <a:schemeClr val="tx1">
                <a:lumMod val="50000"/>
                <a:lumOff val="50000"/>
              </a:schemeClr>
            </a:solidFill>
          </a:ln>
        </p:spPr>
      </p:pic>
      <p:sp>
        <p:nvSpPr>
          <p:cNvPr id="17" name="Стрелка вниз 16"/>
          <p:cNvSpPr/>
          <p:nvPr/>
        </p:nvSpPr>
        <p:spPr>
          <a:xfrm>
            <a:off x="5076825" y="1797050"/>
            <a:ext cx="3598863" cy="271463"/>
          </a:xfrm>
          <a:prstGeom prst="downArrow">
            <a:avLst>
              <a:gd name="adj1" fmla="val 100000"/>
              <a:gd name="adj2" fmla="val 0"/>
            </a:avLst>
          </a:prstGeom>
          <a:solidFill>
            <a:schemeClr val="accent6">
              <a:lumMod val="75000"/>
            </a:schemeClr>
          </a:solidFill>
          <a:ln>
            <a:noFill/>
          </a:ln>
        </p:spPr>
        <p:txBody>
          <a:bodyPr tIns="0" bIns="0" anchor="ctr"/>
          <a:lstStyle/>
          <a:p>
            <a:pPr fontAlgn="auto">
              <a:spcBef>
                <a:spcPts val="0"/>
              </a:spcBef>
              <a:spcAft>
                <a:spcPts val="0"/>
              </a:spcAft>
              <a:defRPr/>
            </a:pPr>
            <a:r>
              <a:rPr lang="zh-CN" altLang="en-US" sz="1300" dirty="0">
                <a:solidFill>
                  <a:schemeClr val="bg1"/>
                </a:solidFill>
                <a:latin typeface="+mn-lt"/>
                <a:ea typeface="+mn-ea"/>
              </a:rPr>
              <a:t>标</a:t>
            </a:r>
            <a:r>
              <a:rPr lang="zh-CN" altLang="en-US" sz="1300" dirty="0">
                <a:solidFill>
                  <a:schemeClr val="bg1"/>
                </a:solidFill>
                <a:latin typeface="+mn-lt"/>
                <a:ea typeface="+mn-ea"/>
              </a:rPr>
              <a:t>段（场地）造价</a:t>
            </a:r>
            <a:r>
              <a:rPr lang="ru-RU" sz="1300" dirty="0">
                <a:solidFill>
                  <a:schemeClr val="bg1"/>
                </a:solidFill>
                <a:latin typeface="+mn-lt"/>
                <a:ea typeface="+mn-ea"/>
              </a:rPr>
              <a:t> – </a:t>
            </a:r>
            <a:r>
              <a:rPr lang="en-US" sz="1300" b="1" dirty="0">
                <a:solidFill>
                  <a:schemeClr val="bg1"/>
                </a:solidFill>
                <a:latin typeface="+mn-lt"/>
                <a:ea typeface="+mn-ea"/>
              </a:rPr>
              <a:t>4</a:t>
            </a:r>
            <a:r>
              <a:rPr lang="ru-RU" sz="1300" b="1" dirty="0">
                <a:solidFill>
                  <a:schemeClr val="bg1"/>
                </a:solidFill>
                <a:latin typeface="+mn-lt"/>
                <a:ea typeface="+mn-ea"/>
              </a:rPr>
              <a:t> </a:t>
            </a:r>
            <a:r>
              <a:rPr lang="en-US" sz="1300" b="1" dirty="0">
                <a:solidFill>
                  <a:schemeClr val="bg1"/>
                </a:solidFill>
                <a:latin typeface="+mn-lt"/>
                <a:ea typeface="+mn-ea"/>
              </a:rPr>
              <a:t>5</a:t>
            </a:r>
            <a:r>
              <a:rPr lang="ru-RU" sz="1300" b="1" dirty="0">
                <a:solidFill>
                  <a:schemeClr val="bg1"/>
                </a:solidFill>
                <a:latin typeface="+mn-lt"/>
                <a:ea typeface="+mn-ea"/>
              </a:rPr>
              <a:t>4</a:t>
            </a:r>
            <a:r>
              <a:rPr lang="en-US" sz="1300" b="1" dirty="0">
                <a:solidFill>
                  <a:schemeClr val="bg1"/>
                </a:solidFill>
                <a:latin typeface="+mn-lt"/>
                <a:ea typeface="+mn-ea"/>
              </a:rPr>
              <a:t>7.6</a:t>
            </a:r>
            <a:r>
              <a:rPr lang="zh-CN" altLang="en-US" sz="1300" b="1" dirty="0">
                <a:solidFill>
                  <a:schemeClr val="bg1"/>
                </a:solidFill>
                <a:latin typeface="+mn-lt"/>
                <a:ea typeface="+mn-ea"/>
              </a:rPr>
              <a:t>千美元</a:t>
            </a:r>
            <a:endParaRPr lang="ru-RU" sz="1300" dirty="0">
              <a:solidFill>
                <a:schemeClr val="bg1"/>
              </a:solidFill>
              <a:latin typeface="+mn-lt"/>
              <a:ea typeface="+mn-ea"/>
            </a:endParaRPr>
          </a:p>
        </p:txBody>
      </p:sp>
      <p:sp>
        <p:nvSpPr>
          <p:cNvPr id="19" name="TextBox 18"/>
          <p:cNvSpPr txBox="1"/>
          <p:nvPr/>
        </p:nvSpPr>
        <p:spPr>
          <a:xfrm>
            <a:off x="1908175" y="120650"/>
            <a:ext cx="1981200"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电缆生产方案 </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0" name="Прямоугольник 19"/>
          <p:cNvSpPr/>
          <p:nvPr/>
        </p:nvSpPr>
        <p:spPr>
          <a:xfrm>
            <a:off x="7866063" y="604838"/>
            <a:ext cx="1260475" cy="476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F8B6DE1A-43EF-4C3C-A871-2B1E3F259381}" type="slidenum">
              <a:rPr lang="ru-RU" sz="1800" b="1"/>
              <a:pPr>
                <a:defRPr/>
              </a:pPr>
              <a:t>19</a:t>
            </a:fld>
            <a:endParaRPr lang="ru-RU" sz="1800" b="1" dirty="0"/>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2781300"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有关投资计划的信息</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15364"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15365"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14" name="Прямоугольник 13"/>
          <p:cNvSpPr/>
          <p:nvPr/>
        </p:nvSpPr>
        <p:spPr>
          <a:xfrm>
            <a:off x="338138" y="973138"/>
            <a:ext cx="8482012" cy="896937"/>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ctr"/>
          <a:lstStyle/>
          <a:p>
            <a:pPr algn="just" fontAlgn="auto">
              <a:spcBef>
                <a:spcPts val="0"/>
              </a:spcBef>
              <a:spcAft>
                <a:spcPts val="0"/>
              </a:spcAft>
              <a:defRPr/>
            </a:pPr>
            <a:r>
              <a:rPr lang="zh-CN" altLang="en-US" sz="1200" b="1" dirty="0">
                <a:solidFill>
                  <a:prstClr val="black"/>
                </a:solidFill>
              </a:rPr>
              <a:t>为</a:t>
            </a:r>
            <a:r>
              <a:rPr lang="zh-CN" altLang="en-US" sz="1200" b="1" dirty="0">
                <a:solidFill>
                  <a:prstClr val="black"/>
                </a:solidFill>
              </a:rPr>
              <a:t>采取</a:t>
            </a:r>
            <a:r>
              <a:rPr lang="zh-CN" altLang="en-US" sz="1200" b="1" dirty="0">
                <a:solidFill>
                  <a:prstClr val="black"/>
                </a:solidFill>
              </a:rPr>
              <a:t>引入拨款和</a:t>
            </a:r>
            <a:r>
              <a:rPr lang="en-US" altLang="zh-CN" sz="1200" b="1" dirty="0">
                <a:solidFill>
                  <a:prstClr val="black"/>
                </a:solidFill>
              </a:rPr>
              <a:t>/</a:t>
            </a:r>
            <a:r>
              <a:rPr lang="zh-CN" altLang="en-US" sz="1200" b="1" dirty="0">
                <a:solidFill>
                  <a:prstClr val="black"/>
                </a:solidFill>
              </a:rPr>
              <a:t>或出售资产的措施，对制造</a:t>
            </a:r>
            <a:r>
              <a:rPr lang="zh-CN" altLang="en-US" sz="1200" b="1" dirty="0">
                <a:solidFill>
                  <a:prstClr val="black"/>
                </a:solidFill>
              </a:rPr>
              <a:t>企业</a:t>
            </a:r>
            <a:r>
              <a:rPr lang="zh-CN" altLang="zh-CN" sz="1200" dirty="0"/>
              <a:t>《</a:t>
            </a:r>
            <a:r>
              <a:rPr lang="en-US" altLang="zh-CN" sz="1200" dirty="0" err="1"/>
              <a:t>RosMet</a:t>
            </a:r>
            <a:r>
              <a:rPr lang="zh-CN" altLang="zh-CN" sz="1200" dirty="0"/>
              <a:t>》</a:t>
            </a:r>
            <a:r>
              <a:rPr lang="zh-CN" altLang="en-US" sz="1200" b="1" dirty="0">
                <a:solidFill>
                  <a:prstClr val="black"/>
                </a:solidFill>
              </a:rPr>
              <a:t>的投资</a:t>
            </a:r>
            <a:r>
              <a:rPr lang="zh-CN" altLang="en-US" sz="1200" b="1" dirty="0">
                <a:solidFill>
                  <a:prstClr val="black"/>
                </a:solidFill>
              </a:rPr>
              <a:t>方案进行分析。</a:t>
            </a:r>
            <a:endParaRPr lang="ru-RU" sz="1200" b="1" dirty="0">
              <a:solidFill>
                <a:prstClr val="black"/>
              </a:solidFill>
            </a:endParaRPr>
          </a:p>
        </p:txBody>
      </p:sp>
      <p:sp>
        <p:nvSpPr>
          <p:cNvPr id="15367" name="Стрелка вниз 14"/>
          <p:cNvSpPr>
            <a:spLocks noChangeArrowheads="1"/>
          </p:cNvSpPr>
          <p:nvPr/>
        </p:nvSpPr>
        <p:spPr bwMode="auto">
          <a:xfrm>
            <a:off x="468313" y="836613"/>
            <a:ext cx="1871662"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计划的目的</a:t>
            </a:r>
            <a:endParaRPr lang="zh-CN" altLang="ru-RU" sz="1400">
              <a:solidFill>
                <a:schemeClr val="bg1"/>
              </a:solidFill>
              <a:latin typeface="Calibri" pitchFamily="34" charset="0"/>
            </a:endParaRPr>
          </a:p>
        </p:txBody>
      </p:sp>
      <p:sp>
        <p:nvSpPr>
          <p:cNvPr id="16" name="Прямоугольник 15"/>
          <p:cNvSpPr/>
          <p:nvPr/>
        </p:nvSpPr>
        <p:spPr>
          <a:xfrm>
            <a:off x="317500" y="2427288"/>
            <a:ext cx="2720975" cy="581025"/>
          </a:xfrm>
          <a:prstGeom prst="rect">
            <a:avLst/>
          </a:prstGeom>
          <a:solidFill>
            <a:schemeClr val="bg1">
              <a:lumMod val="85000"/>
            </a:schemeClr>
          </a:solidFill>
          <a:ln>
            <a:noFill/>
          </a:ln>
        </p:spPr>
        <p:style>
          <a:lnRef idx="0">
            <a:scrgbClr r="0" g="0" b="0"/>
          </a:lnRef>
          <a:fillRef idx="0">
            <a:scrgbClr r="0" g="0" b="0"/>
          </a:fillRef>
          <a:effectRef idx="0">
            <a:scrgbClr r="0" g="0" b="0"/>
          </a:effectRef>
          <a:fontRef idx="minor">
            <a:schemeClr val="lt1"/>
          </a:fontRef>
        </p:style>
        <p:txBody>
          <a:bodyPr lIns="85344" tIns="48768" rIns="85344" bIns="48768" spcCol="1270" anchor="ctr"/>
          <a:lstStyle/>
          <a:p>
            <a:pPr algn="ctr" fontAlgn="auto">
              <a:spcBef>
                <a:spcPts val="0"/>
              </a:spcBef>
              <a:spcAft>
                <a:spcPts val="0"/>
              </a:spcAft>
              <a:defRPr/>
            </a:pPr>
            <a:r>
              <a:rPr lang="zh-CN" altLang="en-US" sz="1200" b="1" dirty="0">
                <a:solidFill>
                  <a:schemeClr val="tx1">
                    <a:lumMod val="85000"/>
                    <a:lumOff val="15000"/>
                  </a:schemeClr>
                </a:solidFill>
              </a:rPr>
              <a:t>铝生产</a:t>
            </a:r>
            <a:endParaRPr lang="ru-RU" sz="1200" b="1" dirty="0">
              <a:solidFill>
                <a:schemeClr val="tx1">
                  <a:lumMod val="85000"/>
                  <a:lumOff val="15000"/>
                </a:schemeClr>
              </a:solidFill>
            </a:endParaRPr>
          </a:p>
        </p:txBody>
      </p:sp>
      <p:sp>
        <p:nvSpPr>
          <p:cNvPr id="18" name="Овал 17"/>
          <p:cNvSpPr/>
          <p:nvPr/>
        </p:nvSpPr>
        <p:spPr>
          <a:xfrm>
            <a:off x="179388" y="2420938"/>
            <a:ext cx="288925" cy="261937"/>
          </a:xfrm>
          <a:prstGeom prst="ellipse">
            <a:avLst/>
          </a:prstGeom>
          <a:solidFill>
            <a:schemeClr val="accent2"/>
          </a:solidFill>
          <a:ln w="190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ru-RU" sz="1600" dirty="0"/>
              <a:t>1</a:t>
            </a:r>
            <a:endParaRPr lang="ru-RU" sz="1600" dirty="0"/>
          </a:p>
        </p:txBody>
      </p:sp>
      <p:sp>
        <p:nvSpPr>
          <p:cNvPr id="19" name="Прямоугольник 18"/>
          <p:cNvSpPr/>
          <p:nvPr/>
        </p:nvSpPr>
        <p:spPr>
          <a:xfrm>
            <a:off x="323850" y="5000625"/>
            <a:ext cx="2720975" cy="579438"/>
          </a:xfrm>
          <a:prstGeom prst="rect">
            <a:avLst/>
          </a:prstGeom>
          <a:solidFill>
            <a:schemeClr val="bg1">
              <a:lumMod val="85000"/>
            </a:schemeClr>
          </a:solidFill>
          <a:ln>
            <a:noFill/>
          </a:ln>
        </p:spPr>
        <p:style>
          <a:lnRef idx="0">
            <a:scrgbClr r="0" g="0" b="0"/>
          </a:lnRef>
          <a:fillRef idx="0">
            <a:scrgbClr r="0" g="0" b="0"/>
          </a:fillRef>
          <a:effectRef idx="0">
            <a:scrgbClr r="0" g="0" b="0"/>
          </a:effectRef>
          <a:fontRef idx="minor">
            <a:schemeClr val="lt1"/>
          </a:fontRef>
        </p:style>
        <p:txBody>
          <a:bodyPr lIns="85344" tIns="48768" rIns="85344" bIns="48768" spcCol="1270" anchor="ctr"/>
          <a:lstStyle/>
          <a:p>
            <a:pPr algn="ctr" fontAlgn="auto">
              <a:spcBef>
                <a:spcPts val="0"/>
              </a:spcBef>
              <a:spcAft>
                <a:spcPts val="0"/>
              </a:spcAft>
              <a:defRPr/>
            </a:pPr>
            <a:r>
              <a:rPr lang="zh-CN" altLang="en-US" sz="1200" b="1" dirty="0">
                <a:solidFill>
                  <a:schemeClr val="tx1">
                    <a:lumMod val="85000"/>
                    <a:lumOff val="15000"/>
                  </a:schemeClr>
                </a:solidFill>
              </a:rPr>
              <a:t>工业气体生产 </a:t>
            </a:r>
            <a:endParaRPr lang="ru-RU" sz="1200" b="1" dirty="0">
              <a:solidFill>
                <a:schemeClr val="tx1">
                  <a:lumMod val="85000"/>
                  <a:lumOff val="15000"/>
                </a:schemeClr>
              </a:solidFill>
            </a:endParaRPr>
          </a:p>
        </p:txBody>
      </p:sp>
      <p:sp>
        <p:nvSpPr>
          <p:cNvPr id="20" name="Прямоугольник 19"/>
          <p:cNvSpPr/>
          <p:nvPr/>
        </p:nvSpPr>
        <p:spPr>
          <a:xfrm>
            <a:off x="547688" y="3716338"/>
            <a:ext cx="2720975" cy="573087"/>
          </a:xfrm>
          <a:prstGeom prst="rect">
            <a:avLst/>
          </a:prstGeom>
          <a:solidFill>
            <a:schemeClr val="bg1">
              <a:lumMod val="85000"/>
            </a:schemeClr>
          </a:solidFill>
          <a:ln>
            <a:noFill/>
          </a:ln>
        </p:spPr>
        <p:style>
          <a:lnRef idx="0">
            <a:scrgbClr r="0" g="0" b="0"/>
          </a:lnRef>
          <a:fillRef idx="0">
            <a:scrgbClr r="0" g="0" b="0"/>
          </a:fillRef>
          <a:effectRef idx="0">
            <a:scrgbClr r="0" g="0" b="0"/>
          </a:effectRef>
          <a:fontRef idx="minor">
            <a:schemeClr val="lt1"/>
          </a:fontRef>
        </p:style>
        <p:txBody>
          <a:bodyPr lIns="85344" tIns="48768" rIns="85344" bIns="48768" spcCol="1270" anchor="ctr"/>
          <a:lstStyle/>
          <a:p>
            <a:pPr algn="ctr" fontAlgn="auto">
              <a:spcBef>
                <a:spcPts val="0"/>
              </a:spcBef>
              <a:spcAft>
                <a:spcPts val="0"/>
              </a:spcAft>
              <a:defRPr/>
            </a:pPr>
            <a:r>
              <a:rPr lang="zh-CN" altLang="en-US" sz="1200" b="1" dirty="0">
                <a:solidFill>
                  <a:schemeClr val="tx1">
                    <a:lumMod val="85000"/>
                    <a:lumOff val="15000"/>
                  </a:schemeClr>
                </a:solidFill>
              </a:rPr>
              <a:t>电缆生产</a:t>
            </a:r>
            <a:endParaRPr lang="ru-RU" sz="1200" b="1" dirty="0">
              <a:solidFill>
                <a:schemeClr val="tx1">
                  <a:lumMod val="85000"/>
                  <a:lumOff val="15000"/>
                </a:schemeClr>
              </a:solidFill>
            </a:endParaRPr>
          </a:p>
        </p:txBody>
      </p:sp>
      <p:sp>
        <p:nvSpPr>
          <p:cNvPr id="21" name="Овал 20"/>
          <p:cNvSpPr/>
          <p:nvPr/>
        </p:nvSpPr>
        <p:spPr>
          <a:xfrm>
            <a:off x="150813" y="4967288"/>
            <a:ext cx="288925" cy="261937"/>
          </a:xfrm>
          <a:prstGeom prst="ellipse">
            <a:avLst/>
          </a:prstGeom>
          <a:solidFill>
            <a:schemeClr val="accent2"/>
          </a:solidFill>
          <a:ln w="190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ru-RU" sz="1600" dirty="0"/>
              <a:t>3</a:t>
            </a:r>
            <a:endParaRPr lang="ru-RU" sz="1600" dirty="0"/>
          </a:p>
        </p:txBody>
      </p:sp>
      <p:sp>
        <p:nvSpPr>
          <p:cNvPr id="23" name="Стрелка вниз 22"/>
          <p:cNvSpPr/>
          <p:nvPr/>
        </p:nvSpPr>
        <p:spPr>
          <a:xfrm>
            <a:off x="327025" y="1963738"/>
            <a:ext cx="2711450" cy="312737"/>
          </a:xfrm>
          <a:prstGeom prst="downArrow">
            <a:avLst>
              <a:gd name="adj1" fmla="val 100000"/>
              <a:gd name="adj2" fmla="val 0"/>
            </a:avLst>
          </a:prstGeom>
          <a:solidFill>
            <a:schemeClr val="tx1">
              <a:lumMod val="65000"/>
              <a:lumOff val="35000"/>
            </a:schemeClr>
          </a:solidFill>
        </p:spPr>
        <p:txBody>
          <a:bodyPr tIns="0" bIns="0" anchor="ctr"/>
          <a:lstStyle/>
          <a:p>
            <a:pPr fontAlgn="auto">
              <a:spcBef>
                <a:spcPts val="0"/>
              </a:spcBef>
              <a:spcAft>
                <a:spcPts val="0"/>
              </a:spcAft>
              <a:defRPr/>
            </a:pPr>
            <a:r>
              <a:rPr lang="zh-CN" altLang="en-US" sz="1400" b="1" dirty="0">
                <a:solidFill>
                  <a:schemeClr val="bg1"/>
                </a:solidFill>
                <a:latin typeface="+mn-lt"/>
                <a:ea typeface="+mn-ea"/>
              </a:rPr>
              <a:t>投资方案</a:t>
            </a:r>
            <a:endParaRPr lang="ru-RU" sz="1400" b="1" dirty="0">
              <a:solidFill>
                <a:schemeClr val="bg1"/>
              </a:solidFill>
              <a:latin typeface="+mn-lt"/>
              <a:ea typeface="+mn-ea"/>
            </a:endParaRPr>
          </a:p>
        </p:txBody>
      </p:sp>
      <p:sp>
        <p:nvSpPr>
          <p:cNvPr id="61" name="Прямоугольник 60"/>
          <p:cNvSpPr/>
          <p:nvPr/>
        </p:nvSpPr>
        <p:spPr>
          <a:xfrm>
            <a:off x="317500" y="3057525"/>
            <a:ext cx="2720975" cy="579438"/>
          </a:xfrm>
          <a:prstGeom prst="rect">
            <a:avLst/>
          </a:prstGeom>
          <a:solidFill>
            <a:schemeClr val="accent2">
              <a:lumMod val="20000"/>
              <a:lumOff val="80000"/>
            </a:schemeClr>
          </a:solidFill>
          <a:ln>
            <a:noFill/>
          </a:ln>
        </p:spPr>
        <p:style>
          <a:lnRef idx="0">
            <a:scrgbClr r="0" g="0" b="0"/>
          </a:lnRef>
          <a:fillRef idx="0">
            <a:scrgbClr r="0" g="0" b="0"/>
          </a:fillRef>
          <a:effectRef idx="0">
            <a:scrgbClr r="0" g="0" b="0"/>
          </a:effectRef>
          <a:fontRef idx="minor">
            <a:schemeClr val="lt1"/>
          </a:fontRef>
        </p:style>
        <p:txBody>
          <a:bodyPr lIns="85344" tIns="48768" rIns="85344" bIns="48768" spcCol="1270" anchor="ctr"/>
          <a:lstStyle/>
          <a:p>
            <a:pPr algn="ctr" fontAlgn="auto">
              <a:spcBef>
                <a:spcPts val="0"/>
              </a:spcBef>
              <a:spcAft>
                <a:spcPts val="0"/>
              </a:spcAft>
              <a:defRPr/>
            </a:pPr>
            <a:r>
              <a:rPr lang="zh-CN" altLang="en-US" sz="1200" dirty="0">
                <a:solidFill>
                  <a:schemeClr val="tx1">
                    <a:lumMod val="85000"/>
                    <a:lumOff val="15000"/>
                  </a:schemeClr>
                </a:solidFill>
              </a:rPr>
              <a:t>方案实施场地：</a:t>
            </a:r>
            <a:endParaRPr lang="en-US" altLang="zh-CN" sz="1200" dirty="0">
              <a:solidFill>
                <a:schemeClr val="tx1">
                  <a:lumMod val="85000"/>
                  <a:lumOff val="15000"/>
                </a:schemeClr>
              </a:solidFill>
            </a:endParaRPr>
          </a:p>
          <a:p>
            <a:pPr algn="ctr" fontAlgn="auto">
              <a:spcBef>
                <a:spcPts val="0"/>
              </a:spcBef>
              <a:spcAft>
                <a:spcPts val="0"/>
              </a:spcAft>
              <a:defRPr/>
            </a:pPr>
            <a:r>
              <a:rPr lang="zh-CN" altLang="en-US" sz="1200" dirty="0">
                <a:solidFill>
                  <a:schemeClr val="tx1">
                    <a:lumMod val="85000"/>
                    <a:lumOff val="15000"/>
                  </a:schemeClr>
                </a:solidFill>
              </a:rPr>
              <a:t>滨海边疆区乌苏里斯克地区米哈伊洛夫斯克公路</a:t>
            </a:r>
            <a:endParaRPr lang="ru-RU" sz="1200" dirty="0">
              <a:solidFill>
                <a:schemeClr val="tx1">
                  <a:lumMod val="85000"/>
                  <a:lumOff val="15000"/>
                </a:schemeClr>
              </a:solidFill>
            </a:endParaRPr>
          </a:p>
        </p:txBody>
      </p:sp>
      <p:sp>
        <p:nvSpPr>
          <p:cNvPr id="62" name="Прямоугольник 61"/>
          <p:cNvSpPr/>
          <p:nvPr/>
        </p:nvSpPr>
        <p:spPr>
          <a:xfrm>
            <a:off x="327025" y="4349750"/>
            <a:ext cx="2720975" cy="579438"/>
          </a:xfrm>
          <a:prstGeom prst="rect">
            <a:avLst/>
          </a:prstGeom>
          <a:solidFill>
            <a:schemeClr val="accent2">
              <a:lumMod val="20000"/>
              <a:lumOff val="80000"/>
            </a:schemeClr>
          </a:solidFill>
          <a:ln>
            <a:noFill/>
          </a:ln>
        </p:spPr>
        <p:style>
          <a:lnRef idx="0">
            <a:scrgbClr r="0" g="0" b="0"/>
          </a:lnRef>
          <a:fillRef idx="0">
            <a:scrgbClr r="0" g="0" b="0"/>
          </a:fillRef>
          <a:effectRef idx="0">
            <a:scrgbClr r="0" g="0" b="0"/>
          </a:effectRef>
          <a:fontRef idx="minor">
            <a:schemeClr val="lt1"/>
          </a:fontRef>
        </p:style>
        <p:txBody>
          <a:bodyPr lIns="85344" tIns="48768" rIns="85344" bIns="48768" spcCol="1270" anchor="ctr"/>
          <a:lstStyle/>
          <a:p>
            <a:pPr algn="ctr" fontAlgn="auto">
              <a:spcBef>
                <a:spcPts val="0"/>
              </a:spcBef>
              <a:spcAft>
                <a:spcPts val="0"/>
              </a:spcAft>
              <a:defRPr/>
            </a:pPr>
            <a:endParaRPr lang="en-US" altLang="zh-CN" sz="1200" dirty="0">
              <a:solidFill>
                <a:schemeClr val="tx1"/>
              </a:solidFill>
            </a:endParaRPr>
          </a:p>
          <a:p>
            <a:pPr algn="ctr" fontAlgn="auto">
              <a:spcBef>
                <a:spcPts val="0"/>
              </a:spcBef>
              <a:spcAft>
                <a:spcPts val="0"/>
              </a:spcAft>
              <a:defRPr/>
            </a:pPr>
            <a:r>
              <a:rPr lang="zh-CN" altLang="en-US" sz="1200" dirty="0">
                <a:solidFill>
                  <a:schemeClr val="tx1"/>
                </a:solidFill>
              </a:rPr>
              <a:t>方案实施场地：</a:t>
            </a:r>
            <a:endParaRPr lang="en-US" altLang="zh-CN" sz="1200" dirty="0">
              <a:solidFill>
                <a:schemeClr val="tx1"/>
              </a:solidFill>
            </a:endParaRPr>
          </a:p>
          <a:p>
            <a:pPr algn="ctr" fontAlgn="auto">
              <a:spcBef>
                <a:spcPts val="0"/>
              </a:spcBef>
              <a:spcAft>
                <a:spcPts val="0"/>
              </a:spcAft>
              <a:defRPr/>
            </a:pPr>
            <a:r>
              <a:rPr lang="zh-CN" altLang="en-US" sz="1200" dirty="0">
                <a:solidFill>
                  <a:schemeClr val="tx1"/>
                </a:solidFill>
              </a:rPr>
              <a:t>滨海边疆区斯帕斯克达利尼市赤卫军城街</a:t>
            </a:r>
            <a:r>
              <a:rPr lang="en-US" altLang="zh-CN" sz="1200" dirty="0">
                <a:solidFill>
                  <a:schemeClr val="tx1"/>
                </a:solidFill>
              </a:rPr>
              <a:t>130</a:t>
            </a:r>
            <a:r>
              <a:rPr lang="zh-CN" altLang="en-US" sz="1200" dirty="0">
                <a:solidFill>
                  <a:schemeClr val="tx1"/>
                </a:solidFill>
              </a:rPr>
              <a:t>号 </a:t>
            </a:r>
            <a:endParaRPr lang="en-US" altLang="zh-CN" sz="1200" dirty="0">
              <a:solidFill>
                <a:schemeClr val="tx1"/>
              </a:solidFill>
            </a:endParaRPr>
          </a:p>
          <a:p>
            <a:pPr algn="ctr" fontAlgn="auto">
              <a:spcBef>
                <a:spcPts val="0"/>
              </a:spcBef>
              <a:spcAft>
                <a:spcPts val="0"/>
              </a:spcAft>
              <a:defRPr/>
            </a:pPr>
            <a:endParaRPr lang="ru-RU" sz="1200" dirty="0">
              <a:solidFill>
                <a:schemeClr val="tx1"/>
              </a:solidFill>
            </a:endParaRPr>
          </a:p>
        </p:txBody>
      </p:sp>
      <p:sp>
        <p:nvSpPr>
          <p:cNvPr id="63" name="Прямоугольник 62"/>
          <p:cNvSpPr/>
          <p:nvPr/>
        </p:nvSpPr>
        <p:spPr>
          <a:xfrm>
            <a:off x="327025" y="5645150"/>
            <a:ext cx="2720975" cy="581025"/>
          </a:xfrm>
          <a:prstGeom prst="rect">
            <a:avLst/>
          </a:prstGeom>
          <a:solidFill>
            <a:schemeClr val="accent2">
              <a:lumMod val="20000"/>
              <a:lumOff val="80000"/>
            </a:schemeClr>
          </a:solidFill>
          <a:ln>
            <a:noFill/>
          </a:ln>
        </p:spPr>
        <p:style>
          <a:lnRef idx="0">
            <a:scrgbClr r="0" g="0" b="0"/>
          </a:lnRef>
          <a:fillRef idx="0">
            <a:scrgbClr r="0" g="0" b="0"/>
          </a:fillRef>
          <a:effectRef idx="0">
            <a:scrgbClr r="0" g="0" b="0"/>
          </a:effectRef>
          <a:fontRef idx="minor">
            <a:schemeClr val="lt1"/>
          </a:fontRef>
        </p:style>
        <p:txBody>
          <a:bodyPr lIns="85344" tIns="48768" rIns="85344" bIns="48768" spcCol="1270" anchor="ctr"/>
          <a:lstStyle/>
          <a:p>
            <a:pPr algn="ctr" fontAlgn="auto">
              <a:spcBef>
                <a:spcPts val="0"/>
              </a:spcBef>
              <a:spcAft>
                <a:spcPts val="0"/>
              </a:spcAft>
              <a:defRPr/>
            </a:pPr>
            <a:r>
              <a:rPr lang="zh-CN" altLang="en-US" sz="1200" dirty="0">
                <a:solidFill>
                  <a:schemeClr val="tx1"/>
                </a:solidFill>
              </a:rPr>
              <a:t>方案实施场地：</a:t>
            </a:r>
            <a:endParaRPr lang="en-US" altLang="zh-CN" sz="1200" dirty="0">
              <a:solidFill>
                <a:schemeClr val="tx1"/>
              </a:solidFill>
            </a:endParaRPr>
          </a:p>
          <a:p>
            <a:pPr algn="ctr" fontAlgn="auto">
              <a:spcBef>
                <a:spcPts val="0"/>
              </a:spcBef>
              <a:spcAft>
                <a:spcPts val="0"/>
              </a:spcAft>
              <a:defRPr/>
            </a:pPr>
            <a:r>
              <a:rPr lang="zh-CN" altLang="en-US" sz="1200" dirty="0">
                <a:solidFill>
                  <a:schemeClr val="tx1"/>
                </a:solidFill>
              </a:rPr>
              <a:t>滨海边疆区乌苏里斯克市穆尔津采夫胡同</a:t>
            </a:r>
            <a:r>
              <a:rPr lang="en-US" altLang="zh-CN" sz="1200" dirty="0">
                <a:solidFill>
                  <a:schemeClr val="tx1"/>
                </a:solidFill>
              </a:rPr>
              <a:t>26</a:t>
            </a:r>
            <a:r>
              <a:rPr lang="zh-CN" altLang="en-US" sz="1200" dirty="0">
                <a:solidFill>
                  <a:schemeClr val="tx1"/>
                </a:solidFill>
              </a:rPr>
              <a:t>号</a:t>
            </a:r>
            <a:endParaRPr lang="ru-RU" sz="1200" dirty="0">
              <a:solidFill>
                <a:schemeClr val="tx1"/>
              </a:solidFill>
            </a:endParaRPr>
          </a:p>
        </p:txBody>
      </p:sp>
      <p:sp>
        <p:nvSpPr>
          <p:cNvPr id="24" name="Овал 23"/>
          <p:cNvSpPr/>
          <p:nvPr/>
        </p:nvSpPr>
        <p:spPr>
          <a:xfrm>
            <a:off x="179388" y="3716338"/>
            <a:ext cx="288925" cy="261937"/>
          </a:xfrm>
          <a:prstGeom prst="ellipse">
            <a:avLst/>
          </a:prstGeom>
          <a:solidFill>
            <a:schemeClr val="accent2"/>
          </a:solidFill>
          <a:ln w="190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ru-RU" sz="1600" dirty="0"/>
              <a:t>2</a:t>
            </a:r>
            <a:endParaRPr lang="ru-RU" sz="1600" dirty="0"/>
          </a:p>
        </p:txBody>
      </p:sp>
      <p:sp>
        <p:nvSpPr>
          <p:cNvPr id="66" name="Прямоугольник 65"/>
          <p:cNvSpPr/>
          <p:nvPr/>
        </p:nvSpPr>
        <p:spPr>
          <a:xfrm>
            <a:off x="4427538" y="4505325"/>
            <a:ext cx="4392612" cy="1720850"/>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algn="just" fontAlgn="auto">
              <a:spcBef>
                <a:spcPts val="200"/>
              </a:spcBef>
              <a:spcAft>
                <a:spcPts val="200"/>
              </a:spcAft>
              <a:defRPr/>
            </a:pPr>
            <a:r>
              <a:rPr lang="zh-CN" altLang="en-US" sz="1100" dirty="0">
                <a:solidFill>
                  <a:prstClr val="black"/>
                </a:solidFill>
              </a:rPr>
              <a:t>目的：吸引投资者实现</a:t>
            </a:r>
            <a:r>
              <a:rPr lang="en-US" altLang="zh-CN" sz="1100" dirty="0">
                <a:solidFill>
                  <a:prstClr val="black"/>
                </a:solidFill>
              </a:rPr>
              <a:t>《</a:t>
            </a:r>
            <a:r>
              <a:rPr lang="en-US" altLang="zh-CN" sz="1100" dirty="0" err="1">
                <a:solidFill>
                  <a:prstClr val="black"/>
                </a:solidFill>
              </a:rPr>
              <a:t>Rosme</a:t>
            </a:r>
            <a:r>
              <a:rPr lang="en-US" altLang="zh-CN" sz="1100" dirty="0" err="1">
                <a:solidFill>
                  <a:prstClr val="black"/>
                </a:solidFill>
              </a:rPr>
              <a:t>t</a:t>
            </a:r>
            <a:r>
              <a:rPr lang="en-US" altLang="zh-CN" sz="1100" dirty="0">
                <a:solidFill>
                  <a:prstClr val="black"/>
                </a:solidFill>
              </a:rPr>
              <a:t>》</a:t>
            </a:r>
            <a:r>
              <a:rPr lang="zh-CN" altLang="en-US" sz="1100" dirty="0">
                <a:solidFill>
                  <a:prstClr val="black"/>
                </a:solidFill>
              </a:rPr>
              <a:t>制造</a:t>
            </a:r>
            <a:r>
              <a:rPr lang="zh-CN" altLang="en-US" sz="1100" dirty="0">
                <a:solidFill>
                  <a:prstClr val="black"/>
                </a:solidFill>
              </a:rPr>
              <a:t>企业全套投资计划的一个或几个投资项目</a:t>
            </a:r>
            <a:endParaRPr lang="ru-RU" sz="1100" dirty="0">
              <a:solidFill>
                <a:prstClr val="black"/>
              </a:solidFill>
            </a:endParaRPr>
          </a:p>
          <a:p>
            <a:pPr algn="just" fontAlgn="auto">
              <a:spcBef>
                <a:spcPts val="200"/>
              </a:spcBef>
              <a:spcAft>
                <a:spcPts val="200"/>
              </a:spcAft>
              <a:defRPr/>
            </a:pPr>
            <a:r>
              <a:rPr lang="zh-CN" altLang="en-US" sz="1200" b="1" dirty="0">
                <a:solidFill>
                  <a:prstClr val="black"/>
                </a:solidFill>
              </a:rPr>
              <a:t>可行性：</a:t>
            </a:r>
            <a:r>
              <a:rPr lang="zh-CN" altLang="en-US" sz="1200" dirty="0">
                <a:solidFill>
                  <a:prstClr val="black"/>
                </a:solidFill>
              </a:rPr>
              <a:t>投资，选择投资者，可以在一个阶段实施或分阶段实施。</a:t>
            </a:r>
            <a:endParaRPr lang="ru-RU" sz="1200" dirty="0">
              <a:solidFill>
                <a:prstClr val="black"/>
              </a:solidFill>
            </a:endParaRPr>
          </a:p>
        </p:txBody>
      </p:sp>
      <p:sp>
        <p:nvSpPr>
          <p:cNvPr id="67" name="Стрелка вниз 66"/>
          <p:cNvSpPr/>
          <p:nvPr/>
        </p:nvSpPr>
        <p:spPr>
          <a:xfrm>
            <a:off x="4700588" y="4368800"/>
            <a:ext cx="4048125" cy="273050"/>
          </a:xfrm>
          <a:prstGeom prst="downArrow">
            <a:avLst>
              <a:gd name="adj1" fmla="val 100000"/>
              <a:gd name="adj2" fmla="val 0"/>
            </a:avLst>
          </a:prstGeom>
          <a:solidFill>
            <a:schemeClr val="bg1">
              <a:lumMod val="65000"/>
            </a:schemeClr>
          </a:solidFill>
        </p:spPr>
        <p:txBody>
          <a:bodyPr tIns="0" bIns="0" anchor="ctr"/>
          <a:lstStyle/>
          <a:p>
            <a:pPr fontAlgn="auto">
              <a:spcBef>
                <a:spcPts val="0"/>
              </a:spcBef>
              <a:spcAft>
                <a:spcPts val="0"/>
              </a:spcAft>
              <a:defRPr/>
            </a:pPr>
            <a:r>
              <a:rPr lang="zh-CN" altLang="en-US" sz="1200" b="1" dirty="0">
                <a:solidFill>
                  <a:schemeClr val="tx1">
                    <a:lumMod val="85000"/>
                    <a:lumOff val="15000"/>
                  </a:schemeClr>
                </a:solidFill>
                <a:latin typeface="+mn-lt"/>
                <a:ea typeface="+mn-ea"/>
              </a:rPr>
              <a:t>为实施方案引入拨款 </a:t>
            </a:r>
            <a:endParaRPr lang="ru-RU" sz="1200" b="1" dirty="0">
              <a:solidFill>
                <a:schemeClr val="tx1">
                  <a:lumMod val="85000"/>
                  <a:lumOff val="15000"/>
                </a:schemeClr>
              </a:solidFill>
              <a:latin typeface="+mn-lt"/>
              <a:ea typeface="+mn-ea"/>
            </a:endParaRPr>
          </a:p>
        </p:txBody>
      </p:sp>
      <p:cxnSp>
        <p:nvCxnSpPr>
          <p:cNvPr id="69" name="Прямая соединительная линия 68"/>
          <p:cNvCxnSpPr>
            <a:stCxn id="16" idx="3"/>
          </p:cNvCxnSpPr>
          <p:nvPr/>
        </p:nvCxnSpPr>
        <p:spPr>
          <a:xfrm flipV="1">
            <a:off x="3038475" y="2717800"/>
            <a:ext cx="471488"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 name="Прямая соединительная линия 70"/>
          <p:cNvCxnSpPr/>
          <p:nvPr/>
        </p:nvCxnSpPr>
        <p:spPr>
          <a:xfrm>
            <a:off x="3509963" y="2717800"/>
            <a:ext cx="0" cy="2573338"/>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3" name="Прямая соединительная линия 72"/>
          <p:cNvCxnSpPr>
            <a:stCxn id="20" idx="3"/>
          </p:cNvCxnSpPr>
          <p:nvPr/>
        </p:nvCxnSpPr>
        <p:spPr>
          <a:xfrm>
            <a:off x="3268663" y="4003675"/>
            <a:ext cx="465137" cy="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 name="Прямая со стрелкой 79"/>
          <p:cNvCxnSpPr>
            <a:stCxn id="19" idx="3"/>
          </p:cNvCxnSpPr>
          <p:nvPr/>
        </p:nvCxnSpPr>
        <p:spPr>
          <a:xfrm>
            <a:off x="3044825" y="5291138"/>
            <a:ext cx="1382713" cy="0"/>
          </a:xfrm>
          <a:prstGeom prst="straightConnector1">
            <a:avLst/>
          </a:prstGeom>
          <a:ln w="28575">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82" name="Прямоугольник 81"/>
          <p:cNvSpPr/>
          <p:nvPr/>
        </p:nvSpPr>
        <p:spPr>
          <a:xfrm>
            <a:off x="4427538" y="2500313"/>
            <a:ext cx="4392612" cy="1347787"/>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ctr"/>
          <a:lstStyle/>
          <a:p>
            <a:pPr fontAlgn="auto">
              <a:spcBef>
                <a:spcPts val="200"/>
              </a:spcBef>
              <a:spcAft>
                <a:spcPts val="200"/>
              </a:spcAft>
              <a:defRPr/>
            </a:pPr>
            <a:r>
              <a:rPr lang="zh-CN" altLang="en-US" sz="1100" dirty="0">
                <a:solidFill>
                  <a:prstClr val="black"/>
                </a:solidFill>
              </a:rPr>
              <a:t>目的：向投资者出售一个或几个投资场地 </a:t>
            </a:r>
            <a:endParaRPr lang="ru-RU" sz="1100" dirty="0">
              <a:solidFill>
                <a:prstClr val="black"/>
              </a:solidFill>
            </a:endParaRPr>
          </a:p>
          <a:p>
            <a:pPr fontAlgn="auto">
              <a:spcBef>
                <a:spcPts val="200"/>
              </a:spcBef>
              <a:spcAft>
                <a:spcPts val="200"/>
              </a:spcAft>
              <a:defRPr/>
            </a:pPr>
            <a:r>
              <a:rPr lang="zh-CN" altLang="en-US" sz="1100" dirty="0">
                <a:solidFill>
                  <a:prstClr val="black"/>
                </a:solidFill>
              </a:rPr>
              <a:t>限定：</a:t>
            </a:r>
            <a:r>
              <a:rPr lang="en-US" altLang="zh-CN" sz="1100" dirty="0">
                <a:solidFill>
                  <a:prstClr val="black"/>
                </a:solidFill>
              </a:rPr>
              <a:t>《</a:t>
            </a:r>
            <a:r>
              <a:rPr lang="zh-CN" altLang="en-US" sz="1100" dirty="0">
                <a:solidFill>
                  <a:prstClr val="black"/>
                </a:solidFill>
              </a:rPr>
              <a:t>生产工业气体</a:t>
            </a:r>
            <a:r>
              <a:rPr lang="en-US" altLang="zh-CN" sz="1100" dirty="0">
                <a:solidFill>
                  <a:prstClr val="black"/>
                </a:solidFill>
              </a:rPr>
              <a:t>》</a:t>
            </a:r>
            <a:r>
              <a:rPr lang="zh-CN" altLang="en-US" sz="1100" dirty="0">
                <a:solidFill>
                  <a:prstClr val="black"/>
                </a:solidFill>
              </a:rPr>
              <a:t>方案的场地不与其他场地分开出售</a:t>
            </a:r>
            <a:endParaRPr lang="ru-RU" sz="1100" dirty="0">
              <a:solidFill>
                <a:prstClr val="black"/>
              </a:solidFill>
            </a:endParaRPr>
          </a:p>
          <a:p>
            <a:pPr fontAlgn="auto">
              <a:spcBef>
                <a:spcPts val="200"/>
              </a:spcBef>
              <a:spcAft>
                <a:spcPts val="200"/>
              </a:spcAft>
              <a:defRPr/>
            </a:pPr>
            <a:r>
              <a:rPr lang="zh-CN" altLang="en-US" sz="1100" dirty="0">
                <a:solidFill>
                  <a:prstClr val="black"/>
                </a:solidFill>
              </a:rPr>
              <a:t>价格</a:t>
            </a:r>
            <a:r>
              <a:rPr lang="zh-CN" altLang="en-US" sz="1100" dirty="0">
                <a:solidFill>
                  <a:prstClr val="black"/>
                </a:solidFill>
              </a:rPr>
              <a:t>：在幻灯片的标段造价中说明。</a:t>
            </a:r>
            <a:endParaRPr lang="ru-RU" sz="1100" dirty="0">
              <a:solidFill>
                <a:prstClr val="black"/>
              </a:solidFill>
            </a:endParaRPr>
          </a:p>
        </p:txBody>
      </p:sp>
      <p:sp>
        <p:nvSpPr>
          <p:cNvPr id="83" name="Стрелка вниз 82"/>
          <p:cNvSpPr/>
          <p:nvPr/>
        </p:nvSpPr>
        <p:spPr>
          <a:xfrm>
            <a:off x="4700588" y="2363788"/>
            <a:ext cx="3687762" cy="273050"/>
          </a:xfrm>
          <a:prstGeom prst="downArrow">
            <a:avLst>
              <a:gd name="adj1" fmla="val 100000"/>
              <a:gd name="adj2" fmla="val 0"/>
            </a:avLst>
          </a:prstGeom>
          <a:solidFill>
            <a:schemeClr val="accent2">
              <a:lumMod val="60000"/>
              <a:lumOff val="40000"/>
            </a:schemeClr>
          </a:solidFill>
          <a:ln>
            <a:solidFill>
              <a:schemeClr val="accent2">
                <a:lumMod val="60000"/>
                <a:lumOff val="40000"/>
              </a:schemeClr>
            </a:solidFill>
          </a:ln>
        </p:spPr>
        <p:txBody>
          <a:bodyPr tIns="0" bIns="0" anchor="ctr"/>
          <a:lstStyle/>
          <a:p>
            <a:pPr fontAlgn="auto">
              <a:spcBef>
                <a:spcPts val="0"/>
              </a:spcBef>
              <a:spcAft>
                <a:spcPts val="0"/>
              </a:spcAft>
              <a:defRPr/>
            </a:pPr>
            <a:r>
              <a:rPr lang="zh-CN" altLang="en-US" sz="1200" b="1" dirty="0">
                <a:solidFill>
                  <a:schemeClr val="tx1">
                    <a:lumMod val="85000"/>
                    <a:lumOff val="15000"/>
                  </a:schemeClr>
                </a:solidFill>
                <a:latin typeface="+mn-lt"/>
                <a:ea typeface="+mn-ea"/>
              </a:rPr>
              <a:t>出</a:t>
            </a:r>
            <a:r>
              <a:rPr lang="zh-CN" altLang="en-US" sz="1200" b="1" dirty="0">
                <a:solidFill>
                  <a:schemeClr val="tx1">
                    <a:lumMod val="85000"/>
                    <a:lumOff val="15000"/>
                  </a:schemeClr>
                </a:solidFill>
                <a:latin typeface="+mn-lt"/>
                <a:ea typeface="+mn-ea"/>
              </a:rPr>
              <a:t>售投资场地 </a:t>
            </a:r>
            <a:endParaRPr lang="ru-RU" sz="1200" b="1" dirty="0">
              <a:solidFill>
                <a:schemeClr val="tx1">
                  <a:lumMod val="85000"/>
                  <a:lumOff val="15000"/>
                </a:schemeClr>
              </a:solidFill>
              <a:latin typeface="+mn-lt"/>
              <a:ea typeface="+mn-ea"/>
            </a:endParaRPr>
          </a:p>
        </p:txBody>
      </p:sp>
      <p:cxnSp>
        <p:nvCxnSpPr>
          <p:cNvPr id="85" name="Прямая соединительная линия 84"/>
          <p:cNvCxnSpPr>
            <a:stCxn id="63" idx="3"/>
          </p:cNvCxnSpPr>
          <p:nvPr/>
        </p:nvCxnSpPr>
        <p:spPr>
          <a:xfrm flipV="1">
            <a:off x="3048000" y="5935663"/>
            <a:ext cx="731838" cy="0"/>
          </a:xfrm>
          <a:prstGeom prst="line">
            <a:avLst/>
          </a:prstGeom>
          <a:ln w="28575">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7" name="Прямая со стрелкой 86"/>
          <p:cNvCxnSpPr>
            <a:stCxn id="61" idx="3"/>
          </p:cNvCxnSpPr>
          <p:nvPr/>
        </p:nvCxnSpPr>
        <p:spPr>
          <a:xfrm>
            <a:off x="3038475" y="3348038"/>
            <a:ext cx="1389063" cy="0"/>
          </a:xfrm>
          <a:prstGeom prst="straightConnector1">
            <a:avLst/>
          </a:prstGeom>
          <a:ln w="28575">
            <a:solidFill>
              <a:schemeClr val="accent2">
                <a:lumMod val="60000"/>
                <a:lumOff val="4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1" name="Прямая соединительная линия 90"/>
          <p:cNvCxnSpPr/>
          <p:nvPr/>
        </p:nvCxnSpPr>
        <p:spPr>
          <a:xfrm flipV="1">
            <a:off x="3779838" y="3348038"/>
            <a:ext cx="0" cy="2587625"/>
          </a:xfrm>
          <a:prstGeom prst="line">
            <a:avLst/>
          </a:prstGeom>
          <a:ln w="28575">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3" name="Прямая соединительная линия 92"/>
          <p:cNvCxnSpPr>
            <a:stCxn id="62" idx="3"/>
          </p:cNvCxnSpPr>
          <p:nvPr/>
        </p:nvCxnSpPr>
        <p:spPr>
          <a:xfrm flipV="1">
            <a:off x="3048000" y="4638675"/>
            <a:ext cx="731838" cy="0"/>
          </a:xfrm>
          <a:prstGeom prst="line">
            <a:avLst/>
          </a:prstGeom>
          <a:ln w="28575">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95" name="Стрелка вниз 94"/>
          <p:cNvSpPr/>
          <p:nvPr/>
        </p:nvSpPr>
        <p:spPr>
          <a:xfrm>
            <a:off x="4427538" y="1963738"/>
            <a:ext cx="4392612" cy="312737"/>
          </a:xfrm>
          <a:prstGeom prst="downArrow">
            <a:avLst>
              <a:gd name="adj1" fmla="val 100000"/>
              <a:gd name="adj2" fmla="val 0"/>
            </a:avLst>
          </a:prstGeom>
          <a:solidFill>
            <a:schemeClr val="tx1">
              <a:lumMod val="65000"/>
              <a:lumOff val="35000"/>
            </a:schemeClr>
          </a:solidFill>
        </p:spPr>
        <p:txBody>
          <a:bodyPr tIns="0" bIns="0" anchor="ctr"/>
          <a:lstStyle/>
          <a:p>
            <a:pPr fontAlgn="auto">
              <a:spcBef>
                <a:spcPts val="0"/>
              </a:spcBef>
              <a:spcAft>
                <a:spcPts val="0"/>
              </a:spcAft>
              <a:defRPr/>
            </a:pPr>
            <a:r>
              <a:rPr lang="zh-CN" altLang="en-US" sz="1400" b="1" dirty="0">
                <a:solidFill>
                  <a:schemeClr val="bg1"/>
                </a:solidFill>
                <a:latin typeface="+mn-lt"/>
                <a:ea typeface="+mn-ea"/>
              </a:rPr>
              <a:t>两种计划实施方案</a:t>
            </a:r>
            <a:endParaRPr lang="ru-RU" sz="1400" b="1" dirty="0">
              <a:solidFill>
                <a:schemeClr val="bg1"/>
              </a:solidFill>
              <a:latin typeface="+mn-lt"/>
              <a:ea typeface="+mn-ea"/>
            </a:endParaRPr>
          </a:p>
        </p:txBody>
      </p:sp>
      <p:sp>
        <p:nvSpPr>
          <p:cNvPr id="100" name="Овал 99"/>
          <p:cNvSpPr/>
          <p:nvPr/>
        </p:nvSpPr>
        <p:spPr>
          <a:xfrm>
            <a:off x="4284663" y="2374900"/>
            <a:ext cx="287337" cy="261938"/>
          </a:xfrm>
          <a:prstGeom prst="ellipse">
            <a:avLst/>
          </a:prstGeom>
          <a:solidFill>
            <a:schemeClr val="tx1">
              <a:lumMod val="50000"/>
              <a:lumOff val="50000"/>
            </a:schemeClr>
          </a:solidFill>
          <a:ln w="190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ru-RU" sz="1600" dirty="0"/>
              <a:t>1</a:t>
            </a:r>
            <a:endParaRPr lang="ru-RU" sz="1600" dirty="0"/>
          </a:p>
        </p:txBody>
      </p:sp>
      <p:sp>
        <p:nvSpPr>
          <p:cNvPr id="101" name="Овал 100"/>
          <p:cNvSpPr/>
          <p:nvPr/>
        </p:nvSpPr>
        <p:spPr>
          <a:xfrm>
            <a:off x="4284663" y="4391025"/>
            <a:ext cx="287337" cy="261938"/>
          </a:xfrm>
          <a:prstGeom prst="ellipse">
            <a:avLst/>
          </a:prstGeom>
          <a:solidFill>
            <a:schemeClr val="tx1">
              <a:lumMod val="50000"/>
              <a:lumOff val="50000"/>
            </a:schemeClr>
          </a:solidFill>
          <a:ln w="190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ru-RU" sz="1600" dirty="0"/>
              <a:t>2</a:t>
            </a:r>
          </a:p>
        </p:txBody>
      </p:sp>
      <p:sp>
        <p:nvSpPr>
          <p:cNvPr id="2" name="Номер слайда 1"/>
          <p:cNvSpPr>
            <a:spLocks noGrp="1"/>
          </p:cNvSpPr>
          <p:nvPr>
            <p:ph type="sldNum" sz="quarter" idx="12"/>
          </p:nvPr>
        </p:nvSpPr>
        <p:spPr/>
        <p:txBody>
          <a:bodyPr/>
          <a:lstStyle/>
          <a:p>
            <a:pPr>
              <a:defRPr/>
            </a:pPr>
            <a:fld id="{11F11018-38F2-4EB1-970E-7670A9AF4FDE}" type="slidenum">
              <a:rPr lang="ru-RU" sz="1800" b="1"/>
              <a:pPr>
                <a:defRPr/>
              </a:pPr>
              <a:t>2</a:t>
            </a:fld>
            <a:endParaRPr lang="ru-RU" sz="1800" b="1" dirty="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52227"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52228"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04825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52230" name="Стрелка вниз 8"/>
          <p:cNvSpPr>
            <a:spLocks noChangeArrowheads="1"/>
          </p:cNvSpPr>
          <p:nvPr/>
        </p:nvSpPr>
        <p:spPr bwMode="auto">
          <a:xfrm>
            <a:off x="468313" y="836613"/>
            <a:ext cx="4103687"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生产业务 </a:t>
            </a:r>
            <a:r>
              <a:rPr lang="ru-RU" altLang="zh-CN" sz="1400">
                <a:solidFill>
                  <a:schemeClr val="bg1"/>
                </a:solidFill>
                <a:latin typeface="Calibri" pitchFamily="34" charset="0"/>
              </a:rPr>
              <a:t>–</a:t>
            </a:r>
            <a:r>
              <a:rPr lang="zh-CN" altLang="en-US" sz="1400">
                <a:solidFill>
                  <a:schemeClr val="bg1"/>
                </a:solidFill>
                <a:latin typeface="Calibri" pitchFamily="34" charset="0"/>
              </a:rPr>
              <a:t>第</a:t>
            </a:r>
            <a:r>
              <a:rPr lang="en-US" altLang="zh-CN" sz="1400">
                <a:solidFill>
                  <a:schemeClr val="bg1"/>
                </a:solidFill>
                <a:latin typeface="Calibri" pitchFamily="34" charset="0"/>
              </a:rPr>
              <a:t>1</a:t>
            </a:r>
            <a:r>
              <a:rPr lang="zh-CN" altLang="en-US" sz="1400">
                <a:solidFill>
                  <a:schemeClr val="bg1"/>
                </a:solidFill>
                <a:latin typeface="Calibri" pitchFamily="34" charset="0"/>
              </a:rPr>
              <a:t>阶段流程</a:t>
            </a:r>
            <a:endParaRPr lang="zh-CN" altLang="ru-RU" sz="1400">
              <a:solidFill>
                <a:schemeClr val="bg1"/>
              </a:solidFill>
              <a:latin typeface="Calibri" pitchFamily="34" charset="0"/>
            </a:endParaRPr>
          </a:p>
        </p:txBody>
      </p:sp>
      <p:pic>
        <p:nvPicPr>
          <p:cNvPr id="52231" name="Рисунок 11"/>
          <p:cNvPicPr>
            <a:picLocks noChangeAspect="1"/>
          </p:cNvPicPr>
          <p:nvPr/>
        </p:nvPicPr>
        <p:blipFill>
          <a:blip r:embed="rId5"/>
          <a:srcRect/>
          <a:stretch>
            <a:fillRect/>
          </a:stretch>
        </p:blipFill>
        <p:spPr bwMode="auto">
          <a:xfrm>
            <a:off x="1187450" y="1196975"/>
            <a:ext cx="6888163" cy="4725988"/>
          </a:xfrm>
          <a:prstGeom prst="rect">
            <a:avLst/>
          </a:prstGeom>
          <a:noFill/>
          <a:ln w="9525">
            <a:noFill/>
            <a:miter lim="800000"/>
            <a:headEnd/>
            <a:tailEnd/>
          </a:ln>
        </p:spPr>
      </p:pic>
      <p:sp>
        <p:nvSpPr>
          <p:cNvPr id="13" name="Прямоугольник 12"/>
          <p:cNvSpPr/>
          <p:nvPr/>
        </p:nvSpPr>
        <p:spPr>
          <a:xfrm>
            <a:off x="7866063" y="604838"/>
            <a:ext cx="1260475" cy="476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14" name="TextBox 13"/>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电缆生产方案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 name="Номер слайда 1"/>
          <p:cNvSpPr>
            <a:spLocks noGrp="1"/>
          </p:cNvSpPr>
          <p:nvPr>
            <p:ph type="sldNum" sz="quarter" idx="12"/>
          </p:nvPr>
        </p:nvSpPr>
        <p:spPr/>
        <p:txBody>
          <a:bodyPr/>
          <a:lstStyle/>
          <a:p>
            <a:pPr>
              <a:defRPr/>
            </a:pPr>
            <a:fld id="{BB3A8A54-82D7-4A77-80AC-275D82728221}" type="slidenum">
              <a:rPr lang="ru-RU" sz="1800" b="1"/>
              <a:pPr>
                <a:defRPr/>
              </a:pPr>
              <a:t>20</a:t>
            </a:fld>
            <a:endParaRPr lang="ru-RU" sz="1800" b="1" dirty="0"/>
          </a:p>
        </p:txBody>
      </p:sp>
      <p:sp>
        <p:nvSpPr>
          <p:cNvPr id="52235" name="TextBox 14"/>
          <p:cNvSpPr txBox="1">
            <a:spLocks noChangeArrowheads="1"/>
          </p:cNvSpPr>
          <p:nvPr/>
        </p:nvSpPr>
        <p:spPr bwMode="auto">
          <a:xfrm>
            <a:off x="1187450" y="1125538"/>
            <a:ext cx="360363" cy="338137"/>
          </a:xfrm>
          <a:prstGeom prst="rect">
            <a:avLst/>
          </a:prstGeom>
          <a:solidFill>
            <a:schemeClr val="bg1"/>
          </a:solidFill>
          <a:ln w="9525">
            <a:noFill/>
            <a:miter lim="800000"/>
            <a:headEnd/>
            <a:tailEnd/>
          </a:ln>
        </p:spPr>
        <p:txBody>
          <a:bodyPr>
            <a:spAutoFit/>
          </a:bodyPr>
          <a:lstStyle/>
          <a:p>
            <a:r>
              <a:rPr lang="zh-CN" altLang="en-US" sz="800">
                <a:latin typeface="Calibri" pitchFamily="34" charset="0"/>
              </a:rPr>
              <a:t>原料</a:t>
            </a:r>
          </a:p>
        </p:txBody>
      </p:sp>
      <p:sp>
        <p:nvSpPr>
          <p:cNvPr id="52236" name="TextBox 15"/>
          <p:cNvSpPr txBox="1">
            <a:spLocks noChangeArrowheads="1"/>
          </p:cNvSpPr>
          <p:nvPr/>
        </p:nvSpPr>
        <p:spPr bwMode="auto">
          <a:xfrm>
            <a:off x="2987675" y="1557338"/>
            <a:ext cx="576263" cy="214312"/>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铜</a:t>
            </a:r>
            <a:r>
              <a:rPr lang="en-US" altLang="zh-CN" sz="800">
                <a:latin typeface="Calibri" pitchFamily="34" charset="0"/>
              </a:rPr>
              <a:t>98%</a:t>
            </a:r>
            <a:endParaRPr lang="zh-CN" altLang="en-US" sz="800">
              <a:latin typeface="Calibri" pitchFamily="34" charset="0"/>
            </a:endParaRPr>
          </a:p>
        </p:txBody>
      </p:sp>
      <p:sp>
        <p:nvSpPr>
          <p:cNvPr id="52237" name="TextBox 16"/>
          <p:cNvSpPr txBox="1">
            <a:spLocks noChangeArrowheads="1"/>
          </p:cNvSpPr>
          <p:nvPr/>
        </p:nvSpPr>
        <p:spPr bwMode="auto">
          <a:xfrm>
            <a:off x="3635375" y="1916113"/>
            <a:ext cx="1008063" cy="215900"/>
          </a:xfrm>
          <a:prstGeom prst="rect">
            <a:avLst/>
          </a:prstGeom>
          <a:solidFill>
            <a:schemeClr val="bg1"/>
          </a:solidFill>
          <a:ln w="9525">
            <a:noFill/>
            <a:miter lim="800000"/>
            <a:headEnd/>
            <a:tailEnd/>
          </a:ln>
        </p:spPr>
        <p:txBody>
          <a:bodyPr>
            <a:spAutoFit/>
          </a:bodyPr>
          <a:lstStyle/>
          <a:p>
            <a:r>
              <a:rPr lang="en-US" altLang="zh-CN" sz="800">
                <a:latin typeface="Calibri" pitchFamily="34" charset="0"/>
              </a:rPr>
              <a:t>17</a:t>
            </a:r>
            <a:r>
              <a:rPr lang="zh-CN" altLang="zh-CN" sz="800">
                <a:latin typeface="Calibri" pitchFamily="34" charset="0"/>
              </a:rPr>
              <a:t>毫米铸件毛坯</a:t>
            </a:r>
            <a:endParaRPr lang="zh-CN" altLang="en-US" sz="800">
              <a:latin typeface="Calibri" pitchFamily="34" charset="0"/>
            </a:endParaRPr>
          </a:p>
        </p:txBody>
      </p:sp>
      <p:sp>
        <p:nvSpPr>
          <p:cNvPr id="52238" name="TextBox 17"/>
          <p:cNvSpPr txBox="1">
            <a:spLocks noChangeArrowheads="1"/>
          </p:cNvSpPr>
          <p:nvPr/>
        </p:nvSpPr>
        <p:spPr bwMode="auto">
          <a:xfrm>
            <a:off x="6443663" y="2060575"/>
            <a:ext cx="576262" cy="585788"/>
          </a:xfrm>
          <a:prstGeom prst="rect">
            <a:avLst/>
          </a:prstGeom>
          <a:solidFill>
            <a:schemeClr val="bg1"/>
          </a:solidFill>
          <a:ln w="9525">
            <a:noFill/>
            <a:miter lim="800000"/>
            <a:headEnd/>
            <a:tailEnd/>
          </a:ln>
        </p:spPr>
        <p:txBody>
          <a:bodyPr>
            <a:spAutoFit/>
          </a:bodyPr>
          <a:lstStyle/>
          <a:p>
            <a:r>
              <a:rPr lang="zh-CN" altLang="zh-CN" sz="800" b="1">
                <a:latin typeface="Calibri" pitchFamily="34" charset="0"/>
              </a:rPr>
              <a:t>成品：</a:t>
            </a:r>
          </a:p>
          <a:p>
            <a:r>
              <a:rPr lang="zh-CN" altLang="zh-CN" sz="800">
                <a:latin typeface="Calibri" pitchFamily="34" charset="0"/>
              </a:rPr>
              <a:t>电缆厂需要的铜丝</a:t>
            </a:r>
            <a:endParaRPr lang="zh-CN" altLang="en-US" sz="800">
              <a:latin typeface="Calibri" pitchFamily="34" charset="0"/>
            </a:endParaRPr>
          </a:p>
        </p:txBody>
      </p:sp>
      <p:sp>
        <p:nvSpPr>
          <p:cNvPr id="52239" name="TextBox 18"/>
          <p:cNvSpPr txBox="1">
            <a:spLocks noChangeArrowheads="1"/>
          </p:cNvSpPr>
          <p:nvPr/>
        </p:nvSpPr>
        <p:spPr bwMode="auto">
          <a:xfrm>
            <a:off x="6516688" y="3068638"/>
            <a:ext cx="576262" cy="338137"/>
          </a:xfrm>
          <a:prstGeom prst="rect">
            <a:avLst/>
          </a:prstGeom>
          <a:solidFill>
            <a:schemeClr val="bg1"/>
          </a:solidFill>
          <a:ln w="9525">
            <a:noFill/>
            <a:miter lim="800000"/>
            <a:headEnd/>
            <a:tailEnd/>
          </a:ln>
        </p:spPr>
        <p:txBody>
          <a:bodyPr>
            <a:spAutoFit/>
          </a:bodyPr>
          <a:lstStyle/>
          <a:p>
            <a:r>
              <a:rPr lang="zh-CN" altLang="zh-CN" sz="800" b="1">
                <a:latin typeface="Calibri" pitchFamily="34" charset="0"/>
              </a:rPr>
              <a:t>成品：</a:t>
            </a:r>
          </a:p>
          <a:p>
            <a:r>
              <a:rPr lang="zh-CN" altLang="zh-CN" sz="800">
                <a:latin typeface="Calibri" pitchFamily="34" charset="0"/>
              </a:rPr>
              <a:t>铜丝</a:t>
            </a:r>
            <a:r>
              <a:rPr lang="en-US" altLang="zh-CN" sz="800">
                <a:latin typeface="Calibri" pitchFamily="34" charset="0"/>
              </a:rPr>
              <a:t>1.38</a:t>
            </a:r>
            <a:endParaRPr lang="zh-CN" altLang="zh-CN" sz="800">
              <a:latin typeface="Calibri" pitchFamily="34" charset="0"/>
            </a:endParaRPr>
          </a:p>
        </p:txBody>
      </p:sp>
      <p:sp>
        <p:nvSpPr>
          <p:cNvPr id="52240" name="TextBox 19"/>
          <p:cNvSpPr txBox="1">
            <a:spLocks noChangeArrowheads="1"/>
          </p:cNvSpPr>
          <p:nvPr/>
        </p:nvSpPr>
        <p:spPr bwMode="auto">
          <a:xfrm>
            <a:off x="5435600" y="3068638"/>
            <a:ext cx="792163" cy="215900"/>
          </a:xfrm>
          <a:prstGeom prst="rect">
            <a:avLst/>
          </a:prstGeom>
          <a:solidFill>
            <a:schemeClr val="bg1"/>
          </a:solidFill>
          <a:ln w="9525">
            <a:noFill/>
            <a:miter lim="800000"/>
            <a:headEnd/>
            <a:tailEnd/>
          </a:ln>
        </p:spPr>
        <p:txBody>
          <a:bodyPr>
            <a:spAutoFit/>
          </a:bodyPr>
          <a:lstStyle/>
          <a:p>
            <a:r>
              <a:rPr lang="en-US" altLang="zh-CN" sz="800">
                <a:latin typeface="Calibri" pitchFamily="34" charset="0"/>
              </a:rPr>
              <a:t>8</a:t>
            </a:r>
            <a:r>
              <a:rPr lang="zh-CN" altLang="zh-CN" sz="800">
                <a:latin typeface="Calibri" pitchFamily="34" charset="0"/>
              </a:rPr>
              <a:t>毫米铜盘条</a:t>
            </a:r>
            <a:endParaRPr lang="zh-CN" altLang="en-US" sz="800">
              <a:latin typeface="Calibri" pitchFamily="34" charset="0"/>
            </a:endParaRPr>
          </a:p>
        </p:txBody>
      </p:sp>
      <p:sp>
        <p:nvSpPr>
          <p:cNvPr id="52241" name="TextBox 20"/>
          <p:cNvSpPr txBox="1">
            <a:spLocks noChangeArrowheads="1"/>
          </p:cNvSpPr>
          <p:nvPr/>
        </p:nvSpPr>
        <p:spPr bwMode="auto">
          <a:xfrm>
            <a:off x="7380288" y="4076700"/>
            <a:ext cx="576262" cy="831850"/>
          </a:xfrm>
          <a:prstGeom prst="rect">
            <a:avLst/>
          </a:prstGeom>
          <a:solidFill>
            <a:schemeClr val="bg1"/>
          </a:solidFill>
          <a:ln w="9525">
            <a:noFill/>
            <a:miter lim="800000"/>
            <a:headEnd/>
            <a:tailEnd/>
          </a:ln>
        </p:spPr>
        <p:txBody>
          <a:bodyPr>
            <a:spAutoFit/>
          </a:bodyPr>
          <a:lstStyle/>
          <a:p>
            <a:r>
              <a:rPr lang="zh-CN" altLang="zh-CN" sz="800" b="1">
                <a:latin typeface="Calibri" pitchFamily="34" charset="0"/>
              </a:rPr>
              <a:t>成品：</a:t>
            </a:r>
          </a:p>
          <a:p>
            <a:r>
              <a:rPr lang="zh-CN" altLang="zh-CN" sz="800">
                <a:latin typeface="Calibri" pitchFamily="34" charset="0"/>
              </a:rPr>
              <a:t>聚氯乙烯绝缘包皮铜芯动力电缆</a:t>
            </a:r>
            <a:endParaRPr lang="zh-CN" altLang="en-US" sz="800">
              <a:latin typeface="Calibri" pitchFamily="34" charset="0"/>
            </a:endParaRPr>
          </a:p>
        </p:txBody>
      </p:sp>
      <p:sp>
        <p:nvSpPr>
          <p:cNvPr id="52242" name="TextBox 21"/>
          <p:cNvSpPr txBox="1">
            <a:spLocks noChangeArrowheads="1"/>
          </p:cNvSpPr>
          <p:nvPr/>
        </p:nvSpPr>
        <p:spPr bwMode="auto">
          <a:xfrm>
            <a:off x="6443663" y="3716338"/>
            <a:ext cx="576262" cy="215900"/>
          </a:xfrm>
          <a:prstGeom prst="rect">
            <a:avLst/>
          </a:prstGeom>
          <a:solidFill>
            <a:schemeClr val="bg1"/>
          </a:solidFill>
          <a:ln w="9525">
            <a:noFill/>
            <a:miter lim="800000"/>
            <a:headEnd/>
            <a:tailEnd/>
          </a:ln>
        </p:spPr>
        <p:txBody>
          <a:bodyPr>
            <a:spAutoFit/>
          </a:bodyPr>
          <a:lstStyle/>
          <a:p>
            <a:r>
              <a:rPr lang="zh-CN" altLang="en-US" sz="800">
                <a:latin typeface="Calibri" pitchFamily="34" charset="0"/>
              </a:rPr>
              <a:t>和</a:t>
            </a:r>
            <a:r>
              <a:rPr lang="en-US" altLang="zh-CN" sz="800">
                <a:latin typeface="Calibri" pitchFamily="34" charset="0"/>
              </a:rPr>
              <a:t>/</a:t>
            </a:r>
            <a:r>
              <a:rPr lang="zh-CN" altLang="en-US" sz="800">
                <a:latin typeface="Calibri" pitchFamily="34" charset="0"/>
              </a:rPr>
              <a:t>或</a:t>
            </a:r>
          </a:p>
        </p:txBody>
      </p:sp>
      <p:sp>
        <p:nvSpPr>
          <p:cNvPr id="52243" name="TextBox 22"/>
          <p:cNvSpPr txBox="1">
            <a:spLocks noChangeArrowheads="1"/>
          </p:cNvSpPr>
          <p:nvPr/>
        </p:nvSpPr>
        <p:spPr bwMode="auto">
          <a:xfrm>
            <a:off x="5364163" y="4652963"/>
            <a:ext cx="792162" cy="307975"/>
          </a:xfrm>
          <a:prstGeom prst="rect">
            <a:avLst/>
          </a:prstGeom>
          <a:solidFill>
            <a:schemeClr val="bg1"/>
          </a:solidFill>
          <a:ln w="9525">
            <a:noFill/>
            <a:miter lim="800000"/>
            <a:headEnd/>
            <a:tailEnd/>
          </a:ln>
        </p:spPr>
        <p:txBody>
          <a:bodyPr>
            <a:spAutoFit/>
          </a:bodyPr>
          <a:lstStyle/>
          <a:p>
            <a:r>
              <a:rPr lang="zh-CN" altLang="zh-CN" sz="700">
                <a:latin typeface="Calibri" pitchFamily="34" charset="0"/>
              </a:rPr>
              <a:t>聚氯乙烯、染料，等等</a:t>
            </a:r>
            <a:endParaRPr lang="zh-CN" altLang="en-US" sz="700">
              <a:latin typeface="Calibri" pitchFamily="34" charset="0"/>
            </a:endParaRPr>
          </a:p>
        </p:txBody>
      </p:sp>
      <p:sp>
        <p:nvSpPr>
          <p:cNvPr id="52244" name="TextBox 23"/>
          <p:cNvSpPr txBox="1">
            <a:spLocks noChangeArrowheads="1"/>
          </p:cNvSpPr>
          <p:nvPr/>
        </p:nvSpPr>
        <p:spPr bwMode="auto">
          <a:xfrm>
            <a:off x="6948488" y="5516563"/>
            <a:ext cx="93662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绞合和绝缘机</a:t>
            </a:r>
            <a:endParaRPr lang="zh-CN" altLang="en-US" sz="800">
              <a:latin typeface="Calibri" pitchFamily="34" charset="0"/>
            </a:endParaRPr>
          </a:p>
        </p:txBody>
      </p:sp>
      <p:sp>
        <p:nvSpPr>
          <p:cNvPr id="52245" name="TextBox 24"/>
          <p:cNvSpPr txBox="1">
            <a:spLocks noChangeArrowheads="1"/>
          </p:cNvSpPr>
          <p:nvPr/>
        </p:nvSpPr>
        <p:spPr bwMode="auto">
          <a:xfrm>
            <a:off x="6227763" y="5516563"/>
            <a:ext cx="72072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细拉丝机</a:t>
            </a:r>
            <a:endParaRPr lang="zh-CN" altLang="en-US" sz="800">
              <a:latin typeface="Calibri" pitchFamily="34" charset="0"/>
            </a:endParaRPr>
          </a:p>
        </p:txBody>
      </p:sp>
      <p:sp>
        <p:nvSpPr>
          <p:cNvPr id="52246" name="TextBox 25"/>
          <p:cNvSpPr txBox="1">
            <a:spLocks noChangeArrowheads="1"/>
          </p:cNvSpPr>
          <p:nvPr/>
        </p:nvSpPr>
        <p:spPr bwMode="auto">
          <a:xfrm>
            <a:off x="5435600" y="5516563"/>
            <a:ext cx="72072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粗拉丝机</a:t>
            </a:r>
            <a:endParaRPr lang="zh-CN" altLang="en-US" sz="800">
              <a:latin typeface="Calibri" pitchFamily="34" charset="0"/>
            </a:endParaRPr>
          </a:p>
        </p:txBody>
      </p:sp>
      <p:sp>
        <p:nvSpPr>
          <p:cNvPr id="52247" name="TextBox 26"/>
          <p:cNvSpPr txBox="1">
            <a:spLocks noChangeArrowheads="1"/>
          </p:cNvSpPr>
          <p:nvPr/>
        </p:nvSpPr>
        <p:spPr bwMode="auto">
          <a:xfrm>
            <a:off x="4572000" y="5516563"/>
            <a:ext cx="576263"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挤压机</a:t>
            </a:r>
            <a:endParaRPr lang="zh-CN" altLang="en-US" sz="800">
              <a:latin typeface="Calibri" pitchFamily="34" charset="0"/>
            </a:endParaRPr>
          </a:p>
        </p:txBody>
      </p:sp>
      <p:sp>
        <p:nvSpPr>
          <p:cNvPr id="52248" name="TextBox 27"/>
          <p:cNvSpPr txBox="1">
            <a:spLocks noChangeArrowheads="1"/>
          </p:cNvSpPr>
          <p:nvPr/>
        </p:nvSpPr>
        <p:spPr bwMode="auto">
          <a:xfrm>
            <a:off x="3708400" y="5516563"/>
            <a:ext cx="576263"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线卷</a:t>
            </a:r>
            <a:endParaRPr lang="zh-CN" altLang="en-US" sz="800">
              <a:latin typeface="Calibri" pitchFamily="34" charset="0"/>
            </a:endParaRPr>
          </a:p>
        </p:txBody>
      </p:sp>
      <p:sp>
        <p:nvSpPr>
          <p:cNvPr id="52249" name="TextBox 28"/>
          <p:cNvSpPr txBox="1">
            <a:spLocks noChangeArrowheads="1"/>
          </p:cNvSpPr>
          <p:nvPr/>
        </p:nvSpPr>
        <p:spPr bwMode="auto">
          <a:xfrm>
            <a:off x="2987675" y="5516563"/>
            <a:ext cx="576263"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感应炉</a:t>
            </a:r>
            <a:endParaRPr lang="zh-CN" altLang="en-US" sz="800">
              <a:latin typeface="Calibri" pitchFamily="34" charset="0"/>
            </a:endParaRPr>
          </a:p>
        </p:txBody>
      </p:sp>
      <p:sp>
        <p:nvSpPr>
          <p:cNvPr id="52250" name="TextBox 29"/>
          <p:cNvSpPr txBox="1">
            <a:spLocks noChangeArrowheads="1"/>
          </p:cNvSpPr>
          <p:nvPr/>
        </p:nvSpPr>
        <p:spPr bwMode="auto">
          <a:xfrm>
            <a:off x="2268538" y="5516563"/>
            <a:ext cx="57467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熔炉</a:t>
            </a:r>
            <a:endParaRPr lang="zh-CN" altLang="en-US" sz="800">
              <a:latin typeface="Calibri" pitchFamily="34" charset="0"/>
            </a:endParaRPr>
          </a:p>
        </p:txBody>
      </p:sp>
      <p:sp>
        <p:nvSpPr>
          <p:cNvPr id="52251" name="TextBox 30"/>
          <p:cNvSpPr txBox="1">
            <a:spLocks noChangeArrowheads="1"/>
          </p:cNvSpPr>
          <p:nvPr/>
        </p:nvSpPr>
        <p:spPr bwMode="auto">
          <a:xfrm>
            <a:off x="1187450" y="5229225"/>
            <a:ext cx="936625" cy="461963"/>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分选工段（斯帕斯克和乌苏里斯克）</a:t>
            </a:r>
            <a:endParaRPr lang="zh-CN" altLang="en-US" sz="800">
              <a:latin typeface="Calibri" pitchFamily="34" charset="0"/>
            </a:endParaRPr>
          </a:p>
        </p:txBody>
      </p:sp>
      <p:sp>
        <p:nvSpPr>
          <p:cNvPr id="52252" name="TextBox 31"/>
          <p:cNvSpPr txBox="1">
            <a:spLocks noChangeArrowheads="1"/>
          </p:cNvSpPr>
          <p:nvPr/>
        </p:nvSpPr>
        <p:spPr bwMode="auto">
          <a:xfrm>
            <a:off x="1116013" y="6021388"/>
            <a:ext cx="6985000"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详图：第</a:t>
            </a:r>
            <a:r>
              <a:rPr lang="en-US" altLang="zh-CN" sz="800">
                <a:latin typeface="Calibri" pitchFamily="34" charset="0"/>
              </a:rPr>
              <a:t>1</a:t>
            </a:r>
            <a:r>
              <a:rPr lang="zh-CN" altLang="zh-CN" sz="800">
                <a:latin typeface="Calibri" pitchFamily="34" charset="0"/>
              </a:rPr>
              <a:t>阶段</a:t>
            </a:r>
            <a:r>
              <a:rPr lang="en-US" altLang="zh-CN" sz="800">
                <a:latin typeface="Calibri" pitchFamily="34" charset="0"/>
              </a:rPr>
              <a:t>                             </a:t>
            </a:r>
            <a:r>
              <a:rPr lang="zh-CN" altLang="zh-CN" sz="800">
                <a:latin typeface="Calibri" pitchFamily="34" charset="0"/>
              </a:rPr>
              <a:t>标题：电缆生产。第</a:t>
            </a:r>
            <a:r>
              <a:rPr lang="en-US" altLang="zh-CN" sz="800">
                <a:latin typeface="Calibri" pitchFamily="34" charset="0"/>
              </a:rPr>
              <a:t>1</a:t>
            </a:r>
            <a:r>
              <a:rPr lang="zh-CN" altLang="zh-CN" sz="800">
                <a:latin typeface="Calibri" pitchFamily="34" charset="0"/>
              </a:rPr>
              <a:t>阶段</a:t>
            </a:r>
            <a:r>
              <a:rPr lang="en-US" altLang="zh-CN" sz="800">
                <a:latin typeface="Calibri" pitchFamily="34" charset="0"/>
              </a:rPr>
              <a:t> -</a:t>
            </a:r>
            <a:r>
              <a:rPr lang="zh-CN" altLang="zh-CN" sz="800">
                <a:latin typeface="Calibri" pitchFamily="34" charset="0"/>
              </a:rPr>
              <a:t>聚氯乙烯绝缘包皮铜芯动力电缆和铜丝的生产。</a:t>
            </a:r>
            <a:r>
              <a:rPr lang="en-US" altLang="zh-CN" sz="800">
                <a:latin typeface="Calibri" pitchFamily="34" charset="0"/>
              </a:rPr>
              <a:t>                                                                              </a:t>
            </a:r>
            <a:r>
              <a:rPr lang="zh-CN" altLang="zh-CN" sz="800">
                <a:latin typeface="Calibri" pitchFamily="34" charset="0"/>
              </a:rPr>
              <a:t>编号：</a:t>
            </a:r>
            <a:r>
              <a:rPr lang="en-US" altLang="zh-CN" sz="800">
                <a:latin typeface="Calibri" pitchFamily="34" charset="0"/>
              </a:rPr>
              <a:t>1 </a:t>
            </a:r>
            <a:endParaRPr lang="zh-CN" altLang="en-US" sz="800">
              <a:latin typeface="Calibri" pitchFamily="34" charset="0"/>
            </a:endParaRPr>
          </a:p>
        </p:txBody>
      </p:sp>
      <p:sp>
        <p:nvSpPr>
          <p:cNvPr id="33" name="TextBox 32"/>
          <p:cNvSpPr txBox="1"/>
          <p:nvPr/>
        </p:nvSpPr>
        <p:spPr>
          <a:xfrm>
            <a:off x="1476375" y="1341438"/>
            <a:ext cx="574675" cy="460375"/>
          </a:xfrm>
          <a:prstGeom prst="rect">
            <a:avLst/>
          </a:prstGeom>
          <a:solidFill>
            <a:schemeClr val="accent3">
              <a:lumMod val="75000"/>
            </a:schemeClr>
          </a:solidFill>
        </p:spPr>
        <p:txBody>
          <a:bodyPr>
            <a:spAutoFit/>
          </a:bodyPr>
          <a:lstStyle/>
          <a:p>
            <a:pPr fontAlgn="auto">
              <a:spcBef>
                <a:spcPts val="0"/>
              </a:spcBef>
              <a:spcAft>
                <a:spcPts val="0"/>
              </a:spcAft>
              <a:defRPr/>
            </a:pPr>
            <a:r>
              <a:rPr lang="zh-CN" altLang="zh-CN" sz="800" dirty="0">
                <a:latin typeface="+mn-lt"/>
                <a:ea typeface="+mn-ea"/>
              </a:rPr>
              <a:t>金属的分类和压合</a:t>
            </a:r>
            <a:endParaRPr lang="zh-CN" altLang="en-US" sz="800" dirty="0">
              <a:latin typeface="+mn-lt"/>
              <a:ea typeface="+mn-ea"/>
            </a:endParaRPr>
          </a:p>
        </p:txBody>
      </p:sp>
      <p:sp>
        <p:nvSpPr>
          <p:cNvPr id="52254" name="TextBox 33"/>
          <p:cNvSpPr txBox="1">
            <a:spLocks noChangeArrowheads="1"/>
          </p:cNvSpPr>
          <p:nvPr/>
        </p:nvSpPr>
        <p:spPr bwMode="auto">
          <a:xfrm>
            <a:off x="5435600" y="4076700"/>
            <a:ext cx="576263" cy="215900"/>
          </a:xfrm>
          <a:prstGeom prst="rect">
            <a:avLst/>
          </a:prstGeom>
          <a:solidFill>
            <a:srgbClr val="FF0000"/>
          </a:solidFill>
          <a:ln w="9525">
            <a:noFill/>
            <a:miter lim="800000"/>
            <a:headEnd/>
            <a:tailEnd/>
          </a:ln>
        </p:spPr>
        <p:txBody>
          <a:bodyPr>
            <a:spAutoFit/>
          </a:bodyPr>
          <a:lstStyle/>
          <a:p>
            <a:r>
              <a:rPr lang="zh-CN" altLang="zh-CN" sz="800">
                <a:latin typeface="Calibri" pitchFamily="34" charset="0"/>
              </a:rPr>
              <a:t>粗拉丝</a:t>
            </a:r>
            <a:endParaRPr lang="zh-CN" altLang="en-US" sz="800">
              <a:latin typeface="Calibri" pitchFamily="34" charset="0"/>
            </a:endParaRPr>
          </a:p>
        </p:txBody>
      </p:sp>
      <p:sp>
        <p:nvSpPr>
          <p:cNvPr id="35" name="TextBox 34"/>
          <p:cNvSpPr txBox="1"/>
          <p:nvPr/>
        </p:nvSpPr>
        <p:spPr>
          <a:xfrm>
            <a:off x="2339975" y="1628775"/>
            <a:ext cx="431800" cy="461963"/>
          </a:xfrm>
          <a:prstGeom prst="rect">
            <a:avLst/>
          </a:prstGeom>
          <a:solidFill>
            <a:schemeClr val="accent3">
              <a:lumMod val="75000"/>
            </a:schemeClr>
          </a:solidFill>
        </p:spPr>
        <p:txBody>
          <a:bodyPr>
            <a:spAutoFit/>
          </a:bodyPr>
          <a:lstStyle/>
          <a:p>
            <a:pPr fontAlgn="auto">
              <a:spcBef>
                <a:spcPts val="0"/>
              </a:spcBef>
              <a:spcAft>
                <a:spcPts val="0"/>
              </a:spcAft>
              <a:defRPr/>
            </a:pPr>
            <a:r>
              <a:rPr lang="zh-CN" altLang="zh-CN" sz="800" dirty="0">
                <a:latin typeface="+mn-lt"/>
                <a:ea typeface="+mn-ea"/>
              </a:rPr>
              <a:t>金属的熔炼</a:t>
            </a:r>
            <a:endParaRPr lang="zh-CN" altLang="en-US" sz="800" dirty="0">
              <a:latin typeface="+mn-lt"/>
              <a:ea typeface="+mn-ea"/>
            </a:endParaRPr>
          </a:p>
        </p:txBody>
      </p:sp>
      <p:sp>
        <p:nvSpPr>
          <p:cNvPr id="36" name="TextBox 35"/>
          <p:cNvSpPr txBox="1"/>
          <p:nvPr/>
        </p:nvSpPr>
        <p:spPr>
          <a:xfrm>
            <a:off x="2987675" y="2060575"/>
            <a:ext cx="576263" cy="338138"/>
          </a:xfrm>
          <a:prstGeom prst="rect">
            <a:avLst/>
          </a:prstGeom>
          <a:solidFill>
            <a:schemeClr val="accent3">
              <a:lumMod val="75000"/>
            </a:schemeClr>
          </a:solidFill>
        </p:spPr>
        <p:txBody>
          <a:bodyPr>
            <a:spAutoFit/>
          </a:bodyPr>
          <a:lstStyle/>
          <a:p>
            <a:pPr fontAlgn="auto">
              <a:spcBef>
                <a:spcPts val="0"/>
              </a:spcBef>
              <a:spcAft>
                <a:spcPts val="0"/>
              </a:spcAft>
              <a:defRPr/>
            </a:pPr>
            <a:r>
              <a:rPr lang="zh-CN" altLang="zh-CN" sz="800" dirty="0">
                <a:latin typeface="+mn-lt"/>
                <a:ea typeface="+mn-ea"/>
              </a:rPr>
              <a:t>金属拉丝</a:t>
            </a:r>
            <a:endParaRPr lang="zh-CN" altLang="en-US" sz="800" dirty="0">
              <a:latin typeface="+mn-lt"/>
              <a:ea typeface="+mn-ea"/>
            </a:endParaRPr>
          </a:p>
        </p:txBody>
      </p:sp>
      <p:sp>
        <p:nvSpPr>
          <p:cNvPr id="37" name="TextBox 36"/>
          <p:cNvSpPr txBox="1"/>
          <p:nvPr/>
        </p:nvSpPr>
        <p:spPr>
          <a:xfrm>
            <a:off x="3779838" y="2492375"/>
            <a:ext cx="360362" cy="339725"/>
          </a:xfrm>
          <a:prstGeom prst="rect">
            <a:avLst/>
          </a:prstGeom>
          <a:solidFill>
            <a:schemeClr val="accent3">
              <a:lumMod val="75000"/>
            </a:schemeClr>
          </a:solidFill>
        </p:spPr>
        <p:txBody>
          <a:bodyPr>
            <a:spAutoFit/>
          </a:bodyPr>
          <a:lstStyle/>
          <a:p>
            <a:pPr fontAlgn="auto">
              <a:spcBef>
                <a:spcPts val="0"/>
              </a:spcBef>
              <a:spcAft>
                <a:spcPts val="0"/>
              </a:spcAft>
              <a:defRPr/>
            </a:pPr>
            <a:r>
              <a:rPr lang="zh-CN" altLang="zh-CN" sz="800" dirty="0">
                <a:latin typeface="+mn-lt"/>
                <a:ea typeface="+mn-ea"/>
              </a:rPr>
              <a:t>成捆</a:t>
            </a:r>
            <a:endParaRPr lang="zh-CN" altLang="en-US" sz="800" dirty="0">
              <a:latin typeface="+mn-lt"/>
              <a:ea typeface="+mn-ea"/>
            </a:endParaRPr>
          </a:p>
        </p:txBody>
      </p:sp>
      <p:sp>
        <p:nvSpPr>
          <p:cNvPr id="38" name="TextBox 37"/>
          <p:cNvSpPr txBox="1"/>
          <p:nvPr/>
        </p:nvSpPr>
        <p:spPr>
          <a:xfrm>
            <a:off x="4500563" y="2781300"/>
            <a:ext cx="576262" cy="338138"/>
          </a:xfrm>
          <a:prstGeom prst="rect">
            <a:avLst/>
          </a:prstGeom>
          <a:solidFill>
            <a:schemeClr val="accent3">
              <a:lumMod val="75000"/>
            </a:schemeClr>
          </a:solidFill>
        </p:spPr>
        <p:txBody>
          <a:bodyPr>
            <a:spAutoFit/>
          </a:bodyPr>
          <a:lstStyle/>
          <a:p>
            <a:pPr fontAlgn="auto">
              <a:spcBef>
                <a:spcPts val="0"/>
              </a:spcBef>
              <a:spcAft>
                <a:spcPts val="0"/>
              </a:spcAft>
              <a:defRPr/>
            </a:pPr>
            <a:r>
              <a:rPr lang="zh-CN" altLang="zh-CN" sz="800" dirty="0">
                <a:latin typeface="+mn-lt"/>
                <a:ea typeface="+mn-ea"/>
              </a:rPr>
              <a:t>金属挤压成形</a:t>
            </a:r>
            <a:endParaRPr lang="zh-CN" altLang="en-US" sz="800" dirty="0">
              <a:latin typeface="+mn-lt"/>
              <a:ea typeface="+mn-ea"/>
            </a:endParaRPr>
          </a:p>
        </p:txBody>
      </p:sp>
      <p:sp>
        <p:nvSpPr>
          <p:cNvPr id="52259" name="TextBox 38"/>
          <p:cNvSpPr txBox="1">
            <a:spLocks noChangeArrowheads="1"/>
          </p:cNvSpPr>
          <p:nvPr/>
        </p:nvSpPr>
        <p:spPr bwMode="auto">
          <a:xfrm>
            <a:off x="6227763" y="4437063"/>
            <a:ext cx="576262" cy="215900"/>
          </a:xfrm>
          <a:prstGeom prst="rect">
            <a:avLst/>
          </a:prstGeom>
          <a:solidFill>
            <a:srgbClr val="FF0000"/>
          </a:solidFill>
          <a:ln w="9525">
            <a:noFill/>
            <a:miter lim="800000"/>
            <a:headEnd/>
            <a:tailEnd/>
          </a:ln>
        </p:spPr>
        <p:txBody>
          <a:bodyPr>
            <a:spAutoFit/>
          </a:bodyPr>
          <a:lstStyle/>
          <a:p>
            <a:r>
              <a:rPr lang="zh-CN" altLang="zh-CN" sz="800">
                <a:latin typeface="Calibri" pitchFamily="34" charset="0"/>
              </a:rPr>
              <a:t>细拉丝</a:t>
            </a:r>
            <a:endParaRPr lang="zh-CN" altLang="en-US" sz="800">
              <a:latin typeface="Calibri" pitchFamily="34" charset="0"/>
            </a:endParaRPr>
          </a:p>
        </p:txBody>
      </p:sp>
      <p:sp>
        <p:nvSpPr>
          <p:cNvPr id="52260" name="TextBox 39"/>
          <p:cNvSpPr txBox="1">
            <a:spLocks noChangeArrowheads="1"/>
          </p:cNvSpPr>
          <p:nvPr/>
        </p:nvSpPr>
        <p:spPr bwMode="auto">
          <a:xfrm>
            <a:off x="6804025" y="4797425"/>
            <a:ext cx="576263" cy="461963"/>
          </a:xfrm>
          <a:prstGeom prst="rect">
            <a:avLst/>
          </a:prstGeom>
          <a:solidFill>
            <a:srgbClr val="FF0000"/>
          </a:solidFill>
          <a:ln w="9525">
            <a:noFill/>
            <a:miter lim="800000"/>
            <a:headEnd/>
            <a:tailEnd/>
          </a:ln>
        </p:spPr>
        <p:txBody>
          <a:bodyPr>
            <a:spAutoFit/>
          </a:bodyPr>
          <a:lstStyle/>
          <a:p>
            <a:r>
              <a:rPr lang="zh-CN" altLang="zh-CN" sz="800">
                <a:latin typeface="Calibri" pitchFamily="34" charset="0"/>
              </a:rPr>
              <a:t>电线的绞合和绝缘</a:t>
            </a:r>
            <a:endParaRPr lang="zh-CN" altLang="en-US" sz="800">
              <a:latin typeface="Calibri" pitchFamily="34" charset="0"/>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54275"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54276"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19687"/>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4103687"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第</a:t>
            </a:r>
            <a:r>
              <a:rPr lang="en-US" altLang="zh-CN" sz="1400" dirty="0">
                <a:solidFill>
                  <a:schemeClr val="bg1"/>
                </a:solidFill>
                <a:latin typeface="+mn-lt"/>
                <a:ea typeface="+mn-ea"/>
              </a:rPr>
              <a:t>1</a:t>
            </a:r>
            <a:r>
              <a:rPr lang="zh-CN" altLang="en-US" sz="1400" dirty="0">
                <a:solidFill>
                  <a:schemeClr val="bg1"/>
                </a:solidFill>
                <a:latin typeface="+mn-lt"/>
                <a:ea typeface="+mn-ea"/>
              </a:rPr>
              <a:t>阶段收入和支出预算</a:t>
            </a:r>
            <a:endParaRPr lang="ru-RU" sz="1400" dirty="0">
              <a:solidFill>
                <a:schemeClr val="bg1"/>
              </a:solidFill>
              <a:latin typeface="+mn-lt"/>
              <a:ea typeface="+mn-ea"/>
            </a:endParaRPr>
          </a:p>
        </p:txBody>
      </p:sp>
      <p:sp>
        <p:nvSpPr>
          <p:cNvPr id="13" name="Прямоугольник 12"/>
          <p:cNvSpPr/>
          <p:nvPr/>
        </p:nvSpPr>
        <p:spPr>
          <a:xfrm>
            <a:off x="7866063" y="604838"/>
            <a:ext cx="1260475" cy="476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14" name="TextBox 13"/>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电缆生产方案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 name="Номер слайда 1"/>
          <p:cNvSpPr>
            <a:spLocks noGrp="1"/>
          </p:cNvSpPr>
          <p:nvPr>
            <p:ph type="sldNum" sz="quarter" idx="12"/>
          </p:nvPr>
        </p:nvSpPr>
        <p:spPr/>
        <p:txBody>
          <a:bodyPr/>
          <a:lstStyle/>
          <a:p>
            <a:pPr>
              <a:defRPr/>
            </a:pPr>
            <a:fld id="{E53137E5-3B2F-4E30-9EAF-41D13350C744}" type="slidenum">
              <a:rPr lang="ru-RU" sz="1800" b="1"/>
              <a:pPr>
                <a:defRPr/>
              </a:pPr>
              <a:t>21</a:t>
            </a:fld>
            <a:endParaRPr lang="ru-RU" sz="1800" b="1" dirty="0"/>
          </a:p>
        </p:txBody>
      </p:sp>
      <p:graphicFrame>
        <p:nvGraphicFramePr>
          <p:cNvPr id="3" name="Таблица 2"/>
          <p:cNvGraphicFramePr>
            <a:graphicFrameLocks noGrp="1"/>
          </p:cNvGraphicFramePr>
          <p:nvPr/>
        </p:nvGraphicFramePr>
        <p:xfrm>
          <a:off x="485775" y="1147763"/>
          <a:ext cx="8189913" cy="4873625"/>
        </p:xfrm>
        <a:graphic>
          <a:graphicData uri="http://schemas.openxmlformats.org/drawingml/2006/table">
            <a:tbl>
              <a:tblPr/>
              <a:tblGrid>
                <a:gridCol w="352425"/>
                <a:gridCol w="2851150"/>
                <a:gridCol w="465138"/>
                <a:gridCol w="565150"/>
                <a:gridCol w="565150"/>
                <a:gridCol w="565150"/>
                <a:gridCol w="565150"/>
                <a:gridCol w="565150"/>
                <a:gridCol w="565150"/>
                <a:gridCol w="565150"/>
                <a:gridCol w="565150"/>
              </a:tblGrid>
              <a:tr h="2730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Calibri" pitchFamily="34" charset="0"/>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收入（净收入），含增值税（</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1.1. - 1.2.</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17 772,6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23 913,1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31 528,0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35 334,3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36 737,5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37 455,4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38 411,7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39 392,5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销售收入，包括</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18 139,1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24 464,7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32 287,1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36 188,8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37 625,7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38 361,8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39 339,0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40 341,2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基本业务收入（电缆）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8 224,0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18 484,4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28 271,2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32 014,6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33 287,1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33 931,6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34 815,3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35 722,1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辅助业务收入（铜丝）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9 915,2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5 980,2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4 015,9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4 174,1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4 338,6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4 430,2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4 523,6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4 619,1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потери, скидки</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损耗、折扣</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759,1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854,4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888,2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906,4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948,7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包括销项税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3 265,0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4 403,6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5 811,7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6 514,0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6 772,6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6 905,1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7 081,0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7 261,4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总成本，含增值税（</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2.1. + 2.2</a:t>
                      </a:r>
                      <a:r>
                        <a:rPr kumimoji="0" lang="en-US" altLang="zh-CN" sz="700" b="1" i="0" u="none" strike="noStrike" cap="none" normalizeH="0" baseline="0" smtClean="0">
                          <a:ln>
                            <a:noFill/>
                          </a:ln>
                          <a:solidFill>
                            <a:schemeClr val="bg1"/>
                          </a:solidFill>
                          <a:effectLst/>
                          <a:latin typeface="Arial" charset="0"/>
                          <a:ea typeface="Calibri" pitchFamily="34" charset="0"/>
                          <a:cs typeface="Arial" charset="0"/>
                        </a:rPr>
                        <a:t>.</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 ） ：</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12 542,0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16 842,3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22 172,5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24 768,1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25 751,4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26 283,2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26 973,1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27 682,8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12 064,1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16 327,1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21 622,9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24 196,9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25 156,8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25 677,6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26 345,0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27 031,3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可变生产费用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11 217,4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15 262,5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20 277,8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22 732,8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23 633,6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24 129,8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24 742,6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25 372,6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工资基金费用（不含基金提成） </a:t>
                      </a:r>
                      <a:endParaRPr kumimoji="0" lang="en-US" sz="700" b="0" i="0" u="none" strike="noStrike" cap="none" normalizeH="0" baseline="0" smtClean="0">
                        <a:ln>
                          <a:noFill/>
                        </a:ln>
                        <a:solidFill>
                          <a:srgbClr val="000000"/>
                        </a:solidFill>
                        <a:effectLst/>
                        <a:latin typeface="Arial" charset="0"/>
                        <a:ea typeface="宋体" charset="-122"/>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1 064,6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1 345,0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1 464,1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1 523,2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1 547,9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1 602,3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1 658,7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951,3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989,7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1 010,1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1 050,2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1 091,9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一般生产费用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商业和行政费用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包括进向税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毛利润（</a:t>
                      </a:r>
                      <a:r>
                        <a:rPr kumimoji="0" lang="ru-RU" altLang="zh-CN" sz="700" b="1" i="0" u="none" strike="noStrike" cap="none" normalizeH="0" baseline="0" smtClean="0">
                          <a:ln>
                            <a:noFill/>
                          </a:ln>
                          <a:solidFill>
                            <a:schemeClr val="bg1"/>
                          </a:solidFill>
                          <a:effectLst/>
                          <a:latin typeface="Arial" charset="0"/>
                          <a:ea typeface="宋体" charset="-122"/>
                          <a:cs typeface="Arial" charset="0"/>
                        </a:rPr>
                        <a:t>1 - 2.1. - 2.2.а - 2.2.</a:t>
                      </a:r>
                      <a:r>
                        <a:rPr kumimoji="0" lang="en-US" altLang="zh-CN" sz="700" b="1" i="0" u="none" strike="noStrike" cap="none" normalizeH="0" baseline="0" smtClean="0">
                          <a:ln>
                            <a:noFill/>
                          </a:ln>
                          <a:solidFill>
                            <a:schemeClr val="bg1"/>
                          </a:solidFill>
                          <a:effectLst/>
                          <a:latin typeface="Arial" charset="0"/>
                          <a:ea typeface="宋体" charset="-122"/>
                          <a:cs typeface="Arial" charset="0"/>
                        </a:rPr>
                        <a:t>b</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endParaRPr kumimoji="0" lang="en-US" sz="700" b="1" i="0" u="none" strike="noStrike" cap="none" normalizeH="0" baseline="0" smtClean="0">
                        <a:ln>
                          <a:noFill/>
                        </a:ln>
                        <a:solidFill>
                          <a:schemeClr val="bg1"/>
                        </a:solidFill>
                        <a:effectLst/>
                        <a:latin typeface="Arial" charset="0"/>
                        <a:ea typeface="宋体" charset="-122"/>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5 470,2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7 331,8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9 638,5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10 861,3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11 293,4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11 485,8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11 764,5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12 048,4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销售利润（</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3 - 2.2.</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c</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 - 2.2.</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d</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5 230,7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7 070,8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9 355,5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10 566,2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10 986,0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11 172,3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11 438,6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11 709,7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边际利润（</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1 - 2.1</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5 708,5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7 586,0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9 905,1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11 137,5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11 580,7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11 777,8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12 066,7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12 361,2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偿付贷款，缴纳租金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得到的补助</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基本业务财务结果（</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4-6+7</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5 230,7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7 070,8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9 355,5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10 566,2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10 986,0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11 172,3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11 438,6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11 709,7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进项税（投资费用）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税款（</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10.1.+10.2.+10.3.+10.4.+10.5.</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3 189,4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4 236,2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5 515,7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6 185,8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6 430,8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6 553,8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6 706,5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6 862,5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2 838,7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3 773,7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4 914,1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5 512,9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5 731,1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5 842,4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5 976,3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6 113,2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单位的利润所得税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财产和土地税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运输税，污染税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净利润（</a:t>
                      </a:r>
                      <a:r>
                        <a:rPr kumimoji="0" lang="ru-RU" altLang="zh-CN" sz="700" b="1" i="0" u="none" strike="noStrike" cap="none" normalizeH="0" baseline="0" smtClean="0">
                          <a:ln>
                            <a:noFill/>
                          </a:ln>
                          <a:solidFill>
                            <a:schemeClr val="bg1"/>
                          </a:solidFill>
                          <a:effectLst/>
                          <a:latin typeface="Arial" charset="0"/>
                          <a:ea typeface="宋体" charset="-122"/>
                          <a:cs typeface="Arial" charset="0"/>
                        </a:rPr>
                        <a:t>8-10</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 </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2 041,3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2 834,6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3 839,8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4 380,4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4 555,2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4 618,4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4 732,1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4 847,2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销售利润率（</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1/4</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生产利润率（</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11/2</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650" marR="4565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bl>
          </a:graphicData>
        </a:graphic>
      </p:graphicFrame>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56323"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56324"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19687"/>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4103687" cy="273050"/>
          </a:xfrm>
          <a:prstGeom prst="downArrow">
            <a:avLst>
              <a:gd name="adj1" fmla="val 100000"/>
              <a:gd name="adj2" fmla="val 0"/>
            </a:avLst>
          </a:prstGeom>
          <a:solidFill>
            <a:schemeClr val="accent6">
              <a:lumMod val="75000"/>
            </a:schemeClr>
          </a:solidFill>
          <a:ln>
            <a:solidFill>
              <a:schemeClr val="accent6">
                <a:lumMod val="75000"/>
              </a:schemeClr>
            </a:solidFill>
          </a:ln>
        </p:spPr>
        <p:txBody>
          <a:bodyPr tIns="0" bIns="0" anchor="ctr"/>
          <a:lstStyle/>
          <a:p>
            <a:pPr fontAlgn="auto">
              <a:spcBef>
                <a:spcPts val="0"/>
              </a:spcBef>
              <a:spcAft>
                <a:spcPts val="0"/>
              </a:spcAft>
              <a:defRPr/>
            </a:pPr>
            <a:r>
              <a:rPr lang="zh-CN" altLang="en-US" sz="1400" dirty="0">
                <a:solidFill>
                  <a:schemeClr val="bg1"/>
                </a:solidFill>
                <a:latin typeface="+mn-lt"/>
                <a:ea typeface="+mn-ea"/>
              </a:rPr>
              <a:t>第</a:t>
            </a:r>
            <a:r>
              <a:rPr lang="en-US" altLang="zh-CN" sz="1400" dirty="0">
                <a:solidFill>
                  <a:schemeClr val="bg1"/>
                </a:solidFill>
                <a:latin typeface="+mn-lt"/>
                <a:ea typeface="+mn-ea"/>
              </a:rPr>
              <a:t>1</a:t>
            </a:r>
            <a:r>
              <a:rPr lang="zh-CN" altLang="en-US" sz="1400" dirty="0">
                <a:solidFill>
                  <a:schemeClr val="bg1"/>
                </a:solidFill>
                <a:latin typeface="+mn-lt"/>
                <a:ea typeface="+mn-ea"/>
              </a:rPr>
              <a:t>阶段资金使用预算 </a:t>
            </a:r>
            <a:endParaRPr lang="en-US" sz="1400" dirty="0">
              <a:solidFill>
                <a:schemeClr val="bg1"/>
              </a:solidFill>
              <a:latin typeface="+mn-lt"/>
              <a:ea typeface="+mn-ea"/>
            </a:endParaRPr>
          </a:p>
        </p:txBody>
      </p:sp>
      <p:sp>
        <p:nvSpPr>
          <p:cNvPr id="13" name="Прямоугольник 12"/>
          <p:cNvSpPr/>
          <p:nvPr/>
        </p:nvSpPr>
        <p:spPr>
          <a:xfrm>
            <a:off x="7866063" y="604838"/>
            <a:ext cx="1260475" cy="476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14" name="TextBox 13"/>
          <p:cNvSpPr txBox="1"/>
          <p:nvPr/>
        </p:nvSpPr>
        <p:spPr>
          <a:xfrm>
            <a:off x="1908175" y="120650"/>
            <a:ext cx="1981200"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电缆生产方案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 name="Номер слайда 1"/>
          <p:cNvSpPr>
            <a:spLocks noGrp="1"/>
          </p:cNvSpPr>
          <p:nvPr>
            <p:ph type="sldNum" sz="quarter" idx="12"/>
          </p:nvPr>
        </p:nvSpPr>
        <p:spPr/>
        <p:txBody>
          <a:bodyPr/>
          <a:lstStyle/>
          <a:p>
            <a:pPr>
              <a:defRPr/>
            </a:pPr>
            <a:fld id="{C6D6AD5D-C953-473E-ADCE-52E692AD99FF}" type="slidenum">
              <a:rPr lang="ru-RU" sz="1800" b="1"/>
              <a:pPr>
                <a:defRPr/>
              </a:pPr>
              <a:t>22</a:t>
            </a:fld>
            <a:endParaRPr lang="ru-RU" sz="1800" b="1" dirty="0"/>
          </a:p>
        </p:txBody>
      </p:sp>
      <p:graphicFrame>
        <p:nvGraphicFramePr>
          <p:cNvPr id="4" name="Таблица 3"/>
          <p:cNvGraphicFramePr>
            <a:graphicFrameLocks noGrp="1"/>
          </p:cNvGraphicFramePr>
          <p:nvPr/>
        </p:nvGraphicFramePr>
        <p:xfrm>
          <a:off x="488950" y="1196975"/>
          <a:ext cx="8259763" cy="5173663"/>
        </p:xfrm>
        <a:graphic>
          <a:graphicData uri="http://schemas.openxmlformats.org/drawingml/2006/table">
            <a:tbl>
              <a:tblPr/>
              <a:tblGrid>
                <a:gridCol w="501650"/>
                <a:gridCol w="3065463"/>
                <a:gridCol w="463550"/>
                <a:gridCol w="528637"/>
                <a:gridCol w="528638"/>
                <a:gridCol w="528637"/>
                <a:gridCol w="528638"/>
                <a:gridCol w="528637"/>
                <a:gridCol w="528638"/>
                <a:gridCol w="528637"/>
                <a:gridCol w="528638"/>
              </a:tblGrid>
              <a:tr h="1444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 </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 </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单位 </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0">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业务活动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进款，含增值税（</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2.1.+2.2.</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18 139,1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24 464,7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32 287,1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36 188,8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37 625,7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38 362,8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39 341,0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40 344,2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销售收入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18 139,1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24 464,7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32 287,1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36 188,8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37 625,7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38 361,8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39 339,0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40 341,2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基本业务收入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8 224,0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18 484,4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28 271,2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32 014,6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33 287,1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33 931,6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34 815,3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35 722,1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б)</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辅助业务收入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9 915,2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5 980,2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4 015,9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4 174,1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4 338,6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4 430,2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4 523,6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4 619,1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其他进款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3 265,0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4 403,6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5 811,7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6 514,0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6 772,6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6 905,1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7 081,0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7 261,4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国家补助进款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支付款项，含增值税 （</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4.1. + 4.2. + 4.3. + 4.4</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16 097,8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21 630,1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28 447,3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31 808,4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33 070,5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33 743,3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34 606,8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35 494,0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12 064,1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16 327,1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21 622,9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24 196,9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25 156,8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25 677,6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26 345,0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27 031,3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可变生产费用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11 217,4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15 262,5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20 277,8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22 732,8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23 633,6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24 129,8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24 742,6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25 372,6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工资基金费用（不含基金提成）</a:t>
                      </a:r>
                      <a:endParaRPr kumimoji="0" lang="en-US" sz="700" b="0" i="0" u="none" strike="noStrike" cap="none" normalizeH="0" baseline="0" smtClean="0">
                        <a:ln>
                          <a:noFill/>
                        </a:ln>
                        <a:solidFill>
                          <a:srgbClr val="000000"/>
                        </a:solidFill>
                        <a:effectLst/>
                        <a:latin typeface="Arial" charset="0"/>
                        <a:ea typeface="宋体" charset="-122"/>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1 064,6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1 345,0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1 464,1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1 523,2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1 547,9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1 602,3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1 658,7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951,3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989,7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1 010,1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1 050,2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1 091,9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固定费用 </a:t>
                      </a:r>
                      <a:endParaRPr kumimoji="0" lang="zh-CN" altLang="ru-RU" sz="700" b="0" i="0" u="none" strike="noStrike" cap="none" normalizeH="0" baseline="0" smtClean="0">
                        <a:ln>
                          <a:noFill/>
                        </a:ln>
                        <a:solidFill>
                          <a:srgbClr val="000000"/>
                        </a:solidFill>
                        <a:effectLst/>
                        <a:latin typeface="Arial" charset="0"/>
                        <a:ea typeface="宋体" charset="-122"/>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一般生产费用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商业及行政费用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税款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3 189,4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4 236,2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5 515,7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6 185,8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6 430,8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6 553,8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6 706,5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6 862,5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2 838,7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3 773,7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4 914,1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5 512,9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5 731,1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5 842,4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5 976,3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6 113,2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企业的利润所得税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财产和土地税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运输税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生产损耗</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759,1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854,4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888,2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906,4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948,7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业务活动现金流量（</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2+3-4</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2 041,3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2 834,6</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3 839,8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4 380,4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4 555,2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4 619,4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4 734,1</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4 850,2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0">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投资活动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出售资产的进款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11 982,4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投资活动现金流量（</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7-8</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-11 982,4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0">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财务活动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进款（贷款、债务、投资）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11 982,4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债务（利率）</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债务（本金）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缴纳租金（支付价和赎买价）</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支付股息</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财务活动的现金流量（</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11-12-13-14-15</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11 982,4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期初现金存量平衡表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0,0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2 041,3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4 875,8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8 715,6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13 095,9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17 651,1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22 270,6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27 004,7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期末现金存量平衡表（</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5+9+16+17</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2 041,3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4 875,8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8 715,6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13 095,9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17 651,1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22 270,6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27 004,7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31 854,9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9199" marR="3919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bl>
          </a:graphicData>
        </a:graphic>
      </p:graphicFrame>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58371"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58372"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04825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58374" name="Стрелка вниз 8"/>
          <p:cNvSpPr>
            <a:spLocks noChangeArrowheads="1"/>
          </p:cNvSpPr>
          <p:nvPr/>
        </p:nvSpPr>
        <p:spPr bwMode="auto">
          <a:xfrm>
            <a:off x="468313" y="836613"/>
            <a:ext cx="4103687"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生产业务</a:t>
            </a:r>
            <a:r>
              <a:rPr lang="ru-RU" altLang="zh-CN" sz="1400">
                <a:solidFill>
                  <a:schemeClr val="bg1"/>
                </a:solidFill>
                <a:latin typeface="Calibri" pitchFamily="34" charset="0"/>
              </a:rPr>
              <a:t>–</a:t>
            </a:r>
            <a:r>
              <a:rPr lang="zh-CN" altLang="en-US" sz="1400">
                <a:solidFill>
                  <a:schemeClr val="bg1"/>
                </a:solidFill>
                <a:latin typeface="Calibri" pitchFamily="34" charset="0"/>
              </a:rPr>
              <a:t>第</a:t>
            </a:r>
            <a:r>
              <a:rPr lang="en-US" altLang="zh-CN" sz="1400">
                <a:solidFill>
                  <a:schemeClr val="bg1"/>
                </a:solidFill>
                <a:latin typeface="Calibri" pitchFamily="34" charset="0"/>
              </a:rPr>
              <a:t>2</a:t>
            </a:r>
            <a:r>
              <a:rPr lang="zh-CN" altLang="en-US" sz="1400">
                <a:solidFill>
                  <a:schemeClr val="bg1"/>
                </a:solidFill>
                <a:latin typeface="Calibri" pitchFamily="34" charset="0"/>
              </a:rPr>
              <a:t>阶段流程</a:t>
            </a:r>
            <a:endParaRPr lang="zh-CN" altLang="ru-RU" sz="1400">
              <a:solidFill>
                <a:schemeClr val="bg1"/>
              </a:solidFill>
              <a:latin typeface="Calibri" pitchFamily="34" charset="0"/>
            </a:endParaRPr>
          </a:p>
        </p:txBody>
      </p:sp>
      <p:pic>
        <p:nvPicPr>
          <p:cNvPr id="58375" name="Рисунок 12"/>
          <p:cNvPicPr>
            <a:picLocks noChangeAspect="1"/>
          </p:cNvPicPr>
          <p:nvPr/>
        </p:nvPicPr>
        <p:blipFill>
          <a:blip r:embed="rId5"/>
          <a:srcRect/>
          <a:stretch>
            <a:fillRect/>
          </a:stretch>
        </p:blipFill>
        <p:spPr bwMode="auto">
          <a:xfrm>
            <a:off x="1187450" y="1196975"/>
            <a:ext cx="6888163" cy="4725988"/>
          </a:xfrm>
          <a:prstGeom prst="rect">
            <a:avLst/>
          </a:prstGeom>
          <a:noFill/>
          <a:ln w="9525">
            <a:noFill/>
            <a:miter lim="800000"/>
            <a:headEnd/>
            <a:tailEnd/>
          </a:ln>
        </p:spPr>
      </p:pic>
      <p:sp>
        <p:nvSpPr>
          <p:cNvPr id="14" name="TextBox 13"/>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电缆生产项目</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15" name="Прямоугольник 14"/>
          <p:cNvSpPr/>
          <p:nvPr/>
        </p:nvSpPr>
        <p:spPr>
          <a:xfrm>
            <a:off x="7866063" y="604838"/>
            <a:ext cx="1260475" cy="476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C0932767-42C1-4CCD-B5A0-49591BA4F08B}" type="slidenum">
              <a:rPr lang="ru-RU" sz="1800" b="1"/>
              <a:pPr>
                <a:defRPr/>
              </a:pPr>
              <a:t>23</a:t>
            </a:fld>
            <a:endParaRPr lang="ru-RU" sz="1800" b="1" dirty="0"/>
          </a:p>
        </p:txBody>
      </p:sp>
      <p:sp>
        <p:nvSpPr>
          <p:cNvPr id="12" name="TextBox 11"/>
          <p:cNvSpPr txBox="1"/>
          <p:nvPr/>
        </p:nvSpPr>
        <p:spPr>
          <a:xfrm>
            <a:off x="1187450" y="5805488"/>
            <a:ext cx="6913563" cy="254000"/>
          </a:xfrm>
          <a:prstGeom prst="rect">
            <a:avLst/>
          </a:prstGeom>
          <a:solidFill>
            <a:schemeClr val="bg1"/>
          </a:solidFill>
        </p:spPr>
        <p:txBody>
          <a:bodyPr>
            <a:spAutoFit/>
          </a:bodyPr>
          <a:lstStyle/>
          <a:p>
            <a:pPr fontAlgn="auto">
              <a:spcBef>
                <a:spcPts val="0"/>
              </a:spcBef>
              <a:spcAft>
                <a:spcPts val="0"/>
              </a:spcAft>
              <a:defRPr/>
            </a:pPr>
            <a:r>
              <a:rPr lang="zh-CN" altLang="zh-CN" sz="1050" dirty="0">
                <a:latin typeface="+mn-lt"/>
                <a:ea typeface="+mn-ea"/>
              </a:rPr>
              <a:t>详图：第</a:t>
            </a:r>
            <a:r>
              <a:rPr lang="en-US" altLang="zh-CN" sz="1050" dirty="0">
                <a:latin typeface="+mn-lt"/>
                <a:ea typeface="+mn-ea"/>
              </a:rPr>
              <a:t>2</a:t>
            </a:r>
            <a:r>
              <a:rPr lang="zh-CN" altLang="zh-CN" sz="1050" dirty="0">
                <a:latin typeface="+mn-lt"/>
                <a:ea typeface="+mn-ea"/>
              </a:rPr>
              <a:t>阶段</a:t>
            </a:r>
            <a:r>
              <a:rPr lang="en-US" altLang="zh-CN" sz="1050" dirty="0">
                <a:latin typeface="+mn-lt"/>
                <a:ea typeface="+mn-ea"/>
              </a:rPr>
              <a:t>                </a:t>
            </a:r>
            <a:r>
              <a:rPr lang="zh-CN" altLang="zh-CN" sz="1050" dirty="0">
                <a:latin typeface="+mn-lt"/>
                <a:ea typeface="+mn-ea"/>
              </a:rPr>
              <a:t>标题：电缆生产。第</a:t>
            </a:r>
            <a:r>
              <a:rPr lang="en-US" altLang="zh-CN" sz="1050" dirty="0">
                <a:latin typeface="+mn-lt"/>
                <a:ea typeface="+mn-ea"/>
              </a:rPr>
              <a:t>2</a:t>
            </a:r>
            <a:r>
              <a:rPr lang="zh-CN" altLang="zh-CN" sz="1050" dirty="0">
                <a:latin typeface="+mn-lt"/>
                <a:ea typeface="+mn-ea"/>
              </a:rPr>
              <a:t>阶段</a:t>
            </a:r>
            <a:r>
              <a:rPr lang="en-US" altLang="zh-CN" sz="1050" dirty="0">
                <a:latin typeface="+mn-lt"/>
                <a:ea typeface="+mn-ea"/>
              </a:rPr>
              <a:t>- </a:t>
            </a:r>
            <a:r>
              <a:rPr lang="zh-CN" altLang="zh-CN" sz="1050" dirty="0">
                <a:latin typeface="+mn-lt"/>
                <a:ea typeface="+mn-ea"/>
              </a:rPr>
              <a:t>生产</a:t>
            </a:r>
            <a:r>
              <a:rPr lang="en-US" altLang="zh-CN" sz="1050" dirty="0">
                <a:latin typeface="+mn-lt"/>
                <a:ea typeface="+mn-ea"/>
              </a:rPr>
              <a:t>PVC</a:t>
            </a:r>
            <a:r>
              <a:rPr lang="zh-CN" altLang="zh-CN" sz="1050" dirty="0">
                <a:latin typeface="+mn-lt"/>
                <a:ea typeface="+mn-ea"/>
              </a:rPr>
              <a:t>电缆和汽车线束导线。</a:t>
            </a:r>
            <a:r>
              <a:rPr lang="en-US" altLang="zh-CN" sz="1050" dirty="0">
                <a:latin typeface="+mn-lt"/>
                <a:ea typeface="+mn-ea"/>
              </a:rPr>
              <a:t>                                           </a:t>
            </a:r>
            <a:r>
              <a:rPr lang="zh-CN" altLang="zh-CN" sz="1050" dirty="0">
                <a:latin typeface="+mn-lt"/>
                <a:ea typeface="+mn-ea"/>
              </a:rPr>
              <a:t>编号：</a:t>
            </a:r>
            <a:r>
              <a:rPr lang="en-US" altLang="zh-CN" sz="1050" dirty="0">
                <a:latin typeface="+mn-lt"/>
                <a:ea typeface="+mn-ea"/>
              </a:rPr>
              <a:t>1</a:t>
            </a:r>
            <a:endParaRPr lang="zh-CN" altLang="en-US" sz="1050" dirty="0">
              <a:latin typeface="+mn-lt"/>
              <a:ea typeface="+mn-ea"/>
            </a:endParaRPr>
          </a:p>
        </p:txBody>
      </p:sp>
      <p:sp>
        <p:nvSpPr>
          <p:cNvPr id="58380" name="TextBox 15"/>
          <p:cNvSpPr txBox="1">
            <a:spLocks noChangeArrowheads="1"/>
          </p:cNvSpPr>
          <p:nvPr/>
        </p:nvSpPr>
        <p:spPr bwMode="auto">
          <a:xfrm>
            <a:off x="1331913" y="1341438"/>
            <a:ext cx="503237" cy="460375"/>
          </a:xfrm>
          <a:prstGeom prst="rect">
            <a:avLst/>
          </a:prstGeom>
          <a:solidFill>
            <a:srgbClr val="92D050"/>
          </a:solidFill>
          <a:ln w="9525">
            <a:noFill/>
            <a:miter lim="800000"/>
            <a:headEnd/>
            <a:tailEnd/>
          </a:ln>
        </p:spPr>
        <p:txBody>
          <a:bodyPr>
            <a:spAutoFit/>
          </a:bodyPr>
          <a:lstStyle/>
          <a:p>
            <a:r>
              <a:rPr lang="zh-CN" altLang="zh-CN" sz="800">
                <a:latin typeface="Calibri" pitchFamily="34" charset="0"/>
              </a:rPr>
              <a:t>金属的分类和压合</a:t>
            </a:r>
            <a:endParaRPr lang="zh-CN" altLang="en-US" sz="800">
              <a:latin typeface="Calibri" pitchFamily="34" charset="0"/>
            </a:endParaRPr>
          </a:p>
        </p:txBody>
      </p:sp>
      <p:sp>
        <p:nvSpPr>
          <p:cNvPr id="58381" name="TextBox 16"/>
          <p:cNvSpPr txBox="1">
            <a:spLocks noChangeArrowheads="1"/>
          </p:cNvSpPr>
          <p:nvPr/>
        </p:nvSpPr>
        <p:spPr bwMode="auto">
          <a:xfrm>
            <a:off x="1763713" y="1989138"/>
            <a:ext cx="504825" cy="338137"/>
          </a:xfrm>
          <a:prstGeom prst="rect">
            <a:avLst/>
          </a:prstGeom>
          <a:solidFill>
            <a:srgbClr val="92D050"/>
          </a:solidFill>
          <a:ln w="9525">
            <a:noFill/>
            <a:miter lim="800000"/>
            <a:headEnd/>
            <a:tailEnd/>
          </a:ln>
        </p:spPr>
        <p:txBody>
          <a:bodyPr>
            <a:spAutoFit/>
          </a:bodyPr>
          <a:lstStyle/>
          <a:p>
            <a:r>
              <a:rPr lang="zh-CN" altLang="zh-CN" sz="800">
                <a:latin typeface="Calibri" pitchFamily="34" charset="0"/>
              </a:rPr>
              <a:t>金属的熔炼</a:t>
            </a:r>
            <a:endParaRPr lang="zh-CN" altLang="en-US" sz="800">
              <a:latin typeface="Calibri" pitchFamily="34" charset="0"/>
            </a:endParaRPr>
          </a:p>
        </p:txBody>
      </p:sp>
      <p:sp>
        <p:nvSpPr>
          <p:cNvPr id="58382" name="TextBox 17"/>
          <p:cNvSpPr txBox="1">
            <a:spLocks noChangeArrowheads="1"/>
          </p:cNvSpPr>
          <p:nvPr/>
        </p:nvSpPr>
        <p:spPr bwMode="auto">
          <a:xfrm>
            <a:off x="2339975" y="2708275"/>
            <a:ext cx="503238" cy="585788"/>
          </a:xfrm>
          <a:prstGeom prst="rect">
            <a:avLst/>
          </a:prstGeom>
          <a:solidFill>
            <a:srgbClr val="92D050"/>
          </a:solidFill>
          <a:ln w="9525">
            <a:noFill/>
            <a:miter lim="800000"/>
            <a:headEnd/>
            <a:tailEnd/>
          </a:ln>
        </p:spPr>
        <p:txBody>
          <a:bodyPr>
            <a:spAutoFit/>
          </a:bodyPr>
          <a:lstStyle/>
          <a:p>
            <a:r>
              <a:rPr lang="zh-CN" altLang="zh-CN" sz="800">
                <a:latin typeface="Calibri" pitchFamily="34" charset="0"/>
              </a:rPr>
              <a:t>得到进行电解的阳极铜</a:t>
            </a:r>
            <a:endParaRPr lang="zh-CN" altLang="en-US" sz="800">
              <a:latin typeface="Calibri" pitchFamily="34" charset="0"/>
            </a:endParaRPr>
          </a:p>
        </p:txBody>
      </p:sp>
      <p:sp>
        <p:nvSpPr>
          <p:cNvPr id="58383" name="TextBox 18"/>
          <p:cNvSpPr txBox="1">
            <a:spLocks noChangeArrowheads="1"/>
          </p:cNvSpPr>
          <p:nvPr/>
        </p:nvSpPr>
        <p:spPr bwMode="auto">
          <a:xfrm>
            <a:off x="2916238" y="3357563"/>
            <a:ext cx="503237" cy="460375"/>
          </a:xfrm>
          <a:prstGeom prst="rect">
            <a:avLst/>
          </a:prstGeom>
          <a:solidFill>
            <a:srgbClr val="92D050"/>
          </a:solidFill>
          <a:ln w="9525">
            <a:noFill/>
            <a:miter lim="800000"/>
            <a:headEnd/>
            <a:tailEnd/>
          </a:ln>
        </p:spPr>
        <p:txBody>
          <a:bodyPr>
            <a:spAutoFit/>
          </a:bodyPr>
          <a:lstStyle/>
          <a:p>
            <a:r>
              <a:rPr lang="zh-CN" altLang="zh-CN" sz="800">
                <a:latin typeface="Calibri" pitchFamily="34" charset="0"/>
              </a:rPr>
              <a:t>得到阴极铜</a:t>
            </a:r>
            <a:r>
              <a:rPr lang="en-US" altLang="zh-CN" sz="800">
                <a:latin typeface="Calibri" pitchFamily="34" charset="0"/>
              </a:rPr>
              <a:t>99.9%</a:t>
            </a:r>
            <a:endParaRPr lang="zh-CN" altLang="en-US" sz="800">
              <a:latin typeface="Calibri" pitchFamily="34" charset="0"/>
            </a:endParaRPr>
          </a:p>
        </p:txBody>
      </p:sp>
      <p:sp>
        <p:nvSpPr>
          <p:cNvPr id="58384" name="TextBox 19"/>
          <p:cNvSpPr txBox="1">
            <a:spLocks noChangeArrowheads="1"/>
          </p:cNvSpPr>
          <p:nvPr/>
        </p:nvSpPr>
        <p:spPr bwMode="auto">
          <a:xfrm>
            <a:off x="4932363" y="2924175"/>
            <a:ext cx="503237" cy="339725"/>
          </a:xfrm>
          <a:prstGeom prst="rect">
            <a:avLst/>
          </a:prstGeom>
          <a:solidFill>
            <a:srgbClr val="92D050"/>
          </a:solidFill>
          <a:ln w="9525">
            <a:noFill/>
            <a:miter lim="800000"/>
            <a:headEnd/>
            <a:tailEnd/>
          </a:ln>
        </p:spPr>
        <p:txBody>
          <a:bodyPr>
            <a:spAutoFit/>
          </a:bodyPr>
          <a:lstStyle/>
          <a:p>
            <a:r>
              <a:rPr lang="zh-CN" altLang="zh-CN" sz="800">
                <a:latin typeface="Calibri" pitchFamily="34" charset="0"/>
              </a:rPr>
              <a:t>金属挤压成形</a:t>
            </a:r>
            <a:endParaRPr lang="zh-CN" altLang="en-US" sz="800">
              <a:latin typeface="Calibri" pitchFamily="34" charset="0"/>
            </a:endParaRPr>
          </a:p>
        </p:txBody>
      </p:sp>
      <p:sp>
        <p:nvSpPr>
          <p:cNvPr id="58385" name="TextBox 20"/>
          <p:cNvSpPr txBox="1">
            <a:spLocks noChangeArrowheads="1"/>
          </p:cNvSpPr>
          <p:nvPr/>
        </p:nvSpPr>
        <p:spPr bwMode="auto">
          <a:xfrm>
            <a:off x="4211638" y="2708275"/>
            <a:ext cx="504825" cy="339725"/>
          </a:xfrm>
          <a:prstGeom prst="rect">
            <a:avLst/>
          </a:prstGeom>
          <a:solidFill>
            <a:srgbClr val="92D050"/>
          </a:solidFill>
          <a:ln w="9525">
            <a:noFill/>
            <a:miter lim="800000"/>
            <a:headEnd/>
            <a:tailEnd/>
          </a:ln>
        </p:spPr>
        <p:txBody>
          <a:bodyPr>
            <a:spAutoFit/>
          </a:bodyPr>
          <a:lstStyle/>
          <a:p>
            <a:r>
              <a:rPr lang="zh-CN" altLang="zh-CN" sz="800">
                <a:latin typeface="Calibri" pitchFamily="34" charset="0"/>
              </a:rPr>
              <a:t>得到成捆产品</a:t>
            </a:r>
            <a:endParaRPr lang="zh-CN" altLang="en-US" sz="800">
              <a:latin typeface="Calibri" pitchFamily="34" charset="0"/>
            </a:endParaRPr>
          </a:p>
        </p:txBody>
      </p:sp>
      <p:sp>
        <p:nvSpPr>
          <p:cNvPr id="58386" name="TextBox 21"/>
          <p:cNvSpPr txBox="1">
            <a:spLocks noChangeArrowheads="1"/>
          </p:cNvSpPr>
          <p:nvPr/>
        </p:nvSpPr>
        <p:spPr bwMode="auto">
          <a:xfrm>
            <a:off x="3563938" y="2349500"/>
            <a:ext cx="503237" cy="338138"/>
          </a:xfrm>
          <a:prstGeom prst="rect">
            <a:avLst/>
          </a:prstGeom>
          <a:solidFill>
            <a:srgbClr val="92D050"/>
          </a:solidFill>
          <a:ln w="9525">
            <a:noFill/>
            <a:miter lim="800000"/>
            <a:headEnd/>
            <a:tailEnd/>
          </a:ln>
        </p:spPr>
        <p:txBody>
          <a:bodyPr>
            <a:spAutoFit/>
          </a:bodyPr>
          <a:lstStyle/>
          <a:p>
            <a:r>
              <a:rPr lang="zh-CN" altLang="zh-CN" sz="800">
                <a:latin typeface="Calibri" pitchFamily="34" charset="0"/>
              </a:rPr>
              <a:t>金属拉丝</a:t>
            </a:r>
            <a:endParaRPr lang="zh-CN" altLang="en-US" sz="800">
              <a:latin typeface="Calibri" pitchFamily="34" charset="0"/>
            </a:endParaRPr>
          </a:p>
        </p:txBody>
      </p:sp>
      <p:sp>
        <p:nvSpPr>
          <p:cNvPr id="58387" name="TextBox 22"/>
          <p:cNvSpPr txBox="1">
            <a:spLocks noChangeArrowheads="1"/>
          </p:cNvSpPr>
          <p:nvPr/>
        </p:nvSpPr>
        <p:spPr bwMode="auto">
          <a:xfrm>
            <a:off x="971550" y="2133600"/>
            <a:ext cx="576263" cy="214313"/>
          </a:xfrm>
          <a:prstGeom prst="rect">
            <a:avLst/>
          </a:prstGeom>
          <a:solidFill>
            <a:schemeClr val="bg1"/>
          </a:solidFill>
          <a:ln w="9525">
            <a:noFill/>
            <a:miter lim="800000"/>
            <a:headEnd/>
            <a:tailEnd/>
          </a:ln>
        </p:spPr>
        <p:txBody>
          <a:bodyPr>
            <a:spAutoFit/>
          </a:bodyPr>
          <a:lstStyle/>
          <a:p>
            <a:r>
              <a:rPr lang="zh-CN" altLang="en-US" sz="800">
                <a:latin typeface="Calibri" pitchFamily="34" charset="0"/>
              </a:rPr>
              <a:t>原料</a:t>
            </a:r>
          </a:p>
        </p:txBody>
      </p:sp>
      <p:sp>
        <p:nvSpPr>
          <p:cNvPr id="58388" name="TextBox 23"/>
          <p:cNvSpPr txBox="1">
            <a:spLocks noChangeArrowheads="1"/>
          </p:cNvSpPr>
          <p:nvPr/>
        </p:nvSpPr>
        <p:spPr bwMode="auto">
          <a:xfrm>
            <a:off x="1123950" y="2286000"/>
            <a:ext cx="576263" cy="214313"/>
          </a:xfrm>
          <a:prstGeom prst="rect">
            <a:avLst/>
          </a:prstGeom>
          <a:solidFill>
            <a:schemeClr val="bg1"/>
          </a:solidFill>
          <a:ln w="9525">
            <a:noFill/>
            <a:miter lim="800000"/>
            <a:headEnd/>
            <a:tailEnd/>
          </a:ln>
        </p:spPr>
        <p:txBody>
          <a:bodyPr>
            <a:spAutoFit/>
          </a:bodyPr>
          <a:lstStyle/>
          <a:p>
            <a:r>
              <a:rPr lang="zh-CN" altLang="en-US" sz="800">
                <a:latin typeface="Calibri" pitchFamily="34" charset="0"/>
              </a:rPr>
              <a:t>原料</a:t>
            </a:r>
          </a:p>
        </p:txBody>
      </p:sp>
      <p:sp>
        <p:nvSpPr>
          <p:cNvPr id="58389" name="TextBox 24"/>
          <p:cNvSpPr txBox="1">
            <a:spLocks noChangeArrowheads="1"/>
          </p:cNvSpPr>
          <p:nvPr/>
        </p:nvSpPr>
        <p:spPr bwMode="auto">
          <a:xfrm>
            <a:off x="5364163" y="4076700"/>
            <a:ext cx="576262" cy="215900"/>
          </a:xfrm>
          <a:prstGeom prst="rect">
            <a:avLst/>
          </a:prstGeom>
          <a:solidFill>
            <a:srgbClr val="FF0000"/>
          </a:solidFill>
          <a:ln w="9525">
            <a:noFill/>
            <a:miter lim="800000"/>
            <a:headEnd/>
            <a:tailEnd/>
          </a:ln>
        </p:spPr>
        <p:txBody>
          <a:bodyPr>
            <a:spAutoFit/>
          </a:bodyPr>
          <a:lstStyle/>
          <a:p>
            <a:r>
              <a:rPr lang="zh-CN" altLang="zh-CN" sz="800">
                <a:latin typeface="Calibri" pitchFamily="34" charset="0"/>
              </a:rPr>
              <a:t>粗拉丝</a:t>
            </a:r>
            <a:endParaRPr lang="zh-CN" altLang="en-US" sz="800">
              <a:latin typeface="Calibri" pitchFamily="34" charset="0"/>
            </a:endParaRPr>
          </a:p>
        </p:txBody>
      </p:sp>
      <p:sp>
        <p:nvSpPr>
          <p:cNvPr id="58390" name="TextBox 25"/>
          <p:cNvSpPr txBox="1">
            <a:spLocks noChangeArrowheads="1"/>
          </p:cNvSpPr>
          <p:nvPr/>
        </p:nvSpPr>
        <p:spPr bwMode="auto">
          <a:xfrm>
            <a:off x="6804025" y="5445125"/>
            <a:ext cx="576263" cy="338138"/>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绞合和绝缘机</a:t>
            </a:r>
            <a:endParaRPr lang="zh-CN" altLang="en-US" sz="800">
              <a:latin typeface="Calibri" pitchFamily="34" charset="0"/>
            </a:endParaRPr>
          </a:p>
        </p:txBody>
      </p:sp>
      <p:sp>
        <p:nvSpPr>
          <p:cNvPr id="58391" name="TextBox 26"/>
          <p:cNvSpPr txBox="1">
            <a:spLocks noChangeArrowheads="1"/>
          </p:cNvSpPr>
          <p:nvPr/>
        </p:nvSpPr>
        <p:spPr bwMode="auto">
          <a:xfrm>
            <a:off x="2916238" y="2133600"/>
            <a:ext cx="576262" cy="214313"/>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和</a:t>
            </a:r>
            <a:r>
              <a:rPr lang="en-US" altLang="zh-CN" sz="800">
                <a:latin typeface="Calibri" pitchFamily="34" charset="0"/>
              </a:rPr>
              <a:t>/</a:t>
            </a:r>
            <a:r>
              <a:rPr lang="zh-CN" altLang="zh-CN" sz="800">
                <a:latin typeface="Calibri" pitchFamily="34" charset="0"/>
              </a:rPr>
              <a:t>或</a:t>
            </a:r>
            <a:endParaRPr lang="zh-CN" altLang="en-US" sz="800">
              <a:latin typeface="Calibri" pitchFamily="34" charset="0"/>
            </a:endParaRPr>
          </a:p>
        </p:txBody>
      </p:sp>
      <p:sp>
        <p:nvSpPr>
          <p:cNvPr id="58392" name="TextBox 27"/>
          <p:cNvSpPr txBox="1">
            <a:spLocks noChangeArrowheads="1"/>
          </p:cNvSpPr>
          <p:nvPr/>
        </p:nvSpPr>
        <p:spPr bwMode="auto">
          <a:xfrm>
            <a:off x="2484438" y="1844675"/>
            <a:ext cx="57467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和</a:t>
            </a:r>
            <a:r>
              <a:rPr lang="en-US" altLang="zh-CN" sz="800">
                <a:latin typeface="Calibri" pitchFamily="34" charset="0"/>
              </a:rPr>
              <a:t>/</a:t>
            </a:r>
            <a:r>
              <a:rPr lang="zh-CN" altLang="zh-CN" sz="800">
                <a:latin typeface="Calibri" pitchFamily="34" charset="0"/>
              </a:rPr>
              <a:t>或</a:t>
            </a:r>
            <a:endParaRPr lang="zh-CN" altLang="en-US" sz="800">
              <a:latin typeface="Calibri" pitchFamily="34" charset="0"/>
            </a:endParaRPr>
          </a:p>
        </p:txBody>
      </p:sp>
      <p:sp>
        <p:nvSpPr>
          <p:cNvPr id="58393" name="TextBox 28"/>
          <p:cNvSpPr txBox="1">
            <a:spLocks noChangeArrowheads="1"/>
          </p:cNvSpPr>
          <p:nvPr/>
        </p:nvSpPr>
        <p:spPr bwMode="auto">
          <a:xfrm>
            <a:off x="6300788" y="3644900"/>
            <a:ext cx="574675" cy="338138"/>
          </a:xfrm>
          <a:prstGeom prst="rect">
            <a:avLst/>
          </a:prstGeom>
          <a:solidFill>
            <a:schemeClr val="bg1"/>
          </a:solidFill>
          <a:ln w="9525">
            <a:noFill/>
            <a:miter lim="800000"/>
            <a:headEnd/>
            <a:tailEnd/>
          </a:ln>
        </p:spPr>
        <p:txBody>
          <a:bodyPr>
            <a:spAutoFit/>
          </a:bodyPr>
          <a:lstStyle/>
          <a:p>
            <a:r>
              <a:rPr lang="zh-CN" altLang="zh-CN" sz="800" b="1">
                <a:latin typeface="Calibri" pitchFamily="34" charset="0"/>
              </a:rPr>
              <a:t>成品：</a:t>
            </a:r>
          </a:p>
          <a:p>
            <a:r>
              <a:rPr lang="zh-CN" altLang="zh-CN" sz="800">
                <a:latin typeface="Calibri" pitchFamily="34" charset="0"/>
              </a:rPr>
              <a:t>铜丝</a:t>
            </a:r>
            <a:r>
              <a:rPr lang="en-US" altLang="zh-CN" sz="800">
                <a:latin typeface="Calibri" pitchFamily="34" charset="0"/>
              </a:rPr>
              <a:t>1.38</a:t>
            </a:r>
            <a:endParaRPr lang="zh-CN" altLang="en-US" sz="800">
              <a:latin typeface="Calibri" pitchFamily="34" charset="0"/>
            </a:endParaRPr>
          </a:p>
        </p:txBody>
      </p:sp>
      <p:sp>
        <p:nvSpPr>
          <p:cNvPr id="58394" name="TextBox 29"/>
          <p:cNvSpPr txBox="1">
            <a:spLocks noChangeArrowheads="1"/>
          </p:cNvSpPr>
          <p:nvPr/>
        </p:nvSpPr>
        <p:spPr bwMode="auto">
          <a:xfrm>
            <a:off x="3851275" y="1916113"/>
            <a:ext cx="1225550" cy="215900"/>
          </a:xfrm>
          <a:prstGeom prst="rect">
            <a:avLst/>
          </a:prstGeom>
          <a:solidFill>
            <a:schemeClr val="bg1"/>
          </a:solidFill>
          <a:ln w="9525">
            <a:noFill/>
            <a:miter lim="800000"/>
            <a:headEnd/>
            <a:tailEnd/>
          </a:ln>
        </p:spPr>
        <p:txBody>
          <a:bodyPr>
            <a:spAutoFit/>
          </a:bodyPr>
          <a:lstStyle/>
          <a:p>
            <a:r>
              <a:rPr lang="en-US" altLang="zh-CN" sz="800">
                <a:latin typeface="Calibri" pitchFamily="34" charset="0"/>
              </a:rPr>
              <a:t>17</a:t>
            </a:r>
            <a:r>
              <a:rPr lang="zh-CN" altLang="zh-CN" sz="800">
                <a:latin typeface="Calibri" pitchFamily="34" charset="0"/>
              </a:rPr>
              <a:t>毫米的铸件毛坯</a:t>
            </a:r>
            <a:endParaRPr lang="zh-CN" altLang="en-US" sz="800">
              <a:latin typeface="Calibri" pitchFamily="34" charset="0"/>
            </a:endParaRPr>
          </a:p>
        </p:txBody>
      </p:sp>
      <p:sp>
        <p:nvSpPr>
          <p:cNvPr id="58395" name="TextBox 30"/>
          <p:cNvSpPr txBox="1">
            <a:spLocks noChangeArrowheads="1"/>
          </p:cNvSpPr>
          <p:nvPr/>
        </p:nvSpPr>
        <p:spPr bwMode="auto">
          <a:xfrm>
            <a:off x="5795963" y="2852738"/>
            <a:ext cx="1223962" cy="215900"/>
          </a:xfrm>
          <a:prstGeom prst="rect">
            <a:avLst/>
          </a:prstGeom>
          <a:solidFill>
            <a:schemeClr val="bg1"/>
          </a:solidFill>
          <a:ln w="9525">
            <a:noFill/>
            <a:miter lim="800000"/>
            <a:headEnd/>
            <a:tailEnd/>
          </a:ln>
        </p:spPr>
        <p:txBody>
          <a:bodyPr>
            <a:spAutoFit/>
          </a:bodyPr>
          <a:lstStyle/>
          <a:p>
            <a:r>
              <a:rPr lang="en-US" altLang="zh-CN" sz="800">
                <a:latin typeface="Calibri" pitchFamily="34" charset="0"/>
              </a:rPr>
              <a:t>8</a:t>
            </a:r>
            <a:r>
              <a:rPr lang="zh-CN" altLang="zh-CN" sz="800">
                <a:latin typeface="Calibri" pitchFamily="34" charset="0"/>
              </a:rPr>
              <a:t>毫米的铜盘条</a:t>
            </a:r>
            <a:endParaRPr lang="zh-CN" altLang="en-US" sz="800">
              <a:latin typeface="Calibri" pitchFamily="34" charset="0"/>
            </a:endParaRPr>
          </a:p>
        </p:txBody>
      </p:sp>
      <p:sp>
        <p:nvSpPr>
          <p:cNvPr id="58396" name="TextBox 31"/>
          <p:cNvSpPr txBox="1">
            <a:spLocks noChangeArrowheads="1"/>
          </p:cNvSpPr>
          <p:nvPr/>
        </p:nvSpPr>
        <p:spPr bwMode="auto">
          <a:xfrm>
            <a:off x="7308850" y="3573463"/>
            <a:ext cx="576263" cy="461962"/>
          </a:xfrm>
          <a:prstGeom prst="rect">
            <a:avLst/>
          </a:prstGeom>
          <a:solidFill>
            <a:schemeClr val="bg1"/>
          </a:solidFill>
          <a:ln w="9525">
            <a:noFill/>
            <a:miter lim="800000"/>
            <a:headEnd/>
            <a:tailEnd/>
          </a:ln>
        </p:spPr>
        <p:txBody>
          <a:bodyPr>
            <a:spAutoFit/>
          </a:bodyPr>
          <a:lstStyle/>
          <a:p>
            <a:r>
              <a:rPr lang="zh-CN" altLang="zh-CN" sz="800" b="1">
                <a:latin typeface="Calibri" pitchFamily="34" charset="0"/>
              </a:rPr>
              <a:t>成品：</a:t>
            </a:r>
          </a:p>
          <a:p>
            <a:r>
              <a:rPr lang="zh-CN" altLang="zh-CN" sz="800">
                <a:latin typeface="Calibri" pitchFamily="34" charset="0"/>
              </a:rPr>
              <a:t>汽车线束导线</a:t>
            </a:r>
            <a:endParaRPr lang="zh-CN" altLang="en-US" sz="800">
              <a:latin typeface="Calibri" pitchFamily="34" charset="0"/>
            </a:endParaRPr>
          </a:p>
        </p:txBody>
      </p:sp>
      <p:sp>
        <p:nvSpPr>
          <p:cNvPr id="58397" name="TextBox 32"/>
          <p:cNvSpPr txBox="1">
            <a:spLocks noChangeArrowheads="1"/>
          </p:cNvSpPr>
          <p:nvPr/>
        </p:nvSpPr>
        <p:spPr bwMode="auto">
          <a:xfrm>
            <a:off x="7451725" y="4365625"/>
            <a:ext cx="576263" cy="338138"/>
          </a:xfrm>
          <a:prstGeom prst="rect">
            <a:avLst/>
          </a:prstGeom>
          <a:solidFill>
            <a:schemeClr val="bg1"/>
          </a:solidFill>
          <a:ln w="9525">
            <a:noFill/>
            <a:miter lim="800000"/>
            <a:headEnd/>
            <a:tailEnd/>
          </a:ln>
        </p:spPr>
        <p:txBody>
          <a:bodyPr>
            <a:spAutoFit/>
          </a:bodyPr>
          <a:lstStyle/>
          <a:p>
            <a:r>
              <a:rPr lang="zh-CN" altLang="zh-CN" sz="800" b="1">
                <a:latin typeface="Calibri" pitchFamily="34" charset="0"/>
              </a:rPr>
              <a:t>成品：</a:t>
            </a:r>
            <a:r>
              <a:rPr lang="en-US" altLang="zh-CN" sz="800">
                <a:latin typeface="Calibri" pitchFamily="34" charset="0"/>
              </a:rPr>
              <a:t>PVC</a:t>
            </a:r>
            <a:r>
              <a:rPr lang="zh-CN" altLang="zh-CN" sz="800">
                <a:latin typeface="Calibri" pitchFamily="34" charset="0"/>
              </a:rPr>
              <a:t>电缆</a:t>
            </a:r>
            <a:endParaRPr lang="zh-CN" altLang="en-US" sz="800">
              <a:latin typeface="Calibri" pitchFamily="34" charset="0"/>
            </a:endParaRPr>
          </a:p>
        </p:txBody>
      </p:sp>
      <p:sp>
        <p:nvSpPr>
          <p:cNvPr id="58398" name="TextBox 33"/>
          <p:cNvSpPr txBox="1">
            <a:spLocks noChangeArrowheads="1"/>
          </p:cNvSpPr>
          <p:nvPr/>
        </p:nvSpPr>
        <p:spPr bwMode="auto">
          <a:xfrm>
            <a:off x="7596188" y="5013325"/>
            <a:ext cx="863600" cy="461963"/>
          </a:xfrm>
          <a:prstGeom prst="rect">
            <a:avLst/>
          </a:prstGeom>
          <a:solidFill>
            <a:schemeClr val="bg1"/>
          </a:solidFill>
          <a:ln w="9525">
            <a:noFill/>
            <a:miter lim="800000"/>
            <a:headEnd/>
            <a:tailEnd/>
          </a:ln>
        </p:spPr>
        <p:txBody>
          <a:bodyPr>
            <a:spAutoFit/>
          </a:bodyPr>
          <a:lstStyle/>
          <a:p>
            <a:r>
              <a:rPr lang="zh-CN" altLang="zh-CN" sz="800" b="1">
                <a:latin typeface="Calibri" pitchFamily="34" charset="0"/>
              </a:rPr>
              <a:t>成品：</a:t>
            </a:r>
            <a:r>
              <a:rPr lang="zh-CN" altLang="zh-CN" sz="800">
                <a:latin typeface="Calibri" pitchFamily="34" charset="0"/>
              </a:rPr>
              <a:t>聚氯乙烯绝缘包皮铜芯动力电缆</a:t>
            </a:r>
            <a:endParaRPr lang="zh-CN" altLang="en-US" sz="800">
              <a:latin typeface="Calibri" pitchFamily="34" charset="0"/>
            </a:endParaRPr>
          </a:p>
        </p:txBody>
      </p:sp>
      <p:sp>
        <p:nvSpPr>
          <p:cNvPr id="58399" name="TextBox 34"/>
          <p:cNvSpPr txBox="1">
            <a:spLocks noChangeArrowheads="1"/>
          </p:cNvSpPr>
          <p:nvPr/>
        </p:nvSpPr>
        <p:spPr bwMode="auto">
          <a:xfrm>
            <a:off x="1042988" y="5373688"/>
            <a:ext cx="720725" cy="414337"/>
          </a:xfrm>
          <a:prstGeom prst="rect">
            <a:avLst/>
          </a:prstGeom>
          <a:solidFill>
            <a:schemeClr val="bg1"/>
          </a:solidFill>
          <a:ln w="9525">
            <a:noFill/>
            <a:miter lim="800000"/>
            <a:headEnd/>
            <a:tailEnd/>
          </a:ln>
        </p:spPr>
        <p:txBody>
          <a:bodyPr>
            <a:spAutoFit/>
          </a:bodyPr>
          <a:lstStyle/>
          <a:p>
            <a:r>
              <a:rPr lang="zh-CN" altLang="zh-CN" sz="700">
                <a:latin typeface="Calibri" pitchFamily="34" charset="0"/>
              </a:rPr>
              <a:t>分选段（斯帕斯克和乌苏里斯克）</a:t>
            </a:r>
            <a:endParaRPr lang="zh-CN" altLang="en-US" sz="700">
              <a:latin typeface="Calibri" pitchFamily="34" charset="0"/>
            </a:endParaRPr>
          </a:p>
        </p:txBody>
      </p:sp>
      <p:sp>
        <p:nvSpPr>
          <p:cNvPr id="58400" name="TextBox 35"/>
          <p:cNvSpPr txBox="1">
            <a:spLocks noChangeArrowheads="1"/>
          </p:cNvSpPr>
          <p:nvPr/>
        </p:nvSpPr>
        <p:spPr bwMode="auto">
          <a:xfrm>
            <a:off x="6011863" y="5373688"/>
            <a:ext cx="792162" cy="414337"/>
          </a:xfrm>
          <a:prstGeom prst="rect">
            <a:avLst/>
          </a:prstGeom>
          <a:solidFill>
            <a:schemeClr val="bg1"/>
          </a:solidFill>
          <a:ln w="9525">
            <a:noFill/>
            <a:miter lim="800000"/>
            <a:headEnd/>
            <a:tailEnd/>
          </a:ln>
        </p:spPr>
        <p:txBody>
          <a:bodyPr>
            <a:spAutoFit/>
          </a:bodyPr>
          <a:lstStyle/>
          <a:p>
            <a:r>
              <a:rPr lang="zh-CN" altLang="zh-CN" sz="700">
                <a:latin typeface="Calibri" pitchFamily="34" charset="0"/>
              </a:rPr>
              <a:t>细拉丝机和</a:t>
            </a:r>
            <a:r>
              <a:rPr lang="en-US" altLang="zh-CN" sz="700">
                <a:latin typeface="Calibri" pitchFamily="34" charset="0"/>
              </a:rPr>
              <a:t>SAMP</a:t>
            </a:r>
            <a:r>
              <a:rPr lang="zh-CN" altLang="zh-CN" sz="700">
                <a:latin typeface="Calibri" pitchFamily="34" charset="0"/>
              </a:rPr>
              <a:t>型多槽拉丝机</a:t>
            </a:r>
            <a:endParaRPr lang="zh-CN" altLang="en-US" sz="700">
              <a:latin typeface="Calibri" pitchFamily="34" charset="0"/>
            </a:endParaRPr>
          </a:p>
        </p:txBody>
      </p:sp>
      <p:sp>
        <p:nvSpPr>
          <p:cNvPr id="58401" name="TextBox 36"/>
          <p:cNvSpPr txBox="1">
            <a:spLocks noChangeArrowheads="1"/>
          </p:cNvSpPr>
          <p:nvPr/>
        </p:nvSpPr>
        <p:spPr bwMode="auto">
          <a:xfrm>
            <a:off x="5651500" y="5300663"/>
            <a:ext cx="576263"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和</a:t>
            </a:r>
            <a:r>
              <a:rPr lang="en-US" altLang="zh-CN" sz="800">
                <a:latin typeface="Calibri" pitchFamily="34" charset="0"/>
              </a:rPr>
              <a:t>/</a:t>
            </a:r>
            <a:r>
              <a:rPr lang="zh-CN" altLang="zh-CN" sz="800">
                <a:latin typeface="Calibri" pitchFamily="34" charset="0"/>
              </a:rPr>
              <a:t>或</a:t>
            </a:r>
            <a:endParaRPr lang="zh-CN" altLang="en-US" sz="800">
              <a:latin typeface="Calibri" pitchFamily="34" charset="0"/>
            </a:endParaRPr>
          </a:p>
        </p:txBody>
      </p:sp>
      <p:sp>
        <p:nvSpPr>
          <p:cNvPr id="58402" name="TextBox 37"/>
          <p:cNvSpPr txBox="1">
            <a:spLocks noChangeArrowheads="1"/>
          </p:cNvSpPr>
          <p:nvPr/>
        </p:nvSpPr>
        <p:spPr bwMode="auto">
          <a:xfrm>
            <a:off x="5292725" y="5516563"/>
            <a:ext cx="647700"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粗拉丝机</a:t>
            </a:r>
            <a:endParaRPr lang="zh-CN" altLang="en-US" sz="800">
              <a:latin typeface="Calibri" pitchFamily="34" charset="0"/>
            </a:endParaRPr>
          </a:p>
        </p:txBody>
      </p:sp>
      <p:sp>
        <p:nvSpPr>
          <p:cNvPr id="58403" name="TextBox 38"/>
          <p:cNvSpPr txBox="1">
            <a:spLocks noChangeArrowheads="1"/>
          </p:cNvSpPr>
          <p:nvPr/>
        </p:nvSpPr>
        <p:spPr bwMode="auto">
          <a:xfrm>
            <a:off x="4787900" y="5445125"/>
            <a:ext cx="576263"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挤压机</a:t>
            </a:r>
            <a:endParaRPr lang="zh-CN" altLang="en-US" sz="800">
              <a:latin typeface="Calibri" pitchFamily="34" charset="0"/>
            </a:endParaRPr>
          </a:p>
        </p:txBody>
      </p:sp>
      <p:sp>
        <p:nvSpPr>
          <p:cNvPr id="58404" name="TextBox 39"/>
          <p:cNvSpPr txBox="1">
            <a:spLocks noChangeArrowheads="1"/>
          </p:cNvSpPr>
          <p:nvPr/>
        </p:nvSpPr>
        <p:spPr bwMode="auto">
          <a:xfrm>
            <a:off x="4211638" y="5516563"/>
            <a:ext cx="576262"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线卷</a:t>
            </a:r>
            <a:endParaRPr lang="zh-CN" altLang="en-US" sz="800">
              <a:latin typeface="Calibri" pitchFamily="34" charset="0"/>
            </a:endParaRPr>
          </a:p>
        </p:txBody>
      </p:sp>
      <p:sp>
        <p:nvSpPr>
          <p:cNvPr id="58405" name="TextBox 40"/>
          <p:cNvSpPr txBox="1">
            <a:spLocks noChangeArrowheads="1"/>
          </p:cNvSpPr>
          <p:nvPr/>
        </p:nvSpPr>
        <p:spPr bwMode="auto">
          <a:xfrm>
            <a:off x="3492500" y="5445125"/>
            <a:ext cx="719138"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感应电炉</a:t>
            </a:r>
            <a:endParaRPr lang="zh-CN" altLang="en-US" sz="800">
              <a:latin typeface="Calibri" pitchFamily="34" charset="0"/>
            </a:endParaRPr>
          </a:p>
        </p:txBody>
      </p:sp>
      <p:sp>
        <p:nvSpPr>
          <p:cNvPr id="58406" name="TextBox 41"/>
          <p:cNvSpPr txBox="1">
            <a:spLocks noChangeArrowheads="1"/>
          </p:cNvSpPr>
          <p:nvPr/>
        </p:nvSpPr>
        <p:spPr bwMode="auto">
          <a:xfrm>
            <a:off x="2916238" y="5516563"/>
            <a:ext cx="647700"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电解设备</a:t>
            </a:r>
            <a:endParaRPr lang="zh-CN" altLang="en-US" sz="800">
              <a:latin typeface="Calibri" pitchFamily="34" charset="0"/>
            </a:endParaRPr>
          </a:p>
        </p:txBody>
      </p:sp>
      <p:sp>
        <p:nvSpPr>
          <p:cNvPr id="58407" name="TextBox 42"/>
          <p:cNvSpPr txBox="1">
            <a:spLocks noChangeArrowheads="1"/>
          </p:cNvSpPr>
          <p:nvPr/>
        </p:nvSpPr>
        <p:spPr bwMode="auto">
          <a:xfrm>
            <a:off x="2339975" y="5516563"/>
            <a:ext cx="576263"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阳极炉</a:t>
            </a:r>
            <a:endParaRPr lang="zh-CN" altLang="en-US" sz="800">
              <a:latin typeface="Calibri" pitchFamily="34" charset="0"/>
            </a:endParaRPr>
          </a:p>
        </p:txBody>
      </p:sp>
      <p:sp>
        <p:nvSpPr>
          <p:cNvPr id="58408" name="TextBox 43"/>
          <p:cNvSpPr txBox="1">
            <a:spLocks noChangeArrowheads="1"/>
          </p:cNvSpPr>
          <p:nvPr/>
        </p:nvSpPr>
        <p:spPr bwMode="auto">
          <a:xfrm>
            <a:off x="1763713" y="5516563"/>
            <a:ext cx="576262"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熔炉</a:t>
            </a:r>
            <a:endParaRPr lang="zh-CN" altLang="en-US" sz="800">
              <a:latin typeface="Calibri" pitchFamily="34" charset="0"/>
            </a:endParaRPr>
          </a:p>
        </p:txBody>
      </p:sp>
      <p:sp>
        <p:nvSpPr>
          <p:cNvPr id="58409" name="TextBox 44"/>
          <p:cNvSpPr txBox="1">
            <a:spLocks noChangeArrowheads="1"/>
          </p:cNvSpPr>
          <p:nvPr/>
        </p:nvSpPr>
        <p:spPr bwMode="auto">
          <a:xfrm>
            <a:off x="6084888" y="4365625"/>
            <a:ext cx="574675" cy="214313"/>
          </a:xfrm>
          <a:prstGeom prst="rect">
            <a:avLst/>
          </a:prstGeom>
          <a:solidFill>
            <a:srgbClr val="FF0000"/>
          </a:solidFill>
          <a:ln w="9525">
            <a:noFill/>
            <a:miter lim="800000"/>
            <a:headEnd/>
            <a:tailEnd/>
          </a:ln>
        </p:spPr>
        <p:txBody>
          <a:bodyPr>
            <a:spAutoFit/>
          </a:bodyPr>
          <a:lstStyle/>
          <a:p>
            <a:r>
              <a:rPr lang="zh-CN" altLang="zh-CN" sz="800">
                <a:latin typeface="Calibri" pitchFamily="34" charset="0"/>
              </a:rPr>
              <a:t>细拉丝</a:t>
            </a:r>
            <a:endParaRPr lang="zh-CN" altLang="en-US" sz="800">
              <a:latin typeface="Calibri" pitchFamily="34" charset="0"/>
            </a:endParaRPr>
          </a:p>
        </p:txBody>
      </p:sp>
      <p:sp>
        <p:nvSpPr>
          <p:cNvPr id="58410" name="TextBox 45"/>
          <p:cNvSpPr txBox="1">
            <a:spLocks noChangeArrowheads="1"/>
          </p:cNvSpPr>
          <p:nvPr/>
        </p:nvSpPr>
        <p:spPr bwMode="auto">
          <a:xfrm>
            <a:off x="6732588" y="4724400"/>
            <a:ext cx="576262" cy="461963"/>
          </a:xfrm>
          <a:prstGeom prst="rect">
            <a:avLst/>
          </a:prstGeom>
          <a:solidFill>
            <a:srgbClr val="FF0000"/>
          </a:solidFill>
          <a:ln w="9525">
            <a:noFill/>
            <a:miter lim="800000"/>
            <a:headEnd/>
            <a:tailEnd/>
          </a:ln>
        </p:spPr>
        <p:txBody>
          <a:bodyPr>
            <a:spAutoFit/>
          </a:bodyPr>
          <a:lstStyle/>
          <a:p>
            <a:r>
              <a:rPr lang="zh-CN" altLang="zh-CN" sz="800">
                <a:latin typeface="Calibri" pitchFamily="34" charset="0"/>
              </a:rPr>
              <a:t>电线的绞合和绝缘</a:t>
            </a:r>
            <a:endParaRPr lang="zh-CN" altLang="en-US" sz="800">
              <a:latin typeface="Calibri" pitchFamily="34" charset="0"/>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60419"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60420"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92712"/>
          </a:xfrm>
          <a:prstGeom prst="rect">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ln>
                <a:solidFill>
                  <a:schemeClr val="tx1">
                    <a:lumMod val="75000"/>
                    <a:lumOff val="25000"/>
                  </a:schemeClr>
                </a:solidFill>
              </a:ln>
              <a:solidFill>
                <a:schemeClr val="tx1">
                  <a:lumMod val="85000"/>
                  <a:lumOff val="15000"/>
                </a:schemeClr>
              </a:solidFill>
            </a:endParaRPr>
          </a:p>
        </p:txBody>
      </p:sp>
      <p:sp>
        <p:nvSpPr>
          <p:cNvPr id="9" name="Стрелка вниз 8"/>
          <p:cNvSpPr/>
          <p:nvPr/>
        </p:nvSpPr>
        <p:spPr>
          <a:xfrm>
            <a:off x="468313" y="836613"/>
            <a:ext cx="4319587" cy="273050"/>
          </a:xfrm>
          <a:prstGeom prst="downArrow">
            <a:avLst>
              <a:gd name="adj1" fmla="val 100000"/>
              <a:gd name="adj2" fmla="val 0"/>
            </a:avLst>
          </a:prstGeom>
          <a:solidFill>
            <a:schemeClr val="tx1">
              <a:lumMod val="65000"/>
              <a:lumOff val="3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孔雀石矿区</a:t>
            </a:r>
            <a:r>
              <a:rPr lang="ru-RU" sz="1400" dirty="0">
                <a:solidFill>
                  <a:schemeClr val="bg1"/>
                </a:solidFill>
                <a:latin typeface="+mn-lt"/>
                <a:ea typeface="+mn-ea"/>
              </a:rPr>
              <a:t>– </a:t>
            </a:r>
            <a:r>
              <a:rPr lang="zh-CN" altLang="en-US" sz="1400" dirty="0">
                <a:solidFill>
                  <a:schemeClr val="bg1"/>
                </a:solidFill>
                <a:latin typeface="+mn-lt"/>
                <a:ea typeface="+mn-ea"/>
              </a:rPr>
              <a:t>滨海边疆区</a:t>
            </a:r>
            <a:r>
              <a:rPr lang="ru-RU" sz="1400" dirty="0">
                <a:solidFill>
                  <a:schemeClr val="bg1"/>
                </a:solidFill>
                <a:latin typeface="+mn-lt"/>
                <a:ea typeface="+mn-ea"/>
              </a:rPr>
              <a:t>*</a:t>
            </a:r>
          </a:p>
        </p:txBody>
      </p:sp>
      <p:sp>
        <p:nvSpPr>
          <p:cNvPr id="14" name="TextBox 13"/>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电缆生产方案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15" name="Прямоугольник 14"/>
          <p:cNvSpPr/>
          <p:nvPr/>
        </p:nvSpPr>
        <p:spPr>
          <a:xfrm>
            <a:off x="7866063" y="604838"/>
            <a:ext cx="1260475" cy="476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7E51F8C3-DE71-4F95-996B-F7A083C8BAB4}" type="slidenum">
              <a:rPr lang="ru-RU" sz="1800" b="1"/>
              <a:pPr>
                <a:defRPr/>
              </a:pPr>
              <a:t>24</a:t>
            </a:fld>
            <a:endParaRPr lang="ru-RU" sz="1800" b="1" dirty="0"/>
          </a:p>
        </p:txBody>
      </p:sp>
      <p:graphicFrame>
        <p:nvGraphicFramePr>
          <p:cNvPr id="16" name="Диаграмма 15"/>
          <p:cNvGraphicFramePr>
            <a:graphicFrameLocks/>
          </p:cNvGraphicFramePr>
          <p:nvPr/>
        </p:nvGraphicFramePr>
        <p:xfrm>
          <a:off x="6300192" y="1649654"/>
          <a:ext cx="2356023" cy="2524129"/>
        </p:xfrm>
        <a:graphic>
          <a:graphicData uri="http://schemas.openxmlformats.org/drawingml/2006/chart">
            <c:chart xmlns:c="http://schemas.openxmlformats.org/drawingml/2006/chart" xmlns:r="http://schemas.openxmlformats.org/officeDocument/2006/relationships" r:id="rId5"/>
          </a:graphicData>
        </a:graphic>
      </p:graphicFrame>
      <p:sp>
        <p:nvSpPr>
          <p:cNvPr id="19" name="Прямоугольник 18"/>
          <p:cNvSpPr/>
          <p:nvPr/>
        </p:nvSpPr>
        <p:spPr>
          <a:xfrm>
            <a:off x="6300788" y="1668463"/>
            <a:ext cx="2374900" cy="3024187"/>
          </a:xfrm>
          <a:prstGeom prst="rect">
            <a:avLst/>
          </a:prstGeom>
          <a:noFill/>
          <a:ln w="12700">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cxnSp>
        <p:nvCxnSpPr>
          <p:cNvPr id="25" name="Прямая соединительная линия 24"/>
          <p:cNvCxnSpPr>
            <a:stCxn id="19" idx="1"/>
            <a:endCxn id="26" idx="3"/>
          </p:cNvCxnSpPr>
          <p:nvPr/>
        </p:nvCxnSpPr>
        <p:spPr>
          <a:xfrm flipH="1">
            <a:off x="5756275" y="3179763"/>
            <a:ext cx="544513" cy="40005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Прямоугольник 28"/>
          <p:cNvSpPr/>
          <p:nvPr/>
        </p:nvSpPr>
        <p:spPr>
          <a:xfrm>
            <a:off x="468313" y="1268413"/>
            <a:ext cx="2087562" cy="2016125"/>
          </a:xfrm>
          <a:prstGeom prst="rect">
            <a:avLst/>
          </a:prstGeom>
          <a:noFill/>
          <a:ln w="12700">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400"/>
              </a:spcBef>
              <a:spcAft>
                <a:spcPts val="400"/>
              </a:spcAft>
              <a:defRPr/>
            </a:pPr>
            <a:r>
              <a:rPr lang="zh-CN" altLang="en-US" sz="900" i="1" dirty="0">
                <a:solidFill>
                  <a:schemeClr val="tx1">
                    <a:lumMod val="85000"/>
                    <a:lumOff val="15000"/>
                  </a:schemeClr>
                </a:solidFill>
                <a:cs typeface="Arial" pitchFamily="34" charset="0"/>
              </a:rPr>
              <a:t>矿产地：</a:t>
            </a:r>
            <a:endParaRPr lang="en-US" altLang="zh-CN" sz="900" i="1" dirty="0">
              <a:solidFill>
                <a:schemeClr val="tx1">
                  <a:lumMod val="85000"/>
                  <a:lumOff val="15000"/>
                </a:schemeClr>
              </a:solidFill>
              <a:cs typeface="Arial" pitchFamily="34" charset="0"/>
            </a:endParaRPr>
          </a:p>
          <a:p>
            <a:pPr algn="ctr" fontAlgn="auto">
              <a:spcBef>
                <a:spcPts val="400"/>
              </a:spcBef>
              <a:spcAft>
                <a:spcPts val="400"/>
              </a:spcAft>
              <a:defRPr/>
            </a:pPr>
            <a:r>
              <a:rPr lang="zh-CN" altLang="en-US" sz="900" i="1" dirty="0">
                <a:solidFill>
                  <a:schemeClr val="tx1">
                    <a:lumMod val="85000"/>
                    <a:lumOff val="15000"/>
                  </a:schemeClr>
                </a:solidFill>
                <a:cs typeface="Arial" pitchFamily="34" charset="0"/>
              </a:rPr>
              <a:t>舒姆内村（哈巴罗夫斯克边疆区）东南</a:t>
            </a:r>
            <a:r>
              <a:rPr lang="en-US" altLang="zh-CN" sz="900" i="1" dirty="0">
                <a:solidFill>
                  <a:schemeClr val="tx1">
                    <a:lumMod val="85000"/>
                    <a:lumOff val="15000"/>
                  </a:schemeClr>
                </a:solidFill>
                <a:cs typeface="Arial" pitchFamily="34" charset="0"/>
              </a:rPr>
              <a:t>25</a:t>
            </a:r>
            <a:r>
              <a:rPr lang="zh-CN" altLang="en-US" sz="900" i="1" dirty="0">
                <a:solidFill>
                  <a:schemeClr val="tx1">
                    <a:lumMod val="85000"/>
                    <a:lumOff val="15000"/>
                  </a:schemeClr>
                </a:solidFill>
                <a:cs typeface="Arial" pitchFamily="34" charset="0"/>
              </a:rPr>
              <a:t>公里，右侧河流上游（阿尔昌河右支流上游），</a:t>
            </a:r>
            <a:r>
              <a:rPr lang="zh-CN" altLang="en-US" sz="900" i="1" dirty="0">
                <a:solidFill>
                  <a:schemeClr val="tx1">
                    <a:lumMod val="85000"/>
                    <a:lumOff val="15000"/>
                  </a:schemeClr>
                </a:solidFill>
                <a:cs typeface="Arial" pitchFamily="34" charset="0"/>
              </a:rPr>
              <a:t>滨海边疆区波扎尔斯基市政</a:t>
            </a:r>
            <a:r>
              <a:rPr lang="zh-CN" altLang="en-US" sz="900" i="1" dirty="0">
                <a:solidFill>
                  <a:schemeClr val="tx1">
                    <a:lumMod val="85000"/>
                    <a:lumOff val="15000"/>
                  </a:schemeClr>
                </a:solidFill>
                <a:cs typeface="Arial" pitchFamily="34" charset="0"/>
              </a:rPr>
              <a:t>区</a:t>
            </a:r>
            <a:endParaRPr lang="ru-RU" sz="900" i="1" dirty="0">
              <a:solidFill>
                <a:schemeClr val="tx1">
                  <a:lumMod val="85000"/>
                  <a:lumOff val="15000"/>
                </a:schemeClr>
              </a:solidFill>
              <a:cs typeface="Arial" pitchFamily="34" charset="0"/>
            </a:endParaRPr>
          </a:p>
          <a:p>
            <a:pPr algn="ctr" fontAlgn="auto">
              <a:spcBef>
                <a:spcPts val="0"/>
              </a:spcBef>
              <a:spcAft>
                <a:spcPts val="0"/>
              </a:spcAft>
              <a:defRPr/>
            </a:pPr>
            <a:r>
              <a:rPr lang="zh-CN" altLang="en-US" sz="1600" b="1" dirty="0">
                <a:solidFill>
                  <a:schemeClr val="tx1">
                    <a:lumMod val="75000"/>
                    <a:lumOff val="25000"/>
                  </a:schemeClr>
                </a:solidFill>
                <a:latin typeface="Arial" pitchFamily="34" charset="0"/>
                <a:cs typeface="Arial" pitchFamily="34" charset="0"/>
              </a:rPr>
              <a:t>地段面积：</a:t>
            </a:r>
            <a:endParaRPr lang="en-US" altLang="zh-CN" sz="1600" b="1" dirty="0">
              <a:solidFill>
                <a:schemeClr val="tx1">
                  <a:lumMod val="75000"/>
                  <a:lumOff val="25000"/>
                </a:schemeClr>
              </a:solidFill>
              <a:latin typeface="Arial" pitchFamily="34" charset="0"/>
              <a:cs typeface="Arial" pitchFamily="34" charset="0"/>
            </a:endParaRPr>
          </a:p>
          <a:p>
            <a:pPr algn="ctr" fontAlgn="auto">
              <a:spcBef>
                <a:spcPts val="0"/>
              </a:spcBef>
              <a:spcAft>
                <a:spcPts val="0"/>
              </a:spcAft>
              <a:defRPr/>
            </a:pPr>
            <a:r>
              <a:rPr lang="ru-RU" sz="1600" b="1" dirty="0">
                <a:solidFill>
                  <a:schemeClr val="tx1">
                    <a:lumMod val="75000"/>
                    <a:lumOff val="25000"/>
                  </a:schemeClr>
                </a:solidFill>
                <a:latin typeface="Arial" pitchFamily="34" charset="0"/>
                <a:cs typeface="Arial" pitchFamily="34" charset="0"/>
              </a:rPr>
              <a:t>43</a:t>
            </a:r>
            <a:r>
              <a:rPr lang="en-US" sz="1600" b="1" dirty="0">
                <a:solidFill>
                  <a:schemeClr val="tx1">
                    <a:lumMod val="75000"/>
                    <a:lumOff val="25000"/>
                  </a:schemeClr>
                </a:solidFill>
                <a:latin typeface="Arial" pitchFamily="34" charset="0"/>
                <a:cs typeface="Arial" pitchFamily="34" charset="0"/>
              </a:rPr>
              <a:t>.</a:t>
            </a:r>
            <a:r>
              <a:rPr lang="ru-RU" sz="1600" b="1" dirty="0">
                <a:solidFill>
                  <a:schemeClr val="tx1">
                    <a:lumMod val="75000"/>
                    <a:lumOff val="25000"/>
                  </a:schemeClr>
                </a:solidFill>
                <a:latin typeface="Arial" pitchFamily="34" charset="0"/>
                <a:cs typeface="Arial" pitchFamily="34" charset="0"/>
              </a:rPr>
              <a:t>06 </a:t>
            </a:r>
            <a:r>
              <a:rPr lang="zh-CN" altLang="en-US" sz="1600" b="1" dirty="0">
                <a:solidFill>
                  <a:schemeClr val="tx1">
                    <a:lumMod val="75000"/>
                    <a:lumOff val="25000"/>
                  </a:schemeClr>
                </a:solidFill>
                <a:latin typeface="Arial" pitchFamily="34" charset="0"/>
                <a:cs typeface="Arial" pitchFamily="34" charset="0"/>
              </a:rPr>
              <a:t>平方公里</a:t>
            </a:r>
            <a:endParaRPr lang="en-US" altLang="zh-CN" sz="1600" b="1" dirty="0">
              <a:solidFill>
                <a:schemeClr val="tx1">
                  <a:lumMod val="75000"/>
                  <a:lumOff val="25000"/>
                </a:schemeClr>
              </a:solidFill>
              <a:latin typeface="Arial" pitchFamily="34" charset="0"/>
              <a:cs typeface="Arial" pitchFamily="34" charset="0"/>
            </a:endParaRPr>
          </a:p>
          <a:p>
            <a:pPr algn="ctr" fontAlgn="auto">
              <a:spcBef>
                <a:spcPts val="0"/>
              </a:spcBef>
              <a:spcAft>
                <a:spcPts val="0"/>
              </a:spcAft>
              <a:defRPr/>
            </a:pPr>
            <a:endParaRPr lang="ru-RU" sz="1200" b="1" dirty="0">
              <a:solidFill>
                <a:schemeClr val="tx1">
                  <a:lumMod val="75000"/>
                  <a:lumOff val="25000"/>
                </a:schemeClr>
              </a:solidFill>
              <a:latin typeface="Arial" pitchFamily="34" charset="0"/>
              <a:cs typeface="Arial" pitchFamily="34" charset="0"/>
            </a:endParaRPr>
          </a:p>
        </p:txBody>
      </p:sp>
      <p:sp>
        <p:nvSpPr>
          <p:cNvPr id="30" name="Прямоугольник 29"/>
          <p:cNvSpPr/>
          <p:nvPr/>
        </p:nvSpPr>
        <p:spPr>
          <a:xfrm>
            <a:off x="533400" y="3538538"/>
            <a:ext cx="2087563" cy="2308225"/>
          </a:xfrm>
          <a:prstGeom prst="rect">
            <a:avLst/>
          </a:prstGeom>
          <a:noFill/>
          <a:ln w="12700">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400"/>
              </a:spcBef>
              <a:spcAft>
                <a:spcPts val="400"/>
              </a:spcAft>
              <a:defRPr/>
            </a:pPr>
            <a:r>
              <a:rPr lang="zh-CN" altLang="en-US" sz="1100" b="1" i="1" dirty="0">
                <a:solidFill>
                  <a:schemeClr val="tx1">
                    <a:lumMod val="85000"/>
                    <a:lumOff val="15000"/>
                  </a:schemeClr>
                </a:solidFill>
                <a:latin typeface="Arial" pitchFamily="34" charset="0"/>
                <a:cs typeface="Arial" pitchFamily="34" charset="0"/>
              </a:rPr>
              <a:t>获得地段的程序：</a:t>
            </a:r>
            <a:endParaRPr lang="en-US" altLang="zh-CN" sz="1100" b="1" i="1" dirty="0">
              <a:solidFill>
                <a:schemeClr val="tx1">
                  <a:lumMod val="85000"/>
                  <a:lumOff val="15000"/>
                </a:schemeClr>
              </a:solidFill>
              <a:latin typeface="Arial" pitchFamily="34" charset="0"/>
              <a:cs typeface="Arial" pitchFamily="34" charset="0"/>
            </a:endParaRPr>
          </a:p>
          <a:p>
            <a:pPr algn="ctr" fontAlgn="auto">
              <a:spcBef>
                <a:spcPts val="400"/>
              </a:spcBef>
              <a:spcAft>
                <a:spcPts val="400"/>
              </a:spcAft>
              <a:defRPr/>
            </a:pPr>
            <a:r>
              <a:rPr lang="zh-CN" altLang="en-US" sz="1100" b="1" i="1" dirty="0">
                <a:solidFill>
                  <a:schemeClr val="tx1">
                    <a:lumMod val="85000"/>
                    <a:lumOff val="15000"/>
                  </a:schemeClr>
                </a:solidFill>
                <a:latin typeface="Arial" pitchFamily="34" charset="0"/>
                <a:cs typeface="Arial" pitchFamily="34" charset="0"/>
              </a:rPr>
              <a:t>公开拍卖</a:t>
            </a:r>
            <a:endParaRPr lang="en-US" altLang="zh-CN" sz="1100" b="1" i="1" dirty="0">
              <a:solidFill>
                <a:schemeClr val="tx1">
                  <a:lumMod val="85000"/>
                  <a:lumOff val="15000"/>
                </a:schemeClr>
              </a:solidFill>
              <a:latin typeface="Arial" pitchFamily="34" charset="0"/>
              <a:cs typeface="Arial" pitchFamily="34" charset="0"/>
            </a:endParaRPr>
          </a:p>
          <a:p>
            <a:pPr algn="ctr" fontAlgn="auto">
              <a:spcBef>
                <a:spcPts val="400"/>
              </a:spcBef>
              <a:spcAft>
                <a:spcPts val="400"/>
              </a:spcAft>
              <a:defRPr/>
            </a:pPr>
            <a:r>
              <a:rPr lang="zh-CN" altLang="en-US" sz="1200" b="1" i="1" dirty="0">
                <a:solidFill>
                  <a:schemeClr val="tx1">
                    <a:lumMod val="85000"/>
                    <a:lumOff val="15000"/>
                  </a:schemeClr>
                </a:solidFill>
                <a:latin typeface="Arial" pitchFamily="34" charset="0"/>
                <a:cs typeface="Arial" pitchFamily="34" charset="0"/>
              </a:rPr>
              <a:t>拍卖日期：</a:t>
            </a:r>
            <a:endParaRPr lang="en-US" altLang="zh-CN" sz="1200" b="1" i="1" dirty="0">
              <a:solidFill>
                <a:schemeClr val="tx1">
                  <a:lumMod val="85000"/>
                  <a:lumOff val="15000"/>
                </a:schemeClr>
              </a:solidFill>
              <a:latin typeface="Arial" pitchFamily="34" charset="0"/>
              <a:cs typeface="Arial" pitchFamily="34" charset="0"/>
            </a:endParaRPr>
          </a:p>
          <a:p>
            <a:pPr algn="ctr" fontAlgn="auto">
              <a:spcBef>
                <a:spcPts val="400"/>
              </a:spcBef>
              <a:spcAft>
                <a:spcPts val="400"/>
              </a:spcAft>
              <a:defRPr/>
            </a:pPr>
            <a:r>
              <a:rPr lang="ru-RU" sz="1200" b="1" i="1" dirty="0">
                <a:solidFill>
                  <a:schemeClr val="tx1">
                    <a:lumMod val="85000"/>
                    <a:lumOff val="15000"/>
                  </a:schemeClr>
                </a:solidFill>
                <a:latin typeface="Arial" pitchFamily="34" charset="0"/>
                <a:cs typeface="Arial" pitchFamily="34" charset="0"/>
              </a:rPr>
              <a:t>2015</a:t>
            </a:r>
            <a:r>
              <a:rPr lang="zh-CN" altLang="en-US" sz="1200" b="1" i="1" dirty="0">
                <a:solidFill>
                  <a:schemeClr val="tx1">
                    <a:lumMod val="85000"/>
                    <a:lumOff val="15000"/>
                  </a:schemeClr>
                </a:solidFill>
                <a:latin typeface="Arial" pitchFamily="34" charset="0"/>
                <a:cs typeface="Arial" pitchFamily="34" charset="0"/>
              </a:rPr>
              <a:t>年</a:t>
            </a:r>
            <a:r>
              <a:rPr lang="en-US" altLang="zh-CN" sz="1200" b="1" i="1" dirty="0">
                <a:solidFill>
                  <a:schemeClr val="tx1">
                    <a:lumMod val="85000"/>
                    <a:lumOff val="15000"/>
                  </a:schemeClr>
                </a:solidFill>
                <a:latin typeface="Arial" pitchFamily="34" charset="0"/>
                <a:cs typeface="Arial" pitchFamily="34" charset="0"/>
              </a:rPr>
              <a:t>11</a:t>
            </a:r>
            <a:r>
              <a:rPr lang="zh-CN" altLang="en-US" sz="1200" b="1" i="1" dirty="0">
                <a:solidFill>
                  <a:schemeClr val="tx1">
                    <a:lumMod val="85000"/>
                    <a:lumOff val="15000"/>
                  </a:schemeClr>
                </a:solidFill>
                <a:latin typeface="Arial" pitchFamily="34" charset="0"/>
                <a:cs typeface="Arial" pitchFamily="34" charset="0"/>
              </a:rPr>
              <a:t>月</a:t>
            </a:r>
            <a:r>
              <a:rPr lang="en-US" altLang="zh-CN" sz="1200" b="1" i="1" dirty="0">
                <a:solidFill>
                  <a:schemeClr val="tx1">
                    <a:lumMod val="85000"/>
                    <a:lumOff val="15000"/>
                  </a:schemeClr>
                </a:solidFill>
                <a:latin typeface="Arial" pitchFamily="34" charset="0"/>
                <a:cs typeface="Arial" pitchFamily="34" charset="0"/>
              </a:rPr>
              <a:t>2</a:t>
            </a:r>
            <a:r>
              <a:rPr lang="zh-CN" altLang="en-US" sz="1200" b="1" i="1" dirty="0">
                <a:solidFill>
                  <a:schemeClr val="tx1">
                    <a:lumMod val="85000"/>
                    <a:lumOff val="15000"/>
                  </a:schemeClr>
                </a:solidFill>
                <a:latin typeface="Arial" pitchFamily="34" charset="0"/>
                <a:cs typeface="Arial" pitchFamily="34" charset="0"/>
              </a:rPr>
              <a:t>日</a:t>
            </a:r>
            <a:endParaRPr lang="ru-RU" sz="1200" b="1" i="1" dirty="0">
              <a:solidFill>
                <a:schemeClr val="tx1">
                  <a:lumMod val="85000"/>
                  <a:lumOff val="15000"/>
                </a:schemeClr>
              </a:solidFill>
              <a:latin typeface="Arial" pitchFamily="34" charset="0"/>
              <a:cs typeface="Arial" pitchFamily="34" charset="0"/>
            </a:endParaRPr>
          </a:p>
          <a:p>
            <a:pPr algn="ctr" fontAlgn="auto">
              <a:spcBef>
                <a:spcPts val="400"/>
              </a:spcBef>
              <a:spcAft>
                <a:spcPts val="400"/>
              </a:spcAft>
              <a:defRPr/>
            </a:pPr>
            <a:r>
              <a:rPr lang="zh-CN" altLang="en-US" sz="1200" b="1" i="1" dirty="0">
                <a:solidFill>
                  <a:schemeClr val="tx1">
                    <a:lumMod val="85000"/>
                    <a:lumOff val="15000"/>
                  </a:schemeClr>
                </a:solidFill>
                <a:latin typeface="Arial" pitchFamily="34" charset="0"/>
                <a:cs typeface="Arial" pitchFamily="34" charset="0"/>
              </a:rPr>
              <a:t>递交申请书的日期：</a:t>
            </a:r>
            <a:endParaRPr lang="en-US" altLang="zh-CN" sz="1200" b="1" i="1" dirty="0">
              <a:solidFill>
                <a:schemeClr val="tx1">
                  <a:lumMod val="85000"/>
                  <a:lumOff val="15000"/>
                </a:schemeClr>
              </a:solidFill>
              <a:latin typeface="Arial" pitchFamily="34" charset="0"/>
              <a:cs typeface="Arial" pitchFamily="34" charset="0"/>
            </a:endParaRPr>
          </a:p>
          <a:p>
            <a:pPr algn="ctr" fontAlgn="auto">
              <a:spcBef>
                <a:spcPts val="400"/>
              </a:spcBef>
              <a:spcAft>
                <a:spcPts val="400"/>
              </a:spcAft>
              <a:defRPr/>
            </a:pPr>
            <a:r>
              <a:rPr lang="zh-CN" altLang="en-US" sz="1200" b="1" i="1" dirty="0">
                <a:solidFill>
                  <a:schemeClr val="tx1">
                    <a:lumMod val="85000"/>
                    <a:lumOff val="15000"/>
                  </a:schemeClr>
                </a:solidFill>
                <a:latin typeface="Arial" pitchFamily="34" charset="0"/>
                <a:cs typeface="Arial" pitchFamily="34" charset="0"/>
              </a:rPr>
              <a:t>截止</a:t>
            </a:r>
            <a:r>
              <a:rPr lang="zh-CN" altLang="en-US" sz="1200" b="1" i="1" dirty="0">
                <a:solidFill>
                  <a:schemeClr val="tx1">
                    <a:lumMod val="85000"/>
                    <a:lumOff val="15000"/>
                  </a:schemeClr>
                </a:solidFill>
                <a:latin typeface="Arial" pitchFamily="34" charset="0"/>
                <a:cs typeface="Arial" pitchFamily="34" charset="0"/>
              </a:rPr>
              <a:t>到</a:t>
            </a:r>
            <a:r>
              <a:rPr lang="en-US" altLang="zh-CN" sz="1200" b="1" i="1" dirty="0">
                <a:solidFill>
                  <a:schemeClr val="tx1">
                    <a:lumMod val="85000"/>
                    <a:lumOff val="15000"/>
                  </a:schemeClr>
                </a:solidFill>
                <a:latin typeface="Arial" pitchFamily="34" charset="0"/>
                <a:cs typeface="Arial" pitchFamily="34" charset="0"/>
              </a:rPr>
              <a:t>2015</a:t>
            </a:r>
            <a:r>
              <a:rPr lang="zh-CN" altLang="en-US" sz="1200" b="1" i="1" dirty="0">
                <a:solidFill>
                  <a:schemeClr val="tx1">
                    <a:lumMod val="85000"/>
                    <a:lumOff val="15000"/>
                  </a:schemeClr>
                </a:solidFill>
                <a:latin typeface="Arial" pitchFamily="34" charset="0"/>
                <a:cs typeface="Arial" pitchFamily="34" charset="0"/>
              </a:rPr>
              <a:t>年</a:t>
            </a:r>
            <a:r>
              <a:rPr lang="en-US" altLang="zh-CN" sz="1200" b="1" i="1" dirty="0">
                <a:solidFill>
                  <a:schemeClr val="tx1">
                    <a:lumMod val="85000"/>
                    <a:lumOff val="15000"/>
                  </a:schemeClr>
                </a:solidFill>
                <a:latin typeface="Arial" pitchFamily="34" charset="0"/>
                <a:cs typeface="Arial" pitchFamily="34" charset="0"/>
              </a:rPr>
              <a:t>10</a:t>
            </a:r>
            <a:r>
              <a:rPr lang="zh-CN" altLang="en-US" sz="1200" b="1" i="1" dirty="0">
                <a:solidFill>
                  <a:schemeClr val="tx1">
                    <a:lumMod val="85000"/>
                    <a:lumOff val="15000"/>
                  </a:schemeClr>
                </a:solidFill>
                <a:latin typeface="Arial" pitchFamily="34" charset="0"/>
                <a:cs typeface="Arial" pitchFamily="34" charset="0"/>
              </a:rPr>
              <a:t>月</a:t>
            </a:r>
            <a:r>
              <a:rPr lang="en-US" altLang="zh-CN" sz="1200" b="1" i="1" dirty="0">
                <a:solidFill>
                  <a:schemeClr val="tx1">
                    <a:lumMod val="85000"/>
                    <a:lumOff val="15000"/>
                  </a:schemeClr>
                </a:solidFill>
                <a:latin typeface="Arial" pitchFamily="34" charset="0"/>
                <a:cs typeface="Arial" pitchFamily="34" charset="0"/>
              </a:rPr>
              <a:t>12</a:t>
            </a:r>
            <a:r>
              <a:rPr lang="zh-CN" altLang="en-US" sz="1200" b="1" i="1" dirty="0">
                <a:solidFill>
                  <a:schemeClr val="tx1">
                    <a:lumMod val="85000"/>
                    <a:lumOff val="15000"/>
                  </a:schemeClr>
                </a:solidFill>
                <a:latin typeface="Arial" pitchFamily="34" charset="0"/>
                <a:cs typeface="Arial" pitchFamily="34" charset="0"/>
              </a:rPr>
              <a:t>日</a:t>
            </a:r>
            <a:endParaRPr lang="en-US" altLang="zh-CN" sz="1200" b="1" i="1" dirty="0">
              <a:solidFill>
                <a:schemeClr val="tx1">
                  <a:lumMod val="85000"/>
                  <a:lumOff val="15000"/>
                </a:schemeClr>
              </a:solidFill>
              <a:latin typeface="Arial" pitchFamily="34" charset="0"/>
              <a:cs typeface="Arial" pitchFamily="34" charset="0"/>
            </a:endParaRPr>
          </a:p>
          <a:p>
            <a:pPr algn="ctr" fontAlgn="auto">
              <a:spcBef>
                <a:spcPts val="400"/>
              </a:spcBef>
              <a:spcAft>
                <a:spcPts val="400"/>
              </a:spcAft>
              <a:defRPr/>
            </a:pPr>
            <a:r>
              <a:rPr lang="zh-CN" altLang="en-US" sz="1200" b="1" i="1" dirty="0">
                <a:solidFill>
                  <a:schemeClr val="tx1">
                    <a:lumMod val="85000"/>
                    <a:lumOff val="15000"/>
                  </a:schemeClr>
                </a:solidFill>
                <a:latin typeface="Arial" pitchFamily="34" charset="0"/>
                <a:cs typeface="Arial" pitchFamily="34" charset="0"/>
              </a:rPr>
              <a:t>参与拍卖的价格：</a:t>
            </a:r>
            <a:endParaRPr lang="en-US" altLang="zh-CN" sz="1200" b="1" i="1" dirty="0">
              <a:solidFill>
                <a:schemeClr val="tx1">
                  <a:lumMod val="85000"/>
                  <a:lumOff val="15000"/>
                </a:schemeClr>
              </a:solidFill>
              <a:latin typeface="Arial" pitchFamily="34" charset="0"/>
              <a:cs typeface="Arial" pitchFamily="34" charset="0"/>
            </a:endParaRPr>
          </a:p>
          <a:p>
            <a:pPr algn="ctr" fontAlgn="auto">
              <a:spcBef>
                <a:spcPts val="0"/>
              </a:spcBef>
              <a:spcAft>
                <a:spcPts val="0"/>
              </a:spcAft>
              <a:defRPr/>
            </a:pPr>
            <a:r>
              <a:rPr lang="en-US" altLang="zh-CN" sz="1000" dirty="0">
                <a:solidFill>
                  <a:schemeClr val="tx1">
                    <a:lumMod val="85000"/>
                    <a:lumOff val="15000"/>
                  </a:schemeClr>
                </a:solidFill>
                <a:latin typeface="Arial" pitchFamily="34" charset="0"/>
                <a:cs typeface="Arial" pitchFamily="34" charset="0"/>
              </a:rPr>
              <a:t>3.5</a:t>
            </a:r>
            <a:r>
              <a:rPr lang="zh-CN" altLang="en-US" sz="1000" dirty="0">
                <a:solidFill>
                  <a:schemeClr val="tx1">
                    <a:lumMod val="85000"/>
                    <a:lumOff val="15000"/>
                  </a:schemeClr>
                </a:solidFill>
                <a:latin typeface="Arial" pitchFamily="34" charset="0"/>
                <a:cs typeface="Arial" pitchFamily="34" charset="0"/>
              </a:rPr>
              <a:t>万卢布</a:t>
            </a:r>
            <a:endParaRPr lang="en-US" altLang="zh-CN" sz="1000" dirty="0">
              <a:solidFill>
                <a:schemeClr val="tx1">
                  <a:lumMod val="85000"/>
                  <a:lumOff val="15000"/>
                </a:schemeClr>
              </a:solidFill>
              <a:latin typeface="Arial" pitchFamily="34" charset="0"/>
              <a:cs typeface="Arial" pitchFamily="34" charset="0"/>
            </a:endParaRPr>
          </a:p>
          <a:p>
            <a:pPr algn="ctr" fontAlgn="auto">
              <a:spcBef>
                <a:spcPts val="0"/>
              </a:spcBef>
              <a:spcAft>
                <a:spcPts val="0"/>
              </a:spcAft>
              <a:defRPr/>
            </a:pPr>
            <a:r>
              <a:rPr lang="zh-CN" altLang="en-US" sz="1000" dirty="0">
                <a:solidFill>
                  <a:schemeClr val="tx1">
                    <a:lumMod val="85000"/>
                    <a:lumOff val="15000"/>
                  </a:schemeClr>
                </a:solidFill>
                <a:latin typeface="Arial" pitchFamily="34" charset="0"/>
                <a:cs typeface="Arial" pitchFamily="34" charset="0"/>
              </a:rPr>
              <a:t>起</a:t>
            </a:r>
            <a:r>
              <a:rPr lang="zh-CN" altLang="en-US" sz="1000" dirty="0">
                <a:solidFill>
                  <a:schemeClr val="tx1">
                    <a:lumMod val="85000"/>
                    <a:lumOff val="15000"/>
                  </a:schemeClr>
                </a:solidFill>
                <a:latin typeface="Arial" pitchFamily="34" charset="0"/>
                <a:cs typeface="Arial" pitchFamily="34" charset="0"/>
              </a:rPr>
              <a:t>价：</a:t>
            </a:r>
            <a:endParaRPr lang="ru-RU" sz="1000" dirty="0">
              <a:solidFill>
                <a:schemeClr val="tx1">
                  <a:lumMod val="85000"/>
                  <a:lumOff val="15000"/>
                </a:schemeClr>
              </a:solidFill>
              <a:latin typeface="Arial" pitchFamily="34" charset="0"/>
              <a:cs typeface="Arial" pitchFamily="34" charset="0"/>
            </a:endParaRPr>
          </a:p>
          <a:p>
            <a:pPr algn="ctr" fontAlgn="auto">
              <a:spcBef>
                <a:spcPts val="400"/>
              </a:spcBef>
              <a:spcAft>
                <a:spcPts val="400"/>
              </a:spcAft>
              <a:defRPr/>
            </a:pPr>
            <a:r>
              <a:rPr lang="ru-RU" sz="1200" b="1" i="1" dirty="0">
                <a:solidFill>
                  <a:schemeClr val="tx1">
                    <a:lumMod val="85000"/>
                    <a:lumOff val="15000"/>
                  </a:schemeClr>
                </a:solidFill>
                <a:latin typeface="Arial" pitchFamily="34" charset="0"/>
                <a:cs typeface="Arial" pitchFamily="34" charset="0"/>
              </a:rPr>
              <a:t>6 40</a:t>
            </a:r>
            <a:r>
              <a:rPr lang="zh-CN" altLang="en-US" sz="1200" b="1" i="1" dirty="0">
                <a:solidFill>
                  <a:schemeClr val="tx1">
                    <a:lumMod val="85000"/>
                    <a:lumOff val="15000"/>
                  </a:schemeClr>
                </a:solidFill>
                <a:latin typeface="Arial" pitchFamily="34" charset="0"/>
                <a:cs typeface="Arial" pitchFamily="34" charset="0"/>
              </a:rPr>
              <a:t>万卢布</a:t>
            </a:r>
            <a:endParaRPr lang="ru-RU" sz="700" b="1" i="1" dirty="0">
              <a:solidFill>
                <a:schemeClr val="tx1">
                  <a:lumMod val="85000"/>
                  <a:lumOff val="15000"/>
                </a:schemeClr>
              </a:solidFill>
              <a:latin typeface="Arial" pitchFamily="34" charset="0"/>
              <a:cs typeface="Arial" pitchFamily="34" charset="0"/>
            </a:endParaRPr>
          </a:p>
        </p:txBody>
      </p:sp>
      <p:sp>
        <p:nvSpPr>
          <p:cNvPr id="60431" name="TextBox 27"/>
          <p:cNvSpPr txBox="1">
            <a:spLocks noChangeArrowheads="1"/>
          </p:cNvSpPr>
          <p:nvPr/>
        </p:nvSpPr>
        <p:spPr bwMode="auto">
          <a:xfrm>
            <a:off x="395288" y="5949950"/>
            <a:ext cx="1133475" cy="230188"/>
          </a:xfrm>
          <a:prstGeom prst="rect">
            <a:avLst/>
          </a:prstGeom>
          <a:noFill/>
          <a:ln w="9525">
            <a:noFill/>
            <a:miter lim="800000"/>
            <a:headEnd/>
            <a:tailEnd/>
          </a:ln>
        </p:spPr>
        <p:txBody>
          <a:bodyPr wrap="none">
            <a:spAutoFit/>
          </a:bodyPr>
          <a:lstStyle/>
          <a:p>
            <a:r>
              <a:rPr lang="ru-RU" altLang="zh-CN" sz="900" b="1" i="1">
                <a:solidFill>
                  <a:schemeClr val="accent2"/>
                </a:solidFill>
                <a:cs typeface="Arial" charset="0"/>
              </a:rPr>
              <a:t>* </a:t>
            </a:r>
            <a:r>
              <a:rPr lang="zh-CN" altLang="en-US" sz="900" b="1" i="1">
                <a:solidFill>
                  <a:schemeClr val="accent2"/>
                </a:solidFill>
                <a:cs typeface="Arial" charset="0"/>
              </a:rPr>
              <a:t>详细说明见附录</a:t>
            </a:r>
            <a:r>
              <a:rPr lang="en-US" altLang="zh-CN" sz="900" b="1" i="1">
                <a:solidFill>
                  <a:schemeClr val="accent2"/>
                </a:solidFill>
                <a:cs typeface="Arial" charset="0"/>
              </a:rPr>
              <a:t>1</a:t>
            </a:r>
            <a:endParaRPr lang="ru-RU" altLang="zh-CN" sz="900" b="1" i="1">
              <a:solidFill>
                <a:schemeClr val="accent2"/>
              </a:solidFill>
              <a:cs typeface="Arial" charset="0"/>
            </a:endParaRPr>
          </a:p>
        </p:txBody>
      </p:sp>
      <p:sp>
        <p:nvSpPr>
          <p:cNvPr id="32" name="Стрелка вниз 31"/>
          <p:cNvSpPr/>
          <p:nvPr/>
        </p:nvSpPr>
        <p:spPr>
          <a:xfrm>
            <a:off x="5651500" y="836613"/>
            <a:ext cx="3024188" cy="273050"/>
          </a:xfrm>
          <a:prstGeom prst="downArrow">
            <a:avLst>
              <a:gd name="adj1" fmla="val 100000"/>
              <a:gd name="adj2" fmla="val 0"/>
            </a:avLst>
          </a:prstGeom>
          <a:solidFill>
            <a:schemeClr val="bg1">
              <a:lumMod val="65000"/>
            </a:schemeClr>
          </a:solidFill>
        </p:spPr>
        <p:txBody>
          <a:bodyPr tIns="0" bIns="0" anchor="ctr"/>
          <a:lstStyle/>
          <a:p>
            <a:pPr algn="ctr" fontAlgn="auto">
              <a:spcBef>
                <a:spcPts val="0"/>
              </a:spcBef>
              <a:spcAft>
                <a:spcPts val="0"/>
              </a:spcAft>
              <a:defRPr/>
            </a:pPr>
            <a:r>
              <a:rPr lang="zh-CN" altLang="en-US" sz="1400" dirty="0">
                <a:solidFill>
                  <a:schemeClr val="bg1"/>
                </a:solidFill>
                <a:latin typeface="+mn-lt"/>
                <a:ea typeface="+mn-ea"/>
              </a:rPr>
              <a:t>潜在资源基地</a:t>
            </a:r>
            <a:endParaRPr lang="ru-RU" sz="1400" dirty="0">
              <a:solidFill>
                <a:schemeClr val="bg1"/>
              </a:solidFill>
              <a:latin typeface="+mn-lt"/>
              <a:ea typeface="+mn-ea"/>
            </a:endParaRPr>
          </a:p>
        </p:txBody>
      </p:sp>
      <p:cxnSp>
        <p:nvCxnSpPr>
          <p:cNvPr id="33" name="Прямая соединительная линия 32"/>
          <p:cNvCxnSpPr>
            <a:stCxn id="29" idx="3"/>
          </p:cNvCxnSpPr>
          <p:nvPr/>
        </p:nvCxnSpPr>
        <p:spPr>
          <a:xfrm>
            <a:off x="2555875" y="2276475"/>
            <a:ext cx="503238" cy="576263"/>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Прямая соединительная линия 34"/>
          <p:cNvCxnSpPr>
            <a:stCxn id="30" idx="3"/>
          </p:cNvCxnSpPr>
          <p:nvPr/>
        </p:nvCxnSpPr>
        <p:spPr>
          <a:xfrm flipV="1">
            <a:off x="2620963" y="4046538"/>
            <a:ext cx="504825" cy="64611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pic>
        <p:nvPicPr>
          <p:cNvPr id="60435" name="Picture 2"/>
          <p:cNvPicPr>
            <a:picLocks noChangeAspect="1" noChangeArrowheads="1"/>
          </p:cNvPicPr>
          <p:nvPr/>
        </p:nvPicPr>
        <p:blipFill>
          <a:blip r:embed="rId6"/>
          <a:srcRect/>
          <a:stretch>
            <a:fillRect/>
          </a:stretch>
        </p:blipFill>
        <p:spPr bwMode="auto">
          <a:xfrm>
            <a:off x="3059113" y="1484313"/>
            <a:ext cx="2697162" cy="4189412"/>
          </a:xfrm>
          <a:prstGeom prst="rect">
            <a:avLst/>
          </a:prstGeom>
          <a:noFill/>
          <a:ln w="28575">
            <a:solidFill>
              <a:schemeClr val="accent2"/>
            </a:solidFill>
            <a:miter lim="800000"/>
            <a:headEnd/>
            <a:tailEnd/>
          </a:ln>
        </p:spPr>
      </p:pic>
      <p:sp>
        <p:nvSpPr>
          <p:cNvPr id="60436" name="TextBox 16"/>
          <p:cNvSpPr txBox="1">
            <a:spLocks noChangeArrowheads="1"/>
          </p:cNvSpPr>
          <p:nvPr/>
        </p:nvSpPr>
        <p:spPr bwMode="auto">
          <a:xfrm>
            <a:off x="6408738" y="4187825"/>
            <a:ext cx="2159000" cy="246063"/>
          </a:xfrm>
          <a:prstGeom prst="rect">
            <a:avLst/>
          </a:prstGeom>
          <a:noFill/>
          <a:ln w="9525">
            <a:noFill/>
            <a:miter lim="800000"/>
            <a:headEnd/>
            <a:tailEnd/>
          </a:ln>
        </p:spPr>
        <p:txBody>
          <a:bodyPr>
            <a:spAutoFit/>
          </a:bodyPr>
          <a:lstStyle/>
          <a:p>
            <a:r>
              <a:rPr lang="zh-CN" altLang="en-US" sz="1000" i="1">
                <a:cs typeface="Arial" charset="0"/>
              </a:rPr>
              <a:t>矿床还含有</a:t>
            </a:r>
            <a:r>
              <a:rPr lang="zh-CN" altLang="ru-RU" sz="1000" i="1">
                <a:cs typeface="Arial" charset="0"/>
              </a:rPr>
              <a:t> </a:t>
            </a:r>
            <a:r>
              <a:rPr lang="en-US" altLang="zh-CN" sz="1000" i="1">
                <a:cs typeface="Arial" charset="0"/>
              </a:rPr>
              <a:t>Ag, Mo, Au </a:t>
            </a:r>
            <a:r>
              <a:rPr lang="ru-RU" altLang="zh-CN" sz="1000" i="1">
                <a:cs typeface="Arial" charset="0"/>
              </a:rPr>
              <a:t>и </a:t>
            </a:r>
            <a:r>
              <a:rPr lang="en-US" altLang="zh-CN" sz="1000" i="1">
                <a:cs typeface="Arial" charset="0"/>
              </a:rPr>
              <a:t>Ge.</a:t>
            </a:r>
            <a:endParaRPr lang="ru-RU" altLang="zh-CN" sz="1000" i="1">
              <a:cs typeface="Arial" charset="0"/>
            </a:endParaRPr>
          </a:p>
        </p:txBody>
      </p:sp>
      <p:sp>
        <p:nvSpPr>
          <p:cNvPr id="60437" name="TextBox 21"/>
          <p:cNvSpPr txBox="1">
            <a:spLocks noChangeArrowheads="1"/>
          </p:cNvSpPr>
          <p:nvPr/>
        </p:nvSpPr>
        <p:spPr bwMode="auto">
          <a:xfrm>
            <a:off x="6732588" y="3716338"/>
            <a:ext cx="1655762" cy="431800"/>
          </a:xfrm>
          <a:prstGeom prst="rect">
            <a:avLst/>
          </a:prstGeom>
          <a:solidFill>
            <a:schemeClr val="bg1"/>
          </a:solidFill>
          <a:ln w="9525">
            <a:noFill/>
            <a:miter lim="800000"/>
            <a:headEnd/>
            <a:tailEnd/>
          </a:ln>
        </p:spPr>
        <p:txBody>
          <a:bodyPr>
            <a:spAutoFit/>
          </a:bodyPr>
          <a:lstStyle/>
          <a:p>
            <a:r>
              <a:rPr lang="en-US" altLang="zh-CN" sz="1100">
                <a:latin typeface="Calibri" pitchFamily="34" charset="0"/>
              </a:rPr>
              <a:t>P2</a:t>
            </a:r>
            <a:r>
              <a:rPr lang="zh-CN" altLang="zh-CN" sz="1100">
                <a:latin typeface="Calibri" pitchFamily="34" charset="0"/>
              </a:rPr>
              <a:t>类铜，（千吨）</a:t>
            </a:r>
          </a:p>
          <a:p>
            <a:r>
              <a:rPr lang="en-US" altLang="zh-CN" sz="1100">
                <a:latin typeface="Calibri" pitchFamily="34" charset="0"/>
              </a:rPr>
              <a:t>P3</a:t>
            </a:r>
            <a:r>
              <a:rPr lang="zh-CN" altLang="zh-CN" sz="1100">
                <a:latin typeface="Calibri" pitchFamily="34" charset="0"/>
              </a:rPr>
              <a:t>类铜（千吨）</a:t>
            </a:r>
            <a:endParaRPr lang="zh-CN" altLang="en-US" sz="1100">
              <a:latin typeface="Calibri" pitchFamily="34" charset="0"/>
            </a:endParaRPr>
          </a:p>
        </p:txBody>
      </p:sp>
      <p:sp>
        <p:nvSpPr>
          <p:cNvPr id="60438" name="TextBox 22"/>
          <p:cNvSpPr txBox="1">
            <a:spLocks noChangeArrowheads="1"/>
          </p:cNvSpPr>
          <p:nvPr/>
        </p:nvSpPr>
        <p:spPr bwMode="auto">
          <a:xfrm>
            <a:off x="4572000" y="2349500"/>
            <a:ext cx="720725" cy="246063"/>
          </a:xfrm>
          <a:prstGeom prst="rect">
            <a:avLst/>
          </a:prstGeom>
          <a:noFill/>
          <a:ln w="9525">
            <a:noFill/>
            <a:miter lim="800000"/>
            <a:headEnd/>
            <a:tailEnd/>
          </a:ln>
        </p:spPr>
        <p:txBody>
          <a:bodyPr>
            <a:spAutoFit/>
          </a:bodyPr>
          <a:lstStyle/>
          <a:p>
            <a:r>
              <a:rPr lang="zh-CN" altLang="zh-CN" sz="1000">
                <a:latin typeface="Calibri" pitchFamily="34" charset="0"/>
              </a:rPr>
              <a:t>维亚兹马</a:t>
            </a:r>
            <a:endParaRPr lang="zh-CN" altLang="en-US" sz="1000">
              <a:latin typeface="Calibri" pitchFamily="34" charset="0"/>
            </a:endParaRPr>
          </a:p>
        </p:txBody>
      </p:sp>
      <p:sp>
        <p:nvSpPr>
          <p:cNvPr id="60439" name="TextBox 23"/>
          <p:cNvSpPr txBox="1">
            <a:spLocks noChangeArrowheads="1"/>
          </p:cNvSpPr>
          <p:nvPr/>
        </p:nvSpPr>
        <p:spPr bwMode="auto">
          <a:xfrm>
            <a:off x="4643438" y="1700213"/>
            <a:ext cx="1081087" cy="261937"/>
          </a:xfrm>
          <a:prstGeom prst="rect">
            <a:avLst/>
          </a:prstGeom>
          <a:noFill/>
          <a:ln w="9525">
            <a:noFill/>
            <a:miter lim="800000"/>
            <a:headEnd/>
            <a:tailEnd/>
          </a:ln>
        </p:spPr>
        <p:txBody>
          <a:bodyPr>
            <a:spAutoFit/>
          </a:bodyPr>
          <a:lstStyle/>
          <a:p>
            <a:r>
              <a:rPr lang="zh-CN" altLang="zh-CN" sz="1100">
                <a:latin typeface="Calibri" pitchFamily="34" charset="0"/>
              </a:rPr>
              <a:t>哈巴罗夫斯克</a:t>
            </a:r>
            <a:endParaRPr lang="zh-CN" altLang="en-US" sz="1100">
              <a:latin typeface="Calibri" pitchFamily="34" charset="0"/>
            </a:endParaRPr>
          </a:p>
        </p:txBody>
      </p:sp>
      <p:sp>
        <p:nvSpPr>
          <p:cNvPr id="60440" name="TextBox 30"/>
          <p:cNvSpPr txBox="1">
            <a:spLocks noChangeArrowheads="1"/>
          </p:cNvSpPr>
          <p:nvPr/>
        </p:nvSpPr>
        <p:spPr bwMode="auto">
          <a:xfrm>
            <a:off x="3851275" y="5516563"/>
            <a:ext cx="1225550" cy="247650"/>
          </a:xfrm>
          <a:prstGeom prst="rect">
            <a:avLst/>
          </a:prstGeom>
          <a:noFill/>
          <a:ln w="9525">
            <a:noFill/>
            <a:miter lim="800000"/>
            <a:headEnd/>
            <a:tailEnd/>
          </a:ln>
        </p:spPr>
        <p:txBody>
          <a:bodyPr>
            <a:spAutoFit/>
          </a:bodyPr>
          <a:lstStyle/>
          <a:p>
            <a:r>
              <a:rPr lang="zh-CN" altLang="zh-CN" sz="1000">
                <a:latin typeface="Calibri" pitchFamily="34" charset="0"/>
              </a:rPr>
              <a:t>符拉迪沃斯托克</a:t>
            </a:r>
            <a:endParaRPr lang="zh-CN" altLang="en-US" sz="1000">
              <a:latin typeface="Calibri" pitchFamily="34" charset="0"/>
            </a:endParaRPr>
          </a:p>
        </p:txBody>
      </p:sp>
      <p:sp>
        <p:nvSpPr>
          <p:cNvPr id="60441" name="TextBox 33"/>
          <p:cNvSpPr txBox="1">
            <a:spLocks noChangeArrowheads="1"/>
          </p:cNvSpPr>
          <p:nvPr/>
        </p:nvSpPr>
        <p:spPr bwMode="auto">
          <a:xfrm>
            <a:off x="3995738" y="5229225"/>
            <a:ext cx="936625" cy="261938"/>
          </a:xfrm>
          <a:prstGeom prst="rect">
            <a:avLst/>
          </a:prstGeom>
          <a:noFill/>
          <a:ln w="9525">
            <a:noFill/>
            <a:miter lim="800000"/>
            <a:headEnd/>
            <a:tailEnd/>
          </a:ln>
        </p:spPr>
        <p:txBody>
          <a:bodyPr>
            <a:spAutoFit/>
          </a:bodyPr>
          <a:lstStyle/>
          <a:p>
            <a:r>
              <a:rPr lang="zh-CN" altLang="zh-CN" sz="1100">
                <a:latin typeface="Calibri" pitchFamily="34" charset="0"/>
              </a:rPr>
              <a:t>阿尔乔姆</a:t>
            </a:r>
            <a:endParaRPr lang="zh-CN" altLang="en-US" sz="1100">
              <a:latin typeface="Calibri" pitchFamily="34" charset="0"/>
            </a:endParaRPr>
          </a:p>
        </p:txBody>
      </p:sp>
      <p:sp>
        <p:nvSpPr>
          <p:cNvPr id="60442" name="TextBox 35"/>
          <p:cNvSpPr txBox="1">
            <a:spLocks noChangeArrowheads="1"/>
          </p:cNvSpPr>
          <p:nvPr/>
        </p:nvSpPr>
        <p:spPr bwMode="auto">
          <a:xfrm>
            <a:off x="3995738" y="4941888"/>
            <a:ext cx="936625" cy="246062"/>
          </a:xfrm>
          <a:prstGeom prst="rect">
            <a:avLst/>
          </a:prstGeom>
          <a:noFill/>
          <a:ln w="9525">
            <a:noFill/>
            <a:miter lim="800000"/>
            <a:headEnd/>
            <a:tailEnd/>
          </a:ln>
        </p:spPr>
        <p:txBody>
          <a:bodyPr>
            <a:spAutoFit/>
          </a:bodyPr>
          <a:lstStyle/>
          <a:p>
            <a:r>
              <a:rPr lang="zh-CN" altLang="zh-CN" sz="1000">
                <a:latin typeface="Calibri" pitchFamily="34" charset="0"/>
              </a:rPr>
              <a:t>乌苏里斯克</a:t>
            </a:r>
            <a:endParaRPr lang="zh-CN" altLang="en-US" sz="1000">
              <a:latin typeface="Calibri" pitchFamily="34" charset="0"/>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62467"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62468"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92712"/>
          </a:xfrm>
          <a:prstGeom prst="rect">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ln>
                <a:solidFill>
                  <a:schemeClr val="tx1">
                    <a:lumMod val="75000"/>
                    <a:lumOff val="25000"/>
                  </a:schemeClr>
                </a:solidFill>
              </a:ln>
              <a:solidFill>
                <a:schemeClr val="tx1">
                  <a:lumMod val="85000"/>
                  <a:lumOff val="15000"/>
                </a:schemeClr>
              </a:solidFill>
            </a:endParaRPr>
          </a:p>
        </p:txBody>
      </p:sp>
      <p:sp>
        <p:nvSpPr>
          <p:cNvPr id="9" name="Стрелка вниз 8"/>
          <p:cNvSpPr/>
          <p:nvPr/>
        </p:nvSpPr>
        <p:spPr>
          <a:xfrm>
            <a:off x="468313" y="836613"/>
            <a:ext cx="4319587" cy="273050"/>
          </a:xfrm>
          <a:prstGeom prst="downArrow">
            <a:avLst>
              <a:gd name="adj1" fmla="val 100000"/>
              <a:gd name="adj2" fmla="val 0"/>
            </a:avLst>
          </a:prstGeom>
          <a:solidFill>
            <a:schemeClr val="tx1">
              <a:lumMod val="65000"/>
              <a:lumOff val="3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其他矿床</a:t>
            </a:r>
            <a:endParaRPr lang="ru-RU" sz="1400" dirty="0">
              <a:solidFill>
                <a:schemeClr val="bg1"/>
              </a:solidFill>
              <a:latin typeface="+mn-lt"/>
              <a:ea typeface="+mn-ea"/>
            </a:endParaRPr>
          </a:p>
        </p:txBody>
      </p:sp>
      <p:sp>
        <p:nvSpPr>
          <p:cNvPr id="14" name="TextBox 13"/>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电缆生产方案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15" name="Прямоугольник 14"/>
          <p:cNvSpPr/>
          <p:nvPr/>
        </p:nvSpPr>
        <p:spPr>
          <a:xfrm>
            <a:off x="7866063" y="604838"/>
            <a:ext cx="1260475" cy="476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F1BEB5C1-63B1-409E-A4AC-2CA22C3FBD63}" type="slidenum">
              <a:rPr lang="ru-RU" sz="1800" b="1"/>
              <a:pPr>
                <a:defRPr/>
              </a:pPr>
              <a:t>25</a:t>
            </a:fld>
            <a:endParaRPr lang="ru-RU" sz="1800" b="1" dirty="0"/>
          </a:p>
        </p:txBody>
      </p:sp>
      <p:sp>
        <p:nvSpPr>
          <p:cNvPr id="29" name="Прямоугольник 28"/>
          <p:cNvSpPr/>
          <p:nvPr/>
        </p:nvSpPr>
        <p:spPr>
          <a:xfrm>
            <a:off x="4787900" y="1277938"/>
            <a:ext cx="3708400" cy="2151062"/>
          </a:xfrm>
          <a:prstGeom prst="rect">
            <a:avLst/>
          </a:prstGeom>
          <a:noFill/>
          <a:ln w="12700">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lnSpc>
                <a:spcPct val="150000"/>
              </a:lnSpc>
              <a:spcBef>
                <a:spcPts val="0"/>
              </a:spcBef>
              <a:spcAft>
                <a:spcPts val="0"/>
              </a:spcAft>
              <a:defRPr/>
            </a:pPr>
            <a:r>
              <a:rPr lang="zh-CN" altLang="en-US" sz="1100" dirty="0">
                <a:solidFill>
                  <a:schemeClr val="tx1">
                    <a:lumMod val="85000"/>
                    <a:lumOff val="15000"/>
                  </a:schemeClr>
                </a:solidFill>
                <a:latin typeface="Arial" pitchFamily="34" charset="0"/>
                <a:cs typeface="Arial" pitchFamily="34" charset="0"/>
              </a:rPr>
              <a:t>名称：扎列奇内地段</a:t>
            </a:r>
            <a:endParaRPr lang="ru-RU" sz="1100" b="1" dirty="0">
              <a:solidFill>
                <a:schemeClr val="tx1">
                  <a:lumMod val="85000"/>
                  <a:lumOff val="15000"/>
                </a:schemeClr>
              </a:solidFill>
              <a:latin typeface="Arial" pitchFamily="34" charset="0"/>
              <a:cs typeface="Arial" pitchFamily="34" charset="0"/>
            </a:endParaRPr>
          </a:p>
          <a:p>
            <a:pPr algn="just" fontAlgn="auto">
              <a:lnSpc>
                <a:spcPct val="150000"/>
              </a:lnSpc>
              <a:spcBef>
                <a:spcPts val="0"/>
              </a:spcBef>
              <a:spcAft>
                <a:spcPts val="0"/>
              </a:spcAft>
              <a:defRPr/>
            </a:pPr>
            <a:r>
              <a:rPr lang="zh-CN" altLang="en-US" sz="1100" dirty="0">
                <a:solidFill>
                  <a:schemeClr val="tx1">
                    <a:lumMod val="85000"/>
                    <a:lumOff val="15000"/>
                  </a:schemeClr>
                </a:solidFill>
                <a:latin typeface="Arial" pitchFamily="34" charset="0"/>
                <a:cs typeface="Arial" pitchFamily="34" charset="0"/>
              </a:rPr>
              <a:t>矿床：</a:t>
            </a:r>
            <a:endParaRPr lang="en-US" altLang="zh-CN" sz="1100" dirty="0">
              <a:solidFill>
                <a:schemeClr val="tx1">
                  <a:lumMod val="85000"/>
                  <a:lumOff val="15000"/>
                </a:schemeClr>
              </a:solidFill>
              <a:latin typeface="Arial" pitchFamily="34" charset="0"/>
              <a:cs typeface="Arial" pitchFamily="34" charset="0"/>
            </a:endParaRPr>
          </a:p>
          <a:p>
            <a:pPr algn="just" fontAlgn="auto">
              <a:lnSpc>
                <a:spcPct val="150000"/>
              </a:lnSpc>
              <a:spcBef>
                <a:spcPts val="0"/>
              </a:spcBef>
              <a:spcAft>
                <a:spcPts val="0"/>
              </a:spcAft>
              <a:defRPr/>
            </a:pPr>
            <a:r>
              <a:rPr lang="zh-CN" altLang="en-US" sz="900" dirty="0">
                <a:solidFill>
                  <a:schemeClr val="tx1">
                    <a:lumMod val="85000"/>
                    <a:lumOff val="15000"/>
                  </a:schemeClr>
                </a:solidFill>
                <a:latin typeface="Arial" pitchFamily="34" charset="0"/>
                <a:cs typeface="Arial" pitchFamily="34" charset="0"/>
              </a:rPr>
              <a:t>丘古耶夫市政区，茹拉夫廖夫卡河中游，河口以西进入多罗日纳亚河，距离扎维特诺耶村西部</a:t>
            </a:r>
            <a:r>
              <a:rPr lang="en-US" altLang="zh-CN" sz="900" dirty="0">
                <a:solidFill>
                  <a:schemeClr val="tx1">
                    <a:lumMod val="85000"/>
                    <a:lumOff val="15000"/>
                  </a:schemeClr>
                </a:solidFill>
                <a:latin typeface="Arial" pitchFamily="34" charset="0"/>
                <a:cs typeface="Arial" pitchFamily="34" charset="0"/>
              </a:rPr>
              <a:t>0.5</a:t>
            </a:r>
            <a:r>
              <a:rPr lang="zh-CN" altLang="en-US" sz="900" dirty="0">
                <a:solidFill>
                  <a:schemeClr val="tx1">
                    <a:lumMod val="85000"/>
                    <a:lumOff val="15000"/>
                  </a:schemeClr>
                </a:solidFill>
                <a:latin typeface="Arial" pitchFamily="34" charset="0"/>
                <a:cs typeface="Arial" pitchFamily="34" charset="0"/>
              </a:rPr>
              <a:t>公里。</a:t>
            </a:r>
            <a:endParaRPr lang="ru-RU" sz="900" dirty="0">
              <a:solidFill>
                <a:schemeClr val="tx1">
                  <a:lumMod val="85000"/>
                  <a:lumOff val="15000"/>
                </a:schemeClr>
              </a:solidFill>
              <a:latin typeface="Arial" pitchFamily="34" charset="0"/>
              <a:cs typeface="Arial" pitchFamily="34" charset="0"/>
            </a:endParaRPr>
          </a:p>
          <a:p>
            <a:pPr fontAlgn="auto">
              <a:lnSpc>
                <a:spcPct val="150000"/>
              </a:lnSpc>
              <a:spcBef>
                <a:spcPts val="0"/>
              </a:spcBef>
              <a:spcAft>
                <a:spcPts val="0"/>
              </a:spcAft>
              <a:defRPr/>
            </a:pPr>
            <a:r>
              <a:rPr lang="zh-CN" altLang="en-US" sz="1100" b="1" dirty="0">
                <a:solidFill>
                  <a:schemeClr val="tx1">
                    <a:lumMod val="85000"/>
                    <a:lumOff val="15000"/>
                  </a:schemeClr>
                </a:solidFill>
                <a:latin typeface="Arial" pitchFamily="34" charset="0"/>
                <a:cs typeface="Arial" pitchFamily="34" charset="0"/>
              </a:rPr>
              <a:t>地段面积：</a:t>
            </a:r>
            <a:r>
              <a:rPr lang="ru-RU" sz="1100" b="1" dirty="0">
                <a:solidFill>
                  <a:schemeClr val="tx1">
                    <a:lumMod val="85000"/>
                    <a:lumOff val="15000"/>
                  </a:schemeClr>
                </a:solidFill>
                <a:latin typeface="Arial" pitchFamily="34" charset="0"/>
                <a:cs typeface="Arial" pitchFamily="34" charset="0"/>
              </a:rPr>
              <a:t>97</a:t>
            </a:r>
            <a:r>
              <a:rPr lang="en-US" sz="1100" b="1" dirty="0">
                <a:solidFill>
                  <a:schemeClr val="tx1">
                    <a:lumMod val="85000"/>
                    <a:lumOff val="15000"/>
                  </a:schemeClr>
                </a:solidFill>
                <a:latin typeface="Arial" pitchFamily="34" charset="0"/>
                <a:cs typeface="Arial" pitchFamily="34" charset="0"/>
              </a:rPr>
              <a:t>.</a:t>
            </a:r>
            <a:r>
              <a:rPr lang="ru-RU" sz="1100" b="1" dirty="0">
                <a:solidFill>
                  <a:schemeClr val="tx1">
                    <a:lumMod val="85000"/>
                    <a:lumOff val="15000"/>
                  </a:schemeClr>
                </a:solidFill>
                <a:latin typeface="Arial" pitchFamily="34" charset="0"/>
                <a:cs typeface="Arial" pitchFamily="34" charset="0"/>
              </a:rPr>
              <a:t>02</a:t>
            </a:r>
            <a:r>
              <a:rPr lang="zh-CN" altLang="en-US" sz="1100" b="1" dirty="0">
                <a:solidFill>
                  <a:schemeClr val="tx1">
                    <a:lumMod val="85000"/>
                    <a:lumOff val="15000"/>
                  </a:schemeClr>
                </a:solidFill>
                <a:latin typeface="Arial" pitchFamily="34" charset="0"/>
                <a:cs typeface="Arial" pitchFamily="34" charset="0"/>
              </a:rPr>
              <a:t>平方公里</a:t>
            </a:r>
            <a:endParaRPr lang="ru-RU" sz="1100" b="1" dirty="0">
              <a:solidFill>
                <a:schemeClr val="tx1">
                  <a:lumMod val="85000"/>
                  <a:lumOff val="15000"/>
                </a:schemeClr>
              </a:solidFill>
              <a:latin typeface="Arial" pitchFamily="34" charset="0"/>
              <a:cs typeface="Arial" pitchFamily="34" charset="0"/>
            </a:endParaRPr>
          </a:p>
          <a:p>
            <a:pPr fontAlgn="auto">
              <a:lnSpc>
                <a:spcPct val="150000"/>
              </a:lnSpc>
              <a:spcBef>
                <a:spcPts val="0"/>
              </a:spcBef>
              <a:spcAft>
                <a:spcPts val="0"/>
              </a:spcAft>
              <a:defRPr/>
            </a:pPr>
            <a:r>
              <a:rPr lang="zh-CN" altLang="en-US" sz="1100" b="1" dirty="0">
                <a:solidFill>
                  <a:schemeClr val="tx1">
                    <a:lumMod val="85000"/>
                    <a:lumOff val="15000"/>
                  </a:schemeClr>
                </a:solidFill>
                <a:latin typeface="Arial" pitchFamily="34" charset="0"/>
                <a:cs typeface="Arial" pitchFamily="34" charset="0"/>
              </a:rPr>
              <a:t>铜储量：</a:t>
            </a:r>
            <a:r>
              <a:rPr lang="ru-RU" sz="1100" b="1" dirty="0">
                <a:solidFill>
                  <a:schemeClr val="tx1">
                    <a:lumMod val="85000"/>
                    <a:lumOff val="15000"/>
                  </a:schemeClr>
                </a:solidFill>
                <a:latin typeface="Arial" pitchFamily="34" charset="0"/>
                <a:cs typeface="Arial" pitchFamily="34" charset="0"/>
              </a:rPr>
              <a:t>15</a:t>
            </a:r>
            <a:r>
              <a:rPr lang="zh-CN" altLang="en-US" sz="1100" b="1" dirty="0">
                <a:solidFill>
                  <a:schemeClr val="tx1">
                    <a:lumMod val="85000"/>
                    <a:lumOff val="15000"/>
                  </a:schemeClr>
                </a:solidFill>
                <a:latin typeface="Arial" pitchFamily="34" charset="0"/>
                <a:cs typeface="Arial" pitchFamily="34" charset="0"/>
              </a:rPr>
              <a:t>万吨</a:t>
            </a:r>
            <a:endParaRPr lang="ru-RU" sz="1100" b="1" dirty="0">
              <a:solidFill>
                <a:schemeClr val="tx1">
                  <a:lumMod val="85000"/>
                  <a:lumOff val="15000"/>
                </a:schemeClr>
              </a:solidFill>
              <a:latin typeface="Arial" pitchFamily="34" charset="0"/>
              <a:cs typeface="Arial" pitchFamily="34" charset="0"/>
            </a:endParaRPr>
          </a:p>
          <a:p>
            <a:pPr fontAlgn="auto">
              <a:lnSpc>
                <a:spcPct val="150000"/>
              </a:lnSpc>
              <a:spcBef>
                <a:spcPts val="0"/>
              </a:spcBef>
              <a:spcAft>
                <a:spcPts val="0"/>
              </a:spcAft>
              <a:defRPr/>
            </a:pPr>
            <a:r>
              <a:rPr lang="zh-CN" altLang="en-US" sz="1100" dirty="0">
                <a:solidFill>
                  <a:schemeClr val="tx1">
                    <a:lumMod val="85000"/>
                    <a:lumOff val="15000"/>
                  </a:schemeClr>
                </a:solidFill>
                <a:latin typeface="Arial" pitchFamily="34" charset="0"/>
                <a:cs typeface="Arial" pitchFamily="34" charset="0"/>
              </a:rPr>
              <a:t>其他矿藏：金矿</a:t>
            </a:r>
            <a:endParaRPr lang="ru-RU" sz="1100" dirty="0">
              <a:solidFill>
                <a:schemeClr val="tx1">
                  <a:lumMod val="85000"/>
                  <a:lumOff val="15000"/>
                </a:schemeClr>
              </a:solidFill>
              <a:latin typeface="Arial" pitchFamily="34" charset="0"/>
              <a:cs typeface="Arial" pitchFamily="34" charset="0"/>
            </a:endParaRPr>
          </a:p>
        </p:txBody>
      </p:sp>
      <p:sp>
        <p:nvSpPr>
          <p:cNvPr id="32" name="Стрелка вниз 31"/>
          <p:cNvSpPr/>
          <p:nvPr/>
        </p:nvSpPr>
        <p:spPr>
          <a:xfrm>
            <a:off x="5651500" y="836613"/>
            <a:ext cx="3024188" cy="273050"/>
          </a:xfrm>
          <a:prstGeom prst="downArrow">
            <a:avLst>
              <a:gd name="adj1" fmla="val 100000"/>
              <a:gd name="adj2" fmla="val 0"/>
            </a:avLst>
          </a:prstGeom>
          <a:solidFill>
            <a:schemeClr val="bg1">
              <a:lumMod val="65000"/>
            </a:schemeClr>
          </a:solidFill>
        </p:spPr>
        <p:txBody>
          <a:bodyPr tIns="0" bIns="0" anchor="ctr"/>
          <a:lstStyle/>
          <a:p>
            <a:pPr algn="ctr" fontAlgn="auto">
              <a:spcBef>
                <a:spcPts val="0"/>
              </a:spcBef>
              <a:spcAft>
                <a:spcPts val="0"/>
              </a:spcAft>
              <a:defRPr/>
            </a:pPr>
            <a:r>
              <a:rPr lang="zh-CN" altLang="en-US" sz="1400" dirty="0">
                <a:solidFill>
                  <a:schemeClr val="bg1"/>
                </a:solidFill>
                <a:latin typeface="+mn-lt"/>
                <a:ea typeface="+mn-ea"/>
              </a:rPr>
              <a:t>潜在资源基地</a:t>
            </a:r>
            <a:endParaRPr lang="ru-RU" sz="1400" dirty="0">
              <a:solidFill>
                <a:schemeClr val="bg1"/>
              </a:solidFill>
              <a:latin typeface="+mn-lt"/>
              <a:ea typeface="+mn-ea"/>
            </a:endParaRPr>
          </a:p>
        </p:txBody>
      </p:sp>
      <p:sp>
        <p:nvSpPr>
          <p:cNvPr id="22" name="Прямоугольник 21"/>
          <p:cNvSpPr/>
          <p:nvPr/>
        </p:nvSpPr>
        <p:spPr>
          <a:xfrm>
            <a:off x="642938" y="3716338"/>
            <a:ext cx="3784600" cy="2189162"/>
          </a:xfrm>
          <a:prstGeom prst="rect">
            <a:avLst/>
          </a:prstGeom>
          <a:noFill/>
          <a:ln w="12700">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lnSpc>
                <a:spcPct val="150000"/>
              </a:lnSpc>
              <a:spcBef>
                <a:spcPts val="0"/>
              </a:spcBef>
              <a:spcAft>
                <a:spcPts val="0"/>
              </a:spcAft>
              <a:defRPr/>
            </a:pPr>
            <a:r>
              <a:rPr lang="zh-CN" altLang="en-US" sz="1100" dirty="0">
                <a:solidFill>
                  <a:schemeClr val="tx1">
                    <a:lumMod val="85000"/>
                    <a:lumOff val="15000"/>
                  </a:schemeClr>
                </a:solidFill>
                <a:latin typeface="Arial" pitchFamily="34" charset="0"/>
                <a:cs typeface="Arial" pitchFamily="34" charset="0"/>
              </a:rPr>
              <a:t>名称：哥萨克步兵段</a:t>
            </a:r>
            <a:endParaRPr lang="ru-RU" sz="1100" b="1" dirty="0">
              <a:solidFill>
                <a:schemeClr val="tx1">
                  <a:lumMod val="85000"/>
                  <a:lumOff val="15000"/>
                </a:schemeClr>
              </a:solidFill>
              <a:latin typeface="Arial" pitchFamily="34" charset="0"/>
              <a:cs typeface="Arial" pitchFamily="34" charset="0"/>
            </a:endParaRPr>
          </a:p>
          <a:p>
            <a:pPr algn="just" fontAlgn="auto">
              <a:lnSpc>
                <a:spcPct val="150000"/>
              </a:lnSpc>
              <a:spcBef>
                <a:spcPts val="0"/>
              </a:spcBef>
              <a:spcAft>
                <a:spcPts val="0"/>
              </a:spcAft>
              <a:defRPr/>
            </a:pPr>
            <a:r>
              <a:rPr lang="zh-CN" altLang="en-US" sz="900" dirty="0">
                <a:solidFill>
                  <a:schemeClr val="tx1">
                    <a:lumMod val="85000"/>
                    <a:lumOff val="15000"/>
                  </a:schemeClr>
                </a:solidFill>
                <a:latin typeface="Arial" pitchFamily="34" charset="0"/>
                <a:cs typeface="Arial" pitchFamily="34" charset="0"/>
              </a:rPr>
              <a:t>矿床：位于达尔涅戈尔斯克矿区北部。包含从卡缅卡渔村到</a:t>
            </a:r>
            <a:r>
              <a:rPr lang="zh-CN" altLang="en-US" sz="900" dirty="0">
                <a:solidFill>
                  <a:schemeClr val="tx1">
                    <a:lumMod val="85000"/>
                    <a:lumOff val="15000"/>
                  </a:schemeClr>
                </a:solidFill>
                <a:latin typeface="Arial" pitchFamily="34" charset="0"/>
                <a:cs typeface="Arial" pitchFamily="34" charset="0"/>
              </a:rPr>
              <a:t>哥萨克</a:t>
            </a:r>
            <a:r>
              <a:rPr lang="zh-CN" altLang="en-US" sz="900" dirty="0">
                <a:solidFill>
                  <a:schemeClr val="tx1">
                    <a:lumMod val="85000"/>
                    <a:lumOff val="15000"/>
                  </a:schemeClr>
                </a:solidFill>
                <a:latin typeface="Arial" pitchFamily="34" charset="0"/>
                <a:cs typeface="Arial" pitchFamily="34" charset="0"/>
              </a:rPr>
              <a:t>步兵城镇的日本海沿岸地带，包括吉吉托夫卡河</a:t>
            </a:r>
            <a:r>
              <a:rPr lang="zh-CN" altLang="en-US" sz="900" dirty="0">
                <a:solidFill>
                  <a:schemeClr val="tx1">
                    <a:lumMod val="85000"/>
                    <a:lumOff val="15000"/>
                  </a:schemeClr>
                </a:solidFill>
                <a:latin typeface="Arial" pitchFamily="34" charset="0"/>
                <a:cs typeface="Arial" pitchFamily="34" charset="0"/>
              </a:rPr>
              <a:t>流域，哥萨克</a:t>
            </a:r>
            <a:r>
              <a:rPr lang="zh-CN" altLang="en-US" sz="900" dirty="0">
                <a:solidFill>
                  <a:schemeClr val="tx1">
                    <a:lumMod val="85000"/>
                    <a:lumOff val="15000"/>
                  </a:schemeClr>
                </a:solidFill>
                <a:latin typeface="Arial" pitchFamily="34" charset="0"/>
                <a:cs typeface="Arial" pitchFamily="34" charset="0"/>
              </a:rPr>
              <a:t>步兵和克德罗夫卡流域。</a:t>
            </a:r>
            <a:endParaRPr lang="ru-RU" sz="900" dirty="0">
              <a:solidFill>
                <a:schemeClr val="tx1">
                  <a:lumMod val="85000"/>
                  <a:lumOff val="15000"/>
                </a:schemeClr>
              </a:solidFill>
              <a:latin typeface="Arial" pitchFamily="34" charset="0"/>
              <a:cs typeface="Arial" pitchFamily="34" charset="0"/>
            </a:endParaRPr>
          </a:p>
          <a:p>
            <a:pPr fontAlgn="auto">
              <a:lnSpc>
                <a:spcPct val="150000"/>
              </a:lnSpc>
              <a:spcBef>
                <a:spcPts val="0"/>
              </a:spcBef>
              <a:spcAft>
                <a:spcPts val="0"/>
              </a:spcAft>
              <a:defRPr/>
            </a:pPr>
            <a:r>
              <a:rPr lang="zh-CN" altLang="en-US" sz="1100" b="1" dirty="0">
                <a:solidFill>
                  <a:schemeClr val="tx1">
                    <a:lumMod val="85000"/>
                    <a:lumOff val="15000"/>
                  </a:schemeClr>
                </a:solidFill>
                <a:latin typeface="Arial" pitchFamily="34" charset="0"/>
                <a:cs typeface="Arial" pitchFamily="34" charset="0"/>
              </a:rPr>
              <a:t>铜储量：</a:t>
            </a:r>
            <a:r>
              <a:rPr lang="en-US" altLang="zh-CN" sz="1100" b="1" dirty="0">
                <a:solidFill>
                  <a:schemeClr val="tx1">
                    <a:lumMod val="85000"/>
                    <a:lumOff val="15000"/>
                  </a:schemeClr>
                </a:solidFill>
                <a:latin typeface="Arial" pitchFamily="34" charset="0"/>
                <a:cs typeface="Arial" pitchFamily="34" charset="0"/>
              </a:rPr>
              <a:t>15</a:t>
            </a:r>
            <a:r>
              <a:rPr lang="zh-CN" altLang="en-US" sz="1100" b="1" dirty="0">
                <a:solidFill>
                  <a:schemeClr val="tx1">
                    <a:lumMod val="85000"/>
                    <a:lumOff val="15000"/>
                  </a:schemeClr>
                </a:solidFill>
                <a:latin typeface="Arial" pitchFamily="34" charset="0"/>
                <a:cs typeface="Arial" pitchFamily="34" charset="0"/>
              </a:rPr>
              <a:t>万吨。</a:t>
            </a:r>
            <a:endParaRPr lang="ru-RU" sz="1100" b="1" dirty="0">
              <a:solidFill>
                <a:schemeClr val="tx1">
                  <a:lumMod val="85000"/>
                  <a:lumOff val="15000"/>
                </a:schemeClr>
              </a:solidFill>
              <a:latin typeface="Arial" pitchFamily="34" charset="0"/>
              <a:cs typeface="Arial" pitchFamily="34" charset="0"/>
            </a:endParaRPr>
          </a:p>
          <a:p>
            <a:pPr fontAlgn="auto">
              <a:lnSpc>
                <a:spcPct val="150000"/>
              </a:lnSpc>
              <a:spcBef>
                <a:spcPts val="0"/>
              </a:spcBef>
              <a:spcAft>
                <a:spcPts val="0"/>
              </a:spcAft>
              <a:defRPr/>
            </a:pPr>
            <a:r>
              <a:rPr lang="zh-CN" altLang="en-US" sz="1100" b="1" dirty="0">
                <a:solidFill>
                  <a:schemeClr val="tx1">
                    <a:lumMod val="85000"/>
                    <a:lumOff val="15000"/>
                  </a:schemeClr>
                </a:solidFill>
                <a:latin typeface="Arial" pitchFamily="34" charset="0"/>
                <a:cs typeface="Arial" pitchFamily="34" charset="0"/>
              </a:rPr>
              <a:t>其他矿藏：钼。</a:t>
            </a:r>
            <a:endParaRPr lang="ru-RU" sz="1100" b="1" dirty="0">
              <a:solidFill>
                <a:schemeClr val="tx1">
                  <a:lumMod val="85000"/>
                  <a:lumOff val="15000"/>
                </a:schemeClr>
              </a:solidFill>
              <a:latin typeface="Arial" pitchFamily="34" charset="0"/>
              <a:cs typeface="Arial" pitchFamily="34" charset="0"/>
            </a:endParaRPr>
          </a:p>
        </p:txBody>
      </p:sp>
      <p:sp>
        <p:nvSpPr>
          <p:cNvPr id="23" name="Прямоугольник 22"/>
          <p:cNvSpPr/>
          <p:nvPr/>
        </p:nvSpPr>
        <p:spPr>
          <a:xfrm>
            <a:off x="630238" y="1277938"/>
            <a:ext cx="3797300" cy="2151062"/>
          </a:xfrm>
          <a:prstGeom prst="rect">
            <a:avLst/>
          </a:prstGeom>
          <a:noFill/>
          <a:ln w="12700">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lnSpc>
                <a:spcPct val="150000"/>
              </a:lnSpc>
              <a:spcBef>
                <a:spcPts val="0"/>
              </a:spcBef>
              <a:spcAft>
                <a:spcPts val="0"/>
              </a:spcAft>
              <a:defRPr/>
            </a:pPr>
            <a:r>
              <a:rPr lang="zh-CN" altLang="en-US" sz="1100" b="1" dirty="0">
                <a:solidFill>
                  <a:schemeClr val="tx1">
                    <a:lumMod val="85000"/>
                    <a:lumOff val="15000"/>
                  </a:schemeClr>
                </a:solidFill>
                <a:latin typeface="Arial" pitchFamily="34" charset="0"/>
                <a:cs typeface="Arial" pitchFamily="34" charset="0"/>
              </a:rPr>
              <a:t>名称：</a:t>
            </a:r>
            <a:r>
              <a:rPr lang="ru-RU" sz="1100" b="1" dirty="0">
                <a:solidFill>
                  <a:schemeClr val="tx1">
                    <a:lumMod val="85000"/>
                    <a:lumOff val="15000"/>
                  </a:schemeClr>
                </a:solidFill>
                <a:latin typeface="Arial" pitchFamily="34" charset="0"/>
                <a:cs typeface="Arial" pitchFamily="34" charset="0"/>
              </a:rPr>
              <a:t>ВЕРХНЕЕ-ЗОЛОТОЕ </a:t>
            </a:r>
            <a:r>
              <a:rPr lang="zh-CN" altLang="en-US" sz="1100" b="1" dirty="0">
                <a:solidFill>
                  <a:schemeClr val="tx1">
                    <a:lumMod val="85000"/>
                    <a:lumOff val="15000"/>
                  </a:schemeClr>
                </a:solidFill>
                <a:latin typeface="Arial" pitchFamily="34" charset="0"/>
                <a:cs typeface="Arial" pitchFamily="34" charset="0"/>
              </a:rPr>
              <a:t>佐拉托耶上游</a:t>
            </a:r>
            <a:endParaRPr lang="ru-RU" sz="1100" b="1" dirty="0">
              <a:solidFill>
                <a:schemeClr val="tx1">
                  <a:lumMod val="85000"/>
                  <a:lumOff val="15000"/>
                </a:schemeClr>
              </a:solidFill>
              <a:latin typeface="Arial" pitchFamily="34" charset="0"/>
              <a:cs typeface="Arial" pitchFamily="34" charset="0"/>
            </a:endParaRPr>
          </a:p>
          <a:p>
            <a:pPr algn="just" fontAlgn="auto">
              <a:lnSpc>
                <a:spcPct val="150000"/>
              </a:lnSpc>
              <a:spcBef>
                <a:spcPts val="0"/>
              </a:spcBef>
              <a:spcAft>
                <a:spcPts val="0"/>
              </a:spcAft>
              <a:defRPr/>
            </a:pPr>
            <a:r>
              <a:rPr lang="zh-CN" altLang="en-US" sz="900" i="1" dirty="0">
                <a:solidFill>
                  <a:schemeClr val="tx1">
                    <a:lumMod val="85000"/>
                    <a:lumOff val="15000"/>
                  </a:schemeClr>
                </a:solidFill>
                <a:latin typeface="Arial" pitchFamily="34" charset="0"/>
                <a:cs typeface="Arial" pitchFamily="34" charset="0"/>
              </a:rPr>
              <a:t>矿床：</a:t>
            </a:r>
            <a:endParaRPr lang="en-US" altLang="zh-CN" sz="900" i="1" dirty="0">
              <a:solidFill>
                <a:schemeClr val="tx1">
                  <a:lumMod val="85000"/>
                  <a:lumOff val="15000"/>
                </a:schemeClr>
              </a:solidFill>
              <a:latin typeface="Arial" pitchFamily="34" charset="0"/>
              <a:cs typeface="Arial" pitchFamily="34" charset="0"/>
            </a:endParaRPr>
          </a:p>
          <a:p>
            <a:pPr algn="just" fontAlgn="auto">
              <a:lnSpc>
                <a:spcPct val="150000"/>
              </a:lnSpc>
              <a:spcBef>
                <a:spcPts val="0"/>
              </a:spcBef>
              <a:spcAft>
                <a:spcPts val="0"/>
              </a:spcAft>
              <a:defRPr/>
            </a:pPr>
            <a:r>
              <a:rPr lang="zh-CN" altLang="en-US" sz="900" i="1" dirty="0">
                <a:solidFill>
                  <a:schemeClr val="tx1">
                    <a:lumMod val="85000"/>
                    <a:lumOff val="15000"/>
                  </a:schemeClr>
                </a:solidFill>
                <a:latin typeface="Arial" pitchFamily="34" charset="0"/>
                <a:cs typeface="Arial" pitchFamily="34" charset="0"/>
              </a:rPr>
              <a:t>红军城市政区，阿尔穆河和比金河分水岭，佐洛托伊泉和斯涅日内伊泉上游，沃斯托克城镇以东</a:t>
            </a:r>
            <a:r>
              <a:rPr lang="en-US" altLang="zh-CN" sz="900" i="1" dirty="0">
                <a:solidFill>
                  <a:schemeClr val="tx1">
                    <a:lumMod val="85000"/>
                    <a:lumOff val="15000"/>
                  </a:schemeClr>
                </a:solidFill>
                <a:latin typeface="Arial" pitchFamily="34" charset="0"/>
                <a:cs typeface="Arial" pitchFamily="34" charset="0"/>
              </a:rPr>
              <a:t>44</a:t>
            </a:r>
            <a:r>
              <a:rPr lang="zh-CN" altLang="en-US" sz="900" i="1" dirty="0">
                <a:solidFill>
                  <a:schemeClr val="tx1">
                    <a:lumMod val="85000"/>
                    <a:lumOff val="15000"/>
                  </a:schemeClr>
                </a:solidFill>
                <a:latin typeface="Arial" pitchFamily="34" charset="0"/>
                <a:cs typeface="Arial" pitchFamily="34" charset="0"/>
              </a:rPr>
              <a:t>公里。</a:t>
            </a:r>
            <a:endParaRPr lang="ru-RU" sz="900" i="1" dirty="0">
              <a:solidFill>
                <a:schemeClr val="tx1">
                  <a:lumMod val="85000"/>
                  <a:lumOff val="15000"/>
                </a:schemeClr>
              </a:solidFill>
              <a:latin typeface="Arial" pitchFamily="34" charset="0"/>
              <a:cs typeface="Arial" pitchFamily="34" charset="0"/>
            </a:endParaRPr>
          </a:p>
          <a:p>
            <a:pPr fontAlgn="auto">
              <a:lnSpc>
                <a:spcPct val="150000"/>
              </a:lnSpc>
              <a:spcBef>
                <a:spcPts val="0"/>
              </a:spcBef>
              <a:spcAft>
                <a:spcPts val="0"/>
              </a:spcAft>
              <a:defRPr/>
            </a:pPr>
            <a:r>
              <a:rPr lang="zh-CN" altLang="en-US" sz="1100" b="1" dirty="0">
                <a:solidFill>
                  <a:schemeClr val="tx1">
                    <a:lumMod val="85000"/>
                    <a:lumOff val="15000"/>
                  </a:schemeClr>
                </a:solidFill>
                <a:latin typeface="Arial" pitchFamily="34" charset="0"/>
                <a:cs typeface="Arial" pitchFamily="34" charset="0"/>
              </a:rPr>
              <a:t>地段面积：</a:t>
            </a:r>
            <a:r>
              <a:rPr lang="en-US" altLang="zh-CN" sz="1100" b="1" dirty="0">
                <a:solidFill>
                  <a:schemeClr val="tx1">
                    <a:lumMod val="85000"/>
                    <a:lumOff val="15000"/>
                  </a:schemeClr>
                </a:solidFill>
                <a:latin typeface="Arial" pitchFamily="34" charset="0"/>
                <a:cs typeface="Arial" pitchFamily="34" charset="0"/>
              </a:rPr>
              <a:t>81.13</a:t>
            </a:r>
            <a:r>
              <a:rPr lang="zh-CN" altLang="en-US" sz="1100" b="1" dirty="0">
                <a:solidFill>
                  <a:schemeClr val="tx1">
                    <a:lumMod val="85000"/>
                    <a:lumOff val="15000"/>
                  </a:schemeClr>
                </a:solidFill>
                <a:latin typeface="Arial" pitchFamily="34" charset="0"/>
                <a:cs typeface="Arial" pitchFamily="34" charset="0"/>
              </a:rPr>
              <a:t>平方公里</a:t>
            </a:r>
            <a:endParaRPr lang="ru-RU" sz="1100" b="1" dirty="0">
              <a:solidFill>
                <a:schemeClr val="tx1">
                  <a:lumMod val="85000"/>
                  <a:lumOff val="15000"/>
                </a:schemeClr>
              </a:solidFill>
              <a:latin typeface="Arial" pitchFamily="34" charset="0"/>
              <a:cs typeface="Arial" pitchFamily="34" charset="0"/>
            </a:endParaRPr>
          </a:p>
          <a:p>
            <a:pPr fontAlgn="auto">
              <a:lnSpc>
                <a:spcPct val="150000"/>
              </a:lnSpc>
              <a:spcBef>
                <a:spcPts val="0"/>
              </a:spcBef>
              <a:spcAft>
                <a:spcPts val="0"/>
              </a:spcAft>
              <a:defRPr/>
            </a:pPr>
            <a:r>
              <a:rPr lang="zh-CN" altLang="en-US" sz="1100" b="1" dirty="0">
                <a:solidFill>
                  <a:schemeClr val="tx1">
                    <a:lumMod val="85000"/>
                    <a:lumOff val="15000"/>
                  </a:schemeClr>
                </a:solidFill>
                <a:latin typeface="Arial" pitchFamily="34" charset="0"/>
                <a:cs typeface="Arial" pitchFamily="34" charset="0"/>
              </a:rPr>
              <a:t>铜</a:t>
            </a:r>
            <a:r>
              <a:rPr lang="zh-CN" altLang="en-US" sz="1100" b="1" dirty="0">
                <a:solidFill>
                  <a:schemeClr val="tx1">
                    <a:lumMod val="85000"/>
                    <a:lumOff val="15000"/>
                  </a:schemeClr>
                </a:solidFill>
                <a:latin typeface="Arial" pitchFamily="34" charset="0"/>
                <a:cs typeface="Arial" pitchFamily="34" charset="0"/>
              </a:rPr>
              <a:t>储量</a:t>
            </a:r>
            <a:r>
              <a:rPr lang="zh-CN" altLang="en-US" sz="1100" b="1" dirty="0">
                <a:solidFill>
                  <a:schemeClr val="tx1">
                    <a:lumMod val="85000"/>
                    <a:lumOff val="15000"/>
                  </a:schemeClr>
                </a:solidFill>
                <a:latin typeface="Arial" pitchFamily="34" charset="0"/>
                <a:cs typeface="Arial" pitchFamily="34" charset="0"/>
              </a:rPr>
              <a:t>：</a:t>
            </a:r>
            <a:r>
              <a:rPr lang="en-US" altLang="zh-CN" sz="1100" b="1" dirty="0">
                <a:solidFill>
                  <a:schemeClr val="tx1">
                    <a:lumMod val="85000"/>
                    <a:lumOff val="15000"/>
                  </a:schemeClr>
                </a:solidFill>
                <a:latin typeface="Arial" pitchFamily="34" charset="0"/>
                <a:cs typeface="Arial" pitchFamily="34" charset="0"/>
              </a:rPr>
              <a:t>33 00</a:t>
            </a:r>
            <a:r>
              <a:rPr lang="zh-CN" altLang="en-US" sz="1100" b="1" dirty="0">
                <a:solidFill>
                  <a:schemeClr val="tx1">
                    <a:lumMod val="85000"/>
                    <a:lumOff val="15000"/>
                  </a:schemeClr>
                </a:solidFill>
                <a:latin typeface="Arial" pitchFamily="34" charset="0"/>
                <a:cs typeface="Arial" pitchFamily="34" charset="0"/>
              </a:rPr>
              <a:t>万吨</a:t>
            </a:r>
            <a:endParaRPr lang="ru-RU" sz="1100" b="1" dirty="0">
              <a:solidFill>
                <a:schemeClr val="tx1">
                  <a:lumMod val="85000"/>
                  <a:lumOff val="15000"/>
                </a:schemeClr>
              </a:solidFill>
              <a:latin typeface="Arial" pitchFamily="34" charset="0"/>
              <a:cs typeface="Arial" pitchFamily="34" charset="0"/>
            </a:endParaRPr>
          </a:p>
          <a:p>
            <a:pPr fontAlgn="auto">
              <a:lnSpc>
                <a:spcPct val="150000"/>
              </a:lnSpc>
              <a:spcBef>
                <a:spcPts val="0"/>
              </a:spcBef>
              <a:spcAft>
                <a:spcPts val="0"/>
              </a:spcAft>
              <a:defRPr/>
            </a:pPr>
            <a:r>
              <a:rPr lang="zh-CN" altLang="en-US" sz="1100" dirty="0">
                <a:solidFill>
                  <a:schemeClr val="tx1">
                    <a:lumMod val="85000"/>
                    <a:lumOff val="15000"/>
                  </a:schemeClr>
                </a:solidFill>
                <a:latin typeface="Arial" pitchFamily="34" charset="0"/>
                <a:cs typeface="Arial" pitchFamily="34" charset="0"/>
              </a:rPr>
              <a:t>其他</a:t>
            </a:r>
            <a:r>
              <a:rPr lang="zh-CN" altLang="en-US" sz="1100" dirty="0">
                <a:solidFill>
                  <a:schemeClr val="tx1">
                    <a:lumMod val="85000"/>
                    <a:lumOff val="15000"/>
                  </a:schemeClr>
                </a:solidFill>
                <a:latin typeface="Arial" pitchFamily="34" charset="0"/>
                <a:cs typeface="Arial" pitchFamily="34" charset="0"/>
              </a:rPr>
              <a:t>矿藏</a:t>
            </a:r>
            <a:r>
              <a:rPr lang="zh-CN" altLang="en-US" sz="1100" dirty="0">
                <a:solidFill>
                  <a:schemeClr val="tx1">
                    <a:lumMod val="85000"/>
                    <a:lumOff val="15000"/>
                  </a:schemeClr>
                </a:solidFill>
                <a:latin typeface="Arial" pitchFamily="34" charset="0"/>
                <a:cs typeface="Arial" pitchFamily="34" charset="0"/>
              </a:rPr>
              <a:t>：锡，金属</a:t>
            </a:r>
            <a:endParaRPr lang="ru-RU" sz="1100" dirty="0">
              <a:solidFill>
                <a:schemeClr val="tx1">
                  <a:lumMod val="85000"/>
                  <a:lumOff val="15000"/>
                </a:schemeClr>
              </a:solidFill>
              <a:latin typeface="Arial" pitchFamily="34" charset="0"/>
              <a:cs typeface="Arial" pitchFamily="34" charset="0"/>
            </a:endParaRPr>
          </a:p>
        </p:txBody>
      </p:sp>
      <p:sp>
        <p:nvSpPr>
          <p:cNvPr id="24" name="Прямоугольник 23"/>
          <p:cNvSpPr/>
          <p:nvPr/>
        </p:nvSpPr>
        <p:spPr>
          <a:xfrm>
            <a:off x="4787900" y="3716338"/>
            <a:ext cx="3708400" cy="2189162"/>
          </a:xfrm>
          <a:prstGeom prst="rect">
            <a:avLst/>
          </a:prstGeom>
          <a:noFill/>
          <a:ln w="12700">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lnSpc>
                <a:spcPct val="150000"/>
              </a:lnSpc>
              <a:spcBef>
                <a:spcPts val="0"/>
              </a:spcBef>
              <a:spcAft>
                <a:spcPts val="0"/>
              </a:spcAft>
              <a:defRPr/>
            </a:pPr>
            <a:r>
              <a:rPr lang="zh-CN" altLang="en-US" sz="1100" b="1" dirty="0">
                <a:solidFill>
                  <a:schemeClr val="tx1">
                    <a:lumMod val="85000"/>
                    <a:lumOff val="15000"/>
                  </a:schemeClr>
                </a:solidFill>
                <a:latin typeface="Arial" pitchFamily="34" charset="0"/>
                <a:cs typeface="Arial" pitchFamily="34" charset="0"/>
              </a:rPr>
              <a:t>名称：伊斯克拉</a:t>
            </a:r>
            <a:r>
              <a:rPr lang="ru-RU" sz="1100" b="1" dirty="0">
                <a:solidFill>
                  <a:schemeClr val="tx1">
                    <a:lumMod val="85000"/>
                    <a:lumOff val="15000"/>
                  </a:schemeClr>
                </a:solidFill>
                <a:latin typeface="Arial" pitchFamily="34" charset="0"/>
                <a:cs typeface="Arial" pitchFamily="34" charset="0"/>
              </a:rPr>
              <a:t> </a:t>
            </a:r>
          </a:p>
          <a:p>
            <a:pPr algn="just" fontAlgn="auto">
              <a:lnSpc>
                <a:spcPct val="150000"/>
              </a:lnSpc>
              <a:spcBef>
                <a:spcPts val="0"/>
              </a:spcBef>
              <a:spcAft>
                <a:spcPts val="0"/>
              </a:spcAft>
              <a:defRPr/>
            </a:pPr>
            <a:r>
              <a:rPr lang="zh-CN" altLang="en-US" sz="1100" dirty="0">
                <a:solidFill>
                  <a:schemeClr val="tx1">
                    <a:lumMod val="85000"/>
                    <a:lumOff val="15000"/>
                  </a:schemeClr>
                </a:solidFill>
                <a:latin typeface="Arial" pitchFamily="34" charset="0"/>
                <a:cs typeface="Arial" pitchFamily="34" charset="0"/>
              </a:rPr>
              <a:t>矿床：</a:t>
            </a:r>
            <a:endParaRPr lang="en-US" altLang="zh-CN" sz="1100" dirty="0">
              <a:solidFill>
                <a:schemeClr val="tx1">
                  <a:lumMod val="85000"/>
                  <a:lumOff val="15000"/>
                </a:schemeClr>
              </a:solidFill>
              <a:latin typeface="Arial" pitchFamily="34" charset="0"/>
              <a:cs typeface="Arial" pitchFamily="34" charset="0"/>
            </a:endParaRPr>
          </a:p>
          <a:p>
            <a:pPr algn="just" fontAlgn="auto">
              <a:lnSpc>
                <a:spcPct val="150000"/>
              </a:lnSpc>
              <a:spcBef>
                <a:spcPts val="0"/>
              </a:spcBef>
              <a:spcAft>
                <a:spcPts val="0"/>
              </a:spcAft>
              <a:defRPr/>
            </a:pPr>
            <a:r>
              <a:rPr lang="zh-CN" altLang="en-US" sz="900" i="1" dirty="0">
                <a:solidFill>
                  <a:schemeClr val="tx1">
                    <a:lumMod val="85000"/>
                    <a:lumOff val="15000"/>
                  </a:schemeClr>
                </a:solidFill>
                <a:latin typeface="Arial" pitchFamily="34" charset="0"/>
                <a:cs typeface="Arial" pitchFamily="34" charset="0"/>
              </a:rPr>
              <a:t>距离最近的列尼诺村居民点东南部</a:t>
            </a:r>
            <a:r>
              <a:rPr lang="en-US" altLang="zh-CN" sz="900" i="1" dirty="0">
                <a:solidFill>
                  <a:schemeClr val="tx1">
                    <a:lumMod val="85000"/>
                    <a:lumOff val="15000"/>
                  </a:schemeClr>
                </a:solidFill>
                <a:latin typeface="Arial" pitchFamily="34" charset="0"/>
                <a:cs typeface="Arial" pitchFamily="34" charset="0"/>
              </a:rPr>
              <a:t>17</a:t>
            </a:r>
            <a:r>
              <a:rPr lang="zh-CN" altLang="en-US" sz="900" i="1" dirty="0">
                <a:solidFill>
                  <a:schemeClr val="tx1">
                    <a:lumMod val="85000"/>
                    <a:lumOff val="15000"/>
                  </a:schemeClr>
                </a:solidFill>
                <a:latin typeface="Arial" pitchFamily="34" charset="0"/>
                <a:cs typeface="Arial" pitchFamily="34" charset="0"/>
              </a:rPr>
              <a:t>公里，距离卡瓦列罗沃镇西南部</a:t>
            </a:r>
            <a:r>
              <a:rPr lang="en-US" altLang="zh-CN" sz="900" i="1" dirty="0">
                <a:solidFill>
                  <a:schemeClr val="tx1">
                    <a:lumMod val="85000"/>
                    <a:lumOff val="15000"/>
                  </a:schemeClr>
                </a:solidFill>
                <a:latin typeface="Arial" pitchFamily="34" charset="0"/>
                <a:cs typeface="Arial" pitchFamily="34" charset="0"/>
              </a:rPr>
              <a:t>46</a:t>
            </a:r>
            <a:r>
              <a:rPr lang="zh-CN" altLang="en-US" sz="900" i="1" dirty="0">
                <a:solidFill>
                  <a:schemeClr val="tx1">
                    <a:lumMod val="85000"/>
                    <a:lumOff val="15000"/>
                  </a:schemeClr>
                </a:solidFill>
                <a:latin typeface="Arial" pitchFamily="34" charset="0"/>
                <a:cs typeface="Arial" pitchFamily="34" charset="0"/>
              </a:rPr>
              <a:t>公里。</a:t>
            </a:r>
            <a:endParaRPr lang="ru-RU" sz="900" i="1" dirty="0">
              <a:solidFill>
                <a:schemeClr val="tx1">
                  <a:lumMod val="85000"/>
                  <a:lumOff val="15000"/>
                </a:schemeClr>
              </a:solidFill>
              <a:latin typeface="Arial" pitchFamily="34" charset="0"/>
              <a:cs typeface="Arial" pitchFamily="34" charset="0"/>
            </a:endParaRPr>
          </a:p>
          <a:p>
            <a:pPr fontAlgn="auto">
              <a:lnSpc>
                <a:spcPct val="150000"/>
              </a:lnSpc>
              <a:spcBef>
                <a:spcPts val="0"/>
              </a:spcBef>
              <a:spcAft>
                <a:spcPts val="0"/>
              </a:spcAft>
              <a:defRPr/>
            </a:pPr>
            <a:r>
              <a:rPr lang="zh-CN" altLang="en-US" sz="1100" b="1" dirty="0">
                <a:solidFill>
                  <a:schemeClr val="tx1">
                    <a:lumMod val="85000"/>
                    <a:lumOff val="15000"/>
                  </a:schemeClr>
                </a:solidFill>
                <a:latin typeface="Arial" pitchFamily="34" charset="0"/>
                <a:cs typeface="Arial" pitchFamily="34" charset="0"/>
              </a:rPr>
              <a:t>地段面积：</a:t>
            </a:r>
            <a:r>
              <a:rPr lang="ru-RU" sz="1100" b="1" dirty="0">
                <a:solidFill>
                  <a:schemeClr val="tx1">
                    <a:lumMod val="85000"/>
                    <a:lumOff val="15000"/>
                  </a:schemeClr>
                </a:solidFill>
                <a:latin typeface="Arial" pitchFamily="34" charset="0"/>
                <a:cs typeface="Arial" pitchFamily="34" charset="0"/>
              </a:rPr>
              <a:t>7</a:t>
            </a:r>
            <a:r>
              <a:rPr lang="en-US" sz="1100" b="1" dirty="0">
                <a:solidFill>
                  <a:schemeClr val="tx1">
                    <a:lumMod val="85000"/>
                    <a:lumOff val="15000"/>
                  </a:schemeClr>
                </a:solidFill>
                <a:latin typeface="Arial" pitchFamily="34" charset="0"/>
                <a:cs typeface="Arial" pitchFamily="34" charset="0"/>
              </a:rPr>
              <a:t>.</a:t>
            </a:r>
            <a:r>
              <a:rPr lang="ru-RU" sz="1100" b="1" dirty="0">
                <a:solidFill>
                  <a:schemeClr val="tx1">
                    <a:lumMod val="85000"/>
                    <a:lumOff val="15000"/>
                  </a:schemeClr>
                </a:solidFill>
                <a:latin typeface="Arial" pitchFamily="34" charset="0"/>
                <a:cs typeface="Arial" pitchFamily="34" charset="0"/>
              </a:rPr>
              <a:t>5 </a:t>
            </a:r>
            <a:r>
              <a:rPr lang="zh-CN" altLang="en-US" sz="1100" b="1" dirty="0">
                <a:solidFill>
                  <a:schemeClr val="tx1">
                    <a:lumMod val="85000"/>
                    <a:lumOff val="15000"/>
                  </a:schemeClr>
                </a:solidFill>
                <a:latin typeface="Arial" pitchFamily="34" charset="0"/>
                <a:cs typeface="Arial" pitchFamily="34" charset="0"/>
              </a:rPr>
              <a:t>平方公里</a:t>
            </a:r>
            <a:endParaRPr lang="ru-RU" sz="1100" b="1" dirty="0">
              <a:solidFill>
                <a:schemeClr val="tx1">
                  <a:lumMod val="85000"/>
                  <a:lumOff val="15000"/>
                </a:schemeClr>
              </a:solidFill>
              <a:latin typeface="Arial" pitchFamily="34" charset="0"/>
              <a:cs typeface="Arial" pitchFamily="34" charset="0"/>
            </a:endParaRPr>
          </a:p>
          <a:p>
            <a:pPr fontAlgn="auto">
              <a:lnSpc>
                <a:spcPct val="150000"/>
              </a:lnSpc>
              <a:spcBef>
                <a:spcPts val="0"/>
              </a:spcBef>
              <a:spcAft>
                <a:spcPts val="0"/>
              </a:spcAft>
              <a:defRPr/>
            </a:pPr>
            <a:r>
              <a:rPr lang="zh-CN" altLang="en-US" sz="1100" b="1" dirty="0">
                <a:solidFill>
                  <a:schemeClr val="tx1">
                    <a:lumMod val="85000"/>
                    <a:lumOff val="15000"/>
                  </a:schemeClr>
                </a:solidFill>
                <a:latin typeface="Arial" pitchFamily="34" charset="0"/>
                <a:cs typeface="Arial" pitchFamily="34" charset="0"/>
              </a:rPr>
              <a:t>铜储量：</a:t>
            </a:r>
            <a:r>
              <a:rPr lang="en-US" altLang="zh-CN" sz="1100" b="1" dirty="0">
                <a:solidFill>
                  <a:schemeClr val="tx1">
                    <a:lumMod val="85000"/>
                    <a:lumOff val="15000"/>
                  </a:schemeClr>
                </a:solidFill>
                <a:latin typeface="Arial" pitchFamily="34" charset="0"/>
                <a:cs typeface="Arial" pitchFamily="34" charset="0"/>
              </a:rPr>
              <a:t>1800</a:t>
            </a:r>
            <a:r>
              <a:rPr lang="zh-CN" altLang="en-US" sz="1100" b="1" dirty="0">
                <a:solidFill>
                  <a:schemeClr val="tx1">
                    <a:lumMod val="85000"/>
                    <a:lumOff val="15000"/>
                  </a:schemeClr>
                </a:solidFill>
                <a:latin typeface="Arial" pitchFamily="34" charset="0"/>
                <a:cs typeface="Arial" pitchFamily="34" charset="0"/>
              </a:rPr>
              <a:t>吨</a:t>
            </a:r>
            <a:endParaRPr lang="ru-RU" sz="1100" b="1" dirty="0">
              <a:solidFill>
                <a:schemeClr val="tx1">
                  <a:lumMod val="85000"/>
                  <a:lumOff val="15000"/>
                </a:schemeClr>
              </a:solidFill>
              <a:latin typeface="Arial" pitchFamily="34" charset="0"/>
              <a:cs typeface="Arial" pitchFamily="34" charset="0"/>
            </a:endParaRPr>
          </a:p>
          <a:p>
            <a:pPr fontAlgn="auto">
              <a:lnSpc>
                <a:spcPct val="150000"/>
              </a:lnSpc>
              <a:spcBef>
                <a:spcPts val="0"/>
              </a:spcBef>
              <a:spcAft>
                <a:spcPts val="0"/>
              </a:spcAft>
              <a:defRPr/>
            </a:pPr>
            <a:r>
              <a:rPr lang="zh-CN" altLang="en-US" sz="1100" dirty="0">
                <a:solidFill>
                  <a:schemeClr val="tx1">
                    <a:lumMod val="85000"/>
                    <a:lumOff val="15000"/>
                  </a:schemeClr>
                </a:solidFill>
                <a:latin typeface="Arial" pitchFamily="34" charset="0"/>
                <a:cs typeface="Arial" pitchFamily="34" charset="0"/>
              </a:rPr>
              <a:t>其他矿藏：锡、银、铟矿石</a:t>
            </a:r>
            <a:endParaRPr lang="ru-RU" sz="1100" dirty="0">
              <a:solidFill>
                <a:schemeClr val="tx1">
                  <a:lumMod val="85000"/>
                  <a:lumOff val="15000"/>
                </a:schemeClr>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64515"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64516"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19687"/>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4967287"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第</a:t>
            </a:r>
            <a:r>
              <a:rPr lang="en-US" altLang="zh-CN" sz="1400" dirty="0">
                <a:solidFill>
                  <a:schemeClr val="bg1"/>
                </a:solidFill>
                <a:latin typeface="+mn-lt"/>
                <a:ea typeface="+mn-ea"/>
              </a:rPr>
              <a:t>2</a:t>
            </a:r>
            <a:r>
              <a:rPr lang="zh-CN" altLang="en-US" sz="1400" dirty="0">
                <a:solidFill>
                  <a:schemeClr val="bg1"/>
                </a:solidFill>
                <a:latin typeface="+mn-lt"/>
                <a:ea typeface="+mn-ea"/>
              </a:rPr>
              <a:t>阶段收入和支出预算（包括第</a:t>
            </a:r>
            <a:r>
              <a:rPr lang="en-US" altLang="zh-CN" sz="1400" dirty="0">
                <a:solidFill>
                  <a:schemeClr val="bg1"/>
                </a:solidFill>
                <a:latin typeface="+mn-lt"/>
                <a:ea typeface="+mn-ea"/>
              </a:rPr>
              <a:t>1</a:t>
            </a:r>
            <a:r>
              <a:rPr lang="zh-CN" altLang="en-US" sz="1400" dirty="0">
                <a:solidFill>
                  <a:schemeClr val="bg1"/>
                </a:solidFill>
                <a:latin typeface="+mn-lt"/>
                <a:ea typeface="+mn-ea"/>
              </a:rPr>
              <a:t>阶段</a:t>
            </a:r>
            <a:r>
              <a:rPr lang="zh-CN" altLang="en-US" sz="1400" dirty="0">
                <a:solidFill>
                  <a:schemeClr val="bg1"/>
                </a:solidFill>
                <a:latin typeface="+mn-lt"/>
                <a:ea typeface="+mn-ea"/>
              </a:rPr>
              <a:t>）</a:t>
            </a:r>
            <a:endParaRPr lang="ru-RU" sz="1400" dirty="0">
              <a:solidFill>
                <a:schemeClr val="bg1"/>
              </a:solidFill>
              <a:latin typeface="+mn-lt"/>
              <a:ea typeface="+mn-ea"/>
            </a:endParaRPr>
          </a:p>
        </p:txBody>
      </p:sp>
      <p:sp>
        <p:nvSpPr>
          <p:cNvPr id="13" name="Прямоугольник 12"/>
          <p:cNvSpPr/>
          <p:nvPr/>
        </p:nvSpPr>
        <p:spPr>
          <a:xfrm>
            <a:off x="7866063" y="604838"/>
            <a:ext cx="1260475" cy="476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14" name="TextBox 13"/>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电缆生产方案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 name="Номер слайда 1"/>
          <p:cNvSpPr>
            <a:spLocks noGrp="1"/>
          </p:cNvSpPr>
          <p:nvPr>
            <p:ph type="sldNum" sz="quarter" idx="12"/>
          </p:nvPr>
        </p:nvSpPr>
        <p:spPr/>
        <p:txBody>
          <a:bodyPr/>
          <a:lstStyle/>
          <a:p>
            <a:pPr>
              <a:defRPr/>
            </a:pPr>
            <a:fld id="{B69A768D-C0EE-484E-944E-EBFF49EF3844}" type="slidenum">
              <a:rPr lang="ru-RU" sz="1800" b="1"/>
              <a:pPr>
                <a:defRPr/>
              </a:pPr>
              <a:t>26</a:t>
            </a:fld>
            <a:endParaRPr lang="ru-RU" sz="1800" b="1" dirty="0"/>
          </a:p>
        </p:txBody>
      </p:sp>
      <p:graphicFrame>
        <p:nvGraphicFramePr>
          <p:cNvPr id="4" name="Таблица 3"/>
          <p:cNvGraphicFramePr>
            <a:graphicFrameLocks noGrp="1"/>
          </p:cNvGraphicFramePr>
          <p:nvPr/>
        </p:nvGraphicFramePr>
        <p:xfrm>
          <a:off x="468313" y="1196975"/>
          <a:ext cx="8207375" cy="4816475"/>
        </p:xfrm>
        <a:graphic>
          <a:graphicData uri="http://schemas.openxmlformats.org/drawingml/2006/table">
            <a:tbl>
              <a:tblPr/>
              <a:tblGrid>
                <a:gridCol w="431800"/>
                <a:gridCol w="2960687"/>
                <a:gridCol w="471488"/>
                <a:gridCol w="542925"/>
                <a:gridCol w="544512"/>
                <a:gridCol w="542925"/>
                <a:gridCol w="542925"/>
                <a:gridCol w="544513"/>
                <a:gridCol w="542925"/>
                <a:gridCol w="542925"/>
                <a:gridCol w="539750"/>
              </a:tblGrid>
              <a:tr h="21590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п/п</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收入（净收入），含增值税</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НДС </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1.1. - 1.2.</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en-US"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17 772,6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23 913,1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61 502,8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109 218,4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129 227,3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131 640,9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135 326,2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139 115,1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销售收入，包括</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18 139,1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24 464,7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62 614,3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111 266,7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131 669,7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134 130,9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137 880,1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141 734,6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主要业务收入（电缆）</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8 224,0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18 484,4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28 271,2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32 014,6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33 287,1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33 931,6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34 815,3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35 722,1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辅助业务收入（铜丝）</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9 915,2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5 980,2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34 343,1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79 252,1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98 382,6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100 199,3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103 064,8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106 012,5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потери, скидки</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1 111,5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2 048,3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2 442,4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2 490,0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2 553,9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2 619,5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包括销项税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3 265,0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4 403,6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7 927,8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10 782,0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11 337,9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11 554,2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11 864,6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12 183,5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总成本，含增值税（</a:t>
                      </a:r>
                      <a:r>
                        <a:rPr kumimoji="0" lang="ru-RU" altLang="zh-CN" sz="700" b="1" i="0" u="none" strike="noStrike" cap="none" normalizeH="0" baseline="0" smtClean="0">
                          <a:ln>
                            <a:noFill/>
                          </a:ln>
                          <a:solidFill>
                            <a:schemeClr val="bg1"/>
                          </a:solidFill>
                          <a:effectLst/>
                          <a:latin typeface="Arial" charset="0"/>
                          <a:ea typeface="宋体" charset="-122"/>
                          <a:cs typeface="Arial" charset="0"/>
                        </a:rPr>
                        <a:t>2.1. + 2.2.</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12 542,0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16 842,3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42 441,7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74 719,0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88 236,4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89 973,7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92 289,7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94 669,5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12 064,1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16 327,1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41 708,7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73 681,4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87 062,9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88 780,0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91 052,7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93 387,7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可变生产费用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11 217,4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15 262,5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39 551,6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70 320,5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83 166,3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84 820,3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86 953,7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89 144,5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1 064,6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2 157,1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3 360,9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3 896,6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3 959,7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4 099,0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4 243,2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1 868,4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3 473,5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4 167,5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4 237,3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4 388,7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4 545,4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733,0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1 037,5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1 173,5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1 193,7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1 237,0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1 281,8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一般生产费用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商业和行政费用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110,4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工资基金费用（不含基金提成）</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毛利润 （</a:t>
                      </a:r>
                      <a:r>
                        <a:rPr kumimoji="0" lang="zh-CN" altLang="ru-RU" sz="700" b="1" i="0" u="none" strike="noStrike" cap="none" normalizeH="0" baseline="0" smtClean="0">
                          <a:ln>
                            <a:noFill/>
                          </a:ln>
                          <a:solidFill>
                            <a:schemeClr val="bg1"/>
                          </a:solidFill>
                          <a:effectLst/>
                          <a:latin typeface="Arial" charset="0"/>
                          <a:ea typeface="宋体" charset="-122"/>
                          <a:cs typeface="Arial" charset="0"/>
                        </a:rPr>
                        <a:t> </a:t>
                      </a:r>
                      <a:r>
                        <a:rPr kumimoji="0" lang="ru-RU" altLang="zh-CN" sz="700" b="1" i="0" u="none" strike="noStrike" cap="none" normalizeH="0" baseline="0" smtClean="0">
                          <a:ln>
                            <a:noFill/>
                          </a:ln>
                          <a:solidFill>
                            <a:schemeClr val="bg1"/>
                          </a:solidFill>
                          <a:effectLst/>
                          <a:latin typeface="Arial" charset="0"/>
                          <a:ea typeface="宋体" charset="-122"/>
                          <a:cs typeface="Arial" charset="0"/>
                        </a:rPr>
                        <a:t>1 - 2.1. - 2.2.</a:t>
                      </a:r>
                      <a:r>
                        <a:rPr kumimoji="0" lang="en-US" altLang="zh-CN" sz="700" b="1" i="0" u="none" strike="noStrike" cap="none" normalizeH="0" baseline="0" smtClean="0">
                          <a:ln>
                            <a:noFill/>
                          </a:ln>
                          <a:solidFill>
                            <a:schemeClr val="bg1"/>
                          </a:solidFill>
                          <a:effectLst/>
                          <a:latin typeface="Arial" charset="0"/>
                          <a:ea typeface="宋体" charset="-122"/>
                          <a:cs typeface="Arial" charset="0"/>
                        </a:rPr>
                        <a:t>a</a:t>
                      </a:r>
                      <a:r>
                        <a:rPr kumimoji="0" lang="ru-RU" altLang="zh-CN" sz="700" b="1" i="0" u="none" strike="noStrike" cap="none" normalizeH="0" baseline="0" smtClean="0">
                          <a:ln>
                            <a:noFill/>
                          </a:ln>
                          <a:solidFill>
                            <a:schemeClr val="bg1"/>
                          </a:solidFill>
                          <a:effectLst/>
                          <a:latin typeface="Arial" charset="0"/>
                          <a:ea typeface="宋体" charset="-122"/>
                          <a:cs typeface="Arial" charset="0"/>
                        </a:rPr>
                        <a:t> - 2.2.</a:t>
                      </a:r>
                      <a:r>
                        <a:rPr kumimoji="0" lang="en-US" altLang="zh-CN" sz="700" b="1" i="0" u="none" strike="noStrike" cap="none" normalizeH="0" baseline="0" smtClean="0">
                          <a:ln>
                            <a:noFill/>
                          </a:ln>
                          <a:solidFill>
                            <a:schemeClr val="bg1"/>
                          </a:solidFill>
                          <a:effectLst/>
                          <a:latin typeface="Arial" charset="0"/>
                          <a:ea typeface="宋体" charset="-122"/>
                          <a:cs typeface="Arial" charset="0"/>
                        </a:rPr>
                        <a:t>b</a:t>
                      </a:r>
                      <a:r>
                        <a:rPr kumimoji="0" lang="zh-CN" altLang="en-US" sz="700" b="1" i="0" u="none" strike="noStrike" cap="none" normalizeH="0" baseline="0" smtClean="0">
                          <a:ln>
                            <a:noFill/>
                          </a:ln>
                          <a:solidFill>
                            <a:schemeClr val="bg1"/>
                          </a:solidFill>
                          <a:effectLst/>
                          <a:latin typeface="Arial" charset="0"/>
                          <a:ea typeface="宋体" charset="-122"/>
                          <a:cs typeface="Arial" charset="0"/>
                        </a:rPr>
                        <a:t>）</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5 470,2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7 331,8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19 389,1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34 907,8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41 439,0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42 123,8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43 510,5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44 937,6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销售利润 （</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3 - 2.2.</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c</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 - 2.2.</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d</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5 230,7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7 070,8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19 061,1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34 499,5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40 990,9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41 667,2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43 036,5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44 445,6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边际利润（</a:t>
                      </a:r>
                      <a:r>
                        <a:rPr kumimoji="0" lang="zh-CN" altLang="ru-RU" sz="700" b="0" i="0" u="none" strike="noStrike" cap="none" normalizeH="0" baseline="0" smtClean="0">
                          <a:ln>
                            <a:noFill/>
                          </a:ln>
                          <a:solidFill>
                            <a:srgbClr val="000000"/>
                          </a:solidFill>
                          <a:effectLst/>
                          <a:latin typeface="Arial" charset="0"/>
                          <a:ea typeface="Calibri" pitchFamily="34" charset="0"/>
                          <a:cs typeface="Arial" charset="0"/>
                        </a:rPr>
                        <a:t> </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1 - 2.1.</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en-US"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5 708,5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7 586,0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19 794,1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35 537,0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42 164,4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42 860,9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44 273,5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45 727,4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偿付贷款、缴纳租金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获得的补助</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主要业务的财务结果（</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4-6+7</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5 230,7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7 070,8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19 061,1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34 499,5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40 990,9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41 667,2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43 036,5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44 445,6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进项税（投资费用）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税款（</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9.1.+9.2.+9.3.+9.4.+9.5.</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3 211,1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4 142,8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7 017,9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9 225,7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9 441,1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9 625,0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9 860,5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10 101,2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2 860,4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3 680,3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5 862,3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7 195,4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7 040,1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7 184,5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7 339,0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7 496,2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企业的利润所得税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953,1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1 725,0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2 049,5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2 083,4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2 151,8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2 222,3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财产和土地税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运输税，污染税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380,4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净利润（</a:t>
                      </a:r>
                      <a:r>
                        <a:rPr kumimoji="0" lang="ru-RU" altLang="zh-CN" sz="700" b="1" i="0" u="none" strike="noStrike" cap="none" normalizeH="0" baseline="0" smtClean="0">
                          <a:ln>
                            <a:noFill/>
                          </a:ln>
                          <a:solidFill>
                            <a:schemeClr val="bg1"/>
                          </a:solidFill>
                          <a:effectLst/>
                          <a:latin typeface="Arial" charset="0"/>
                          <a:ea typeface="宋体" charset="-122"/>
                          <a:cs typeface="Arial" charset="0"/>
                        </a:rPr>
                        <a:t>8-10</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2 019,6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2 928,0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12 043,2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25 273,8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31 549,9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32 042,3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33 176,1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34 344,4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销售利润率（</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4/1</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31,72%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生产利润率（</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11/2</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4779" marR="4477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bl>
          </a:graphicData>
        </a:graphic>
      </p:graphicFrame>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66563"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66564"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92712"/>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5616575"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第</a:t>
            </a:r>
            <a:r>
              <a:rPr lang="en-US" altLang="zh-CN" sz="1400" dirty="0">
                <a:solidFill>
                  <a:schemeClr val="bg1"/>
                </a:solidFill>
                <a:latin typeface="+mn-lt"/>
                <a:ea typeface="+mn-ea"/>
              </a:rPr>
              <a:t>2</a:t>
            </a:r>
            <a:r>
              <a:rPr lang="zh-CN" altLang="en-US" sz="1400" dirty="0">
                <a:solidFill>
                  <a:schemeClr val="bg1"/>
                </a:solidFill>
                <a:latin typeface="+mn-lt"/>
                <a:ea typeface="+mn-ea"/>
              </a:rPr>
              <a:t>阶段资金使用预算（包括第</a:t>
            </a:r>
            <a:r>
              <a:rPr lang="en-US" altLang="zh-CN" sz="1400" dirty="0">
                <a:solidFill>
                  <a:schemeClr val="bg1"/>
                </a:solidFill>
                <a:latin typeface="+mn-lt"/>
                <a:ea typeface="+mn-ea"/>
              </a:rPr>
              <a:t>1</a:t>
            </a:r>
            <a:r>
              <a:rPr lang="zh-CN" altLang="en-US" sz="1400" dirty="0">
                <a:solidFill>
                  <a:schemeClr val="bg1"/>
                </a:solidFill>
                <a:latin typeface="+mn-lt"/>
                <a:ea typeface="+mn-ea"/>
              </a:rPr>
              <a:t>阶段）</a:t>
            </a:r>
            <a:endParaRPr lang="ru-RU" sz="1400" dirty="0">
              <a:solidFill>
                <a:schemeClr val="bg1"/>
              </a:solidFill>
              <a:latin typeface="+mn-lt"/>
              <a:ea typeface="+mn-ea"/>
            </a:endParaRPr>
          </a:p>
        </p:txBody>
      </p:sp>
      <p:sp>
        <p:nvSpPr>
          <p:cNvPr id="13" name="Прямоугольник 12"/>
          <p:cNvSpPr/>
          <p:nvPr/>
        </p:nvSpPr>
        <p:spPr>
          <a:xfrm>
            <a:off x="7866063" y="604838"/>
            <a:ext cx="1260475" cy="476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14" name="TextBox 13"/>
          <p:cNvSpPr txBox="1"/>
          <p:nvPr/>
        </p:nvSpPr>
        <p:spPr>
          <a:xfrm>
            <a:off x="1908175" y="120650"/>
            <a:ext cx="4302125" cy="461963"/>
          </a:xfrm>
          <a:prstGeom prst="rect">
            <a:avLst/>
          </a:prstGeom>
          <a:noFill/>
        </p:spPr>
        <p:txBody>
          <a:bodyPr wrap="none">
            <a:spAutoFit/>
          </a:bodyPr>
          <a:lstStyle/>
          <a:p>
            <a:pPr fontAlgn="auto">
              <a:spcBef>
                <a:spcPts val="0"/>
              </a:spcBef>
              <a:spcAft>
                <a:spcPts val="0"/>
              </a:spcAft>
              <a:defRPr/>
            </a:pPr>
            <a:r>
              <a:rPr lang="ru-RU" sz="2400" spc="-150" dirty="0">
                <a:solidFill>
                  <a:schemeClr val="tx1">
                    <a:lumMod val="50000"/>
                    <a:lumOff val="50000"/>
                  </a:schemeClr>
                </a:solidFill>
                <a:latin typeface="GOST type A" pitchFamily="34" charset="0"/>
                <a:ea typeface="+mn-ea"/>
                <a:cs typeface="Times New Roman" pitchFamily="18" charset="0"/>
              </a:rPr>
              <a:t>Проект Кабельное производство</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 name="Номер слайда 1"/>
          <p:cNvSpPr>
            <a:spLocks noGrp="1"/>
          </p:cNvSpPr>
          <p:nvPr>
            <p:ph type="sldNum" sz="quarter" idx="12"/>
          </p:nvPr>
        </p:nvSpPr>
        <p:spPr/>
        <p:txBody>
          <a:bodyPr/>
          <a:lstStyle/>
          <a:p>
            <a:pPr>
              <a:defRPr/>
            </a:pPr>
            <a:fld id="{B083D121-75EC-446C-9530-F2E5B6CD2E9B}" type="slidenum">
              <a:rPr lang="ru-RU" sz="1800" b="1"/>
              <a:pPr>
                <a:defRPr/>
              </a:pPr>
              <a:t>27</a:t>
            </a:fld>
            <a:endParaRPr lang="ru-RU" sz="1800" b="1" dirty="0"/>
          </a:p>
        </p:txBody>
      </p:sp>
      <p:graphicFrame>
        <p:nvGraphicFramePr>
          <p:cNvPr id="3" name="Таблица 2"/>
          <p:cNvGraphicFramePr>
            <a:graphicFrameLocks noGrp="1"/>
          </p:cNvGraphicFramePr>
          <p:nvPr/>
        </p:nvGraphicFramePr>
        <p:xfrm>
          <a:off x="476250" y="1125538"/>
          <a:ext cx="8199438" cy="5249862"/>
        </p:xfrm>
        <a:graphic>
          <a:graphicData uri="http://schemas.openxmlformats.org/drawingml/2006/table">
            <a:tbl>
              <a:tblPr firstRow="1" firstCol="1" bandRow="1">
                <a:tableStyleId>{073A0DAA-6AF3-43AB-8588-CEC1D06C72B9}</a:tableStyleId>
              </a:tblPr>
              <a:tblGrid>
                <a:gridCol w="449388"/>
                <a:gridCol w="3126028"/>
                <a:gridCol w="465787"/>
                <a:gridCol w="519912"/>
                <a:gridCol w="519912"/>
                <a:gridCol w="519912"/>
                <a:gridCol w="519912"/>
                <a:gridCol w="519912"/>
                <a:gridCol w="519912"/>
                <a:gridCol w="519912"/>
                <a:gridCol w="519912"/>
              </a:tblGrid>
              <a:tr h="216024">
                <a:tc>
                  <a:txBody>
                    <a:bodyPr/>
                    <a:lstStyle/>
                    <a:p>
                      <a:pPr algn="ctr">
                        <a:lnSpc>
                          <a:spcPct val="115000"/>
                        </a:lnSpc>
                        <a:spcAft>
                          <a:spcPts val="0"/>
                        </a:spcAft>
                      </a:pPr>
                      <a:r>
                        <a:rPr lang="ru-RU" sz="700" dirty="0">
                          <a:effectLst/>
                          <a:latin typeface="Arial" pitchFamily="34" charset="0"/>
                          <a:cs typeface="Arial" pitchFamily="34" charset="0"/>
                        </a:rPr>
                        <a:t>№ </a:t>
                      </a:r>
                      <a:r>
                        <a:rPr lang="zh-CN" altLang="en-US" sz="700" dirty="0" smtClean="0">
                          <a:effectLst/>
                          <a:latin typeface="Arial" pitchFamily="34" charset="0"/>
                          <a:cs typeface="Arial" pitchFamily="34" charset="0"/>
                        </a:rPr>
                        <a:t>序号</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algn="ctr">
                        <a:lnSpc>
                          <a:spcPct val="115000"/>
                        </a:lnSpc>
                        <a:spcAft>
                          <a:spcPts val="0"/>
                        </a:spcAft>
                      </a:pPr>
                      <a:r>
                        <a:rPr lang="zh-CN" altLang="en-US" sz="700" dirty="0" smtClean="0">
                          <a:effectLst/>
                          <a:latin typeface="Arial" pitchFamily="34" charset="0"/>
                          <a:ea typeface="Calibri"/>
                          <a:cs typeface="Arial" pitchFamily="34" charset="0"/>
                        </a:rPr>
                        <a:t>行</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algn="ctr">
                        <a:lnSpc>
                          <a:spcPct val="115000"/>
                        </a:lnSpc>
                        <a:spcAft>
                          <a:spcPts val="0"/>
                        </a:spcAft>
                      </a:pPr>
                      <a:r>
                        <a:rPr lang="zh-CN" altLang="en-US" sz="700" dirty="0" smtClean="0">
                          <a:effectLst/>
                          <a:latin typeface="Arial" pitchFamily="34" charset="0"/>
                          <a:ea typeface="Calibri"/>
                          <a:cs typeface="Arial" pitchFamily="34" charset="0"/>
                        </a:rPr>
                        <a:t>单位</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algn="ctr">
                        <a:lnSpc>
                          <a:spcPct val="115000"/>
                        </a:lnSpc>
                        <a:spcAft>
                          <a:spcPts val="0"/>
                        </a:spcAft>
                      </a:pPr>
                      <a:r>
                        <a:rPr lang="ru-RU" sz="700">
                          <a:effectLst/>
                          <a:latin typeface="Arial" pitchFamily="34" charset="0"/>
                          <a:cs typeface="Arial" pitchFamily="34" charset="0"/>
                        </a:rPr>
                        <a:t>2016</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algn="ctr">
                        <a:lnSpc>
                          <a:spcPct val="115000"/>
                        </a:lnSpc>
                        <a:spcAft>
                          <a:spcPts val="0"/>
                        </a:spcAft>
                      </a:pPr>
                      <a:r>
                        <a:rPr lang="ru-RU" sz="700">
                          <a:effectLst/>
                          <a:latin typeface="Arial" pitchFamily="34" charset="0"/>
                          <a:cs typeface="Arial" pitchFamily="34" charset="0"/>
                        </a:rPr>
                        <a:t>2017</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algn="ctr">
                        <a:lnSpc>
                          <a:spcPct val="115000"/>
                        </a:lnSpc>
                        <a:spcAft>
                          <a:spcPts val="0"/>
                        </a:spcAft>
                      </a:pPr>
                      <a:r>
                        <a:rPr lang="ru-RU" sz="700" dirty="0">
                          <a:effectLst/>
                          <a:latin typeface="Arial" pitchFamily="34" charset="0"/>
                          <a:cs typeface="Arial" pitchFamily="34" charset="0"/>
                        </a:rPr>
                        <a:t>2018</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algn="ctr">
                        <a:lnSpc>
                          <a:spcPct val="115000"/>
                        </a:lnSpc>
                        <a:spcAft>
                          <a:spcPts val="0"/>
                        </a:spcAft>
                      </a:pPr>
                      <a:r>
                        <a:rPr lang="ru-RU" sz="700" dirty="0">
                          <a:effectLst/>
                          <a:latin typeface="Arial" pitchFamily="34" charset="0"/>
                          <a:cs typeface="Arial" pitchFamily="34" charset="0"/>
                        </a:rPr>
                        <a:t>2019</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algn="ctr">
                        <a:lnSpc>
                          <a:spcPct val="115000"/>
                        </a:lnSpc>
                        <a:spcAft>
                          <a:spcPts val="0"/>
                        </a:spcAft>
                      </a:pPr>
                      <a:r>
                        <a:rPr lang="ru-RU" sz="700">
                          <a:effectLst/>
                          <a:latin typeface="Arial" pitchFamily="34" charset="0"/>
                          <a:cs typeface="Arial" pitchFamily="34" charset="0"/>
                        </a:rPr>
                        <a:t>2020</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algn="ctr">
                        <a:lnSpc>
                          <a:spcPct val="115000"/>
                        </a:lnSpc>
                        <a:spcAft>
                          <a:spcPts val="0"/>
                        </a:spcAft>
                      </a:pPr>
                      <a:r>
                        <a:rPr lang="ru-RU" sz="700">
                          <a:effectLst/>
                          <a:latin typeface="Arial" pitchFamily="34" charset="0"/>
                          <a:cs typeface="Arial" pitchFamily="34" charset="0"/>
                        </a:rPr>
                        <a:t>2021</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algn="ctr">
                        <a:lnSpc>
                          <a:spcPct val="115000"/>
                        </a:lnSpc>
                        <a:spcAft>
                          <a:spcPts val="0"/>
                        </a:spcAft>
                      </a:pPr>
                      <a:r>
                        <a:rPr lang="ru-RU" sz="700" dirty="0">
                          <a:effectLst/>
                          <a:latin typeface="Arial" pitchFamily="34" charset="0"/>
                          <a:cs typeface="Arial" pitchFamily="34" charset="0"/>
                        </a:rPr>
                        <a:t>2022</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algn="ctr">
                        <a:lnSpc>
                          <a:spcPct val="115000"/>
                        </a:lnSpc>
                        <a:spcAft>
                          <a:spcPts val="0"/>
                        </a:spcAft>
                      </a:pPr>
                      <a:r>
                        <a:rPr lang="ru-RU" sz="700" dirty="0">
                          <a:effectLst/>
                          <a:latin typeface="Arial" pitchFamily="34" charset="0"/>
                          <a:cs typeface="Arial" pitchFamily="34" charset="0"/>
                        </a:rPr>
                        <a:t>2023</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r>
              <a:tr h="115200">
                <a:tc>
                  <a:txBody>
                    <a:bodyPr/>
                    <a:lstStyle/>
                    <a:p>
                      <a:pPr algn="ctr">
                        <a:lnSpc>
                          <a:spcPct val="115000"/>
                        </a:lnSpc>
                        <a:spcAft>
                          <a:spcPts val="0"/>
                        </a:spcAft>
                      </a:pPr>
                      <a:r>
                        <a:rPr lang="ru-RU" sz="700" dirty="0">
                          <a:effectLst/>
                          <a:latin typeface="Arial" pitchFamily="34" charset="0"/>
                          <a:cs typeface="Arial" pitchFamily="34" charset="0"/>
                        </a:rPr>
                        <a:t>1</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algn="ctr">
                        <a:lnSpc>
                          <a:spcPct val="115000"/>
                        </a:lnSpc>
                        <a:spcAft>
                          <a:spcPts val="0"/>
                        </a:spcAft>
                      </a:pPr>
                      <a:r>
                        <a:rPr lang="ru-RU" sz="700">
                          <a:effectLst/>
                          <a:latin typeface="Arial" pitchFamily="34" charset="0"/>
                          <a:cs typeface="Arial" pitchFamily="34" charset="0"/>
                        </a:rPr>
                        <a:t>2</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8</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1</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gridSpan="10">
                  <a:txBody>
                    <a:bodyPr/>
                    <a:lstStyle/>
                    <a:p>
                      <a:pPr>
                        <a:lnSpc>
                          <a:spcPct val="115000"/>
                        </a:lnSpc>
                        <a:spcAft>
                          <a:spcPts val="0"/>
                        </a:spcAft>
                      </a:pPr>
                      <a:r>
                        <a:rPr lang="zh-CN" altLang="en-US" sz="700" b="1" dirty="0" smtClean="0">
                          <a:solidFill>
                            <a:schemeClr val="bg1"/>
                          </a:solidFill>
                          <a:effectLst/>
                          <a:latin typeface="Arial" pitchFamily="34" charset="0"/>
                          <a:cs typeface="Arial" pitchFamily="34" charset="0"/>
                        </a:rPr>
                        <a:t>业务活动</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115200">
                <a:tc>
                  <a:txBody>
                    <a:bodyPr/>
                    <a:lstStyle/>
                    <a:p>
                      <a:pPr algn="ctr">
                        <a:lnSpc>
                          <a:spcPct val="115000"/>
                        </a:lnSpc>
                        <a:spcAft>
                          <a:spcPts val="0"/>
                        </a:spcAft>
                      </a:pPr>
                      <a:r>
                        <a:rPr lang="ru-RU" sz="700" dirty="0">
                          <a:effectLst/>
                          <a:latin typeface="Arial" pitchFamily="34" charset="0"/>
                          <a:cs typeface="Arial" pitchFamily="34" charset="0"/>
                        </a:rPr>
                        <a:t>2</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1600">
                        <a:lnSpc>
                          <a:spcPct val="115000"/>
                        </a:lnSpc>
                        <a:spcAft>
                          <a:spcPts val="0"/>
                        </a:spcAft>
                      </a:pPr>
                      <a:r>
                        <a:rPr lang="zh-CN" altLang="en-US" sz="700" dirty="0" smtClean="0">
                          <a:effectLst/>
                          <a:latin typeface="Arial" pitchFamily="34" charset="0"/>
                          <a:cs typeface="Arial" pitchFamily="34" charset="0"/>
                        </a:rPr>
                        <a:t>进款，含增值税（</a:t>
                      </a:r>
                      <a:r>
                        <a:rPr lang="ru-RU" altLang="zh-CN" sz="700" dirty="0" smtClean="0">
                          <a:effectLst/>
                          <a:latin typeface="Arial" pitchFamily="34" charset="0"/>
                          <a:cs typeface="Arial" pitchFamily="34" charset="0"/>
                        </a:rPr>
                        <a:t>2.1.+2.2.</a:t>
                      </a:r>
                      <a:r>
                        <a:rPr lang="zh-CN" altLang="en-US" sz="700" dirty="0" smtClean="0">
                          <a:effectLst/>
                          <a:latin typeface="Arial" pitchFamily="34" charset="0"/>
                          <a:cs typeface="Arial" pitchFamily="34" charset="0"/>
                        </a:rPr>
                        <a:t>行）</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18 139,1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24 464,7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62 614,3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111 266,7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131 669,7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134 131,9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137 882,1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141 737,6</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ru-RU" sz="700">
                          <a:effectLst/>
                          <a:latin typeface="Arial" pitchFamily="34" charset="0"/>
                          <a:cs typeface="Arial" pitchFamily="34" charset="0"/>
                        </a:rPr>
                        <a:t>2.1.</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304800">
                        <a:lnSpc>
                          <a:spcPct val="115000"/>
                        </a:lnSpc>
                        <a:spcAft>
                          <a:spcPts val="0"/>
                        </a:spcAft>
                      </a:pPr>
                      <a:r>
                        <a:rPr lang="zh-CN" altLang="en-US" sz="700" dirty="0" smtClean="0">
                          <a:effectLst/>
                          <a:latin typeface="Arial" pitchFamily="34" charset="0"/>
                          <a:ea typeface="Calibri"/>
                          <a:cs typeface="Arial" pitchFamily="34" charset="0"/>
                        </a:rPr>
                        <a:t>销售收入</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18 139,1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24 464,7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62 614,3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111 266,7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131 669,7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134 130,9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137 880,1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141 734,6</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ru-RU" sz="700">
                          <a:effectLst/>
                          <a:latin typeface="Arial" pitchFamily="34" charset="0"/>
                          <a:cs typeface="Arial" pitchFamily="34" charset="0"/>
                        </a:rPr>
                        <a:t>а)</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基本业务收入</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8 224,0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18 484,4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28 271,2</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32 014,6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33 287,1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33 931,6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34 815,3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35 722,1</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ru-RU" sz="700">
                          <a:effectLst/>
                          <a:latin typeface="Arial" pitchFamily="34" charset="0"/>
                          <a:cs typeface="Arial" pitchFamily="34" charset="0"/>
                        </a:rPr>
                        <a:t>б)</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辅助业务收入</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9 915,2</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5 980,2</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34 343,1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79 252,1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98 382,6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100 199,3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103 064,8</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106 012,5</a:t>
                      </a:r>
                      <a:endParaRPr lang="ru-RU" sz="700">
                        <a:effectLst/>
                        <a:latin typeface="Arial" pitchFamily="34" charset="0"/>
                        <a:ea typeface="Calibri"/>
                        <a:cs typeface="Arial" pitchFamily="34" charset="0"/>
                      </a:endParaRPr>
                    </a:p>
                  </a:txBody>
                  <a:tcPr marL="37258" marR="37258" marT="0" marB="0" anchor="ctr"/>
                </a:tc>
              </a:tr>
              <a:tr h="128004">
                <a:tc>
                  <a:txBody>
                    <a:bodyPr/>
                    <a:lstStyle/>
                    <a:p>
                      <a:pPr algn="r">
                        <a:lnSpc>
                          <a:spcPct val="115000"/>
                        </a:lnSpc>
                        <a:spcAft>
                          <a:spcPts val="0"/>
                        </a:spcAft>
                      </a:pPr>
                      <a:r>
                        <a:rPr lang="ru-RU" sz="700">
                          <a:effectLst/>
                          <a:latin typeface="Arial" pitchFamily="34" charset="0"/>
                          <a:cs typeface="Arial" pitchFamily="34" charset="0"/>
                        </a:rPr>
                        <a:t>2.2.</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304800">
                        <a:lnSpc>
                          <a:spcPct val="115000"/>
                        </a:lnSpc>
                        <a:spcAft>
                          <a:spcPts val="0"/>
                        </a:spcAft>
                      </a:pPr>
                      <a:r>
                        <a:rPr lang="zh-CN" altLang="en-US" sz="700" dirty="0" smtClean="0">
                          <a:effectLst/>
                          <a:latin typeface="Arial" pitchFamily="34" charset="0"/>
                          <a:ea typeface="Calibri"/>
                          <a:cs typeface="Arial" pitchFamily="34" charset="0"/>
                        </a:rPr>
                        <a:t>其他进款</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3,0</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ru-RU" sz="700">
                          <a:effectLst/>
                          <a:latin typeface="Arial" pitchFamily="34" charset="0"/>
                          <a:cs typeface="Arial" pitchFamily="34" charset="0"/>
                        </a:rPr>
                        <a:t>2.3.</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304800">
                        <a:lnSpc>
                          <a:spcPct val="115000"/>
                        </a:lnSpc>
                        <a:spcAft>
                          <a:spcPts val="0"/>
                        </a:spcAft>
                      </a:pPr>
                      <a:r>
                        <a:rPr lang="zh-CN" altLang="en-US" sz="700" dirty="0" smtClean="0">
                          <a:effectLst/>
                          <a:latin typeface="Arial" pitchFamily="34" charset="0"/>
                          <a:ea typeface="Calibri"/>
                          <a:cs typeface="Arial" pitchFamily="34" charset="0"/>
                        </a:rPr>
                        <a:t>包括增值税</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3 265,0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4 403,6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7 927,8</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10 782,0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11 337,9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11 554,2</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11 864,6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12 183,5</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a:effectLst/>
                          <a:latin typeface="Arial" pitchFamily="34" charset="0"/>
                          <a:cs typeface="Arial" pitchFamily="34" charset="0"/>
                        </a:rPr>
                        <a:t>3</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1600">
                        <a:lnSpc>
                          <a:spcPct val="115000"/>
                        </a:lnSpc>
                        <a:spcAft>
                          <a:spcPts val="0"/>
                        </a:spcAft>
                      </a:pPr>
                      <a:r>
                        <a:rPr lang="zh-CN" altLang="en-US" sz="700" dirty="0" smtClean="0">
                          <a:effectLst/>
                          <a:latin typeface="Arial" pitchFamily="34" charset="0"/>
                          <a:ea typeface="Calibri"/>
                          <a:cs typeface="Arial" pitchFamily="34" charset="0"/>
                        </a:rPr>
                        <a:t>国家补助进款</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a:effectLst/>
                          <a:latin typeface="Arial" pitchFamily="34" charset="0"/>
                          <a:cs typeface="Arial" pitchFamily="34" charset="0"/>
                        </a:rPr>
                        <a:t>4</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1600">
                        <a:lnSpc>
                          <a:spcPct val="115000"/>
                        </a:lnSpc>
                        <a:spcAft>
                          <a:spcPts val="0"/>
                        </a:spcAft>
                      </a:pPr>
                      <a:r>
                        <a:rPr lang="zh-CN" altLang="en-US" sz="700" dirty="0" smtClean="0">
                          <a:effectLst/>
                          <a:latin typeface="Arial" pitchFamily="34" charset="0"/>
                          <a:cs typeface="Arial" pitchFamily="34" charset="0"/>
                        </a:rPr>
                        <a:t>支付款项，含增值税（</a:t>
                      </a:r>
                      <a:r>
                        <a:rPr lang="ru-RU" sz="700" dirty="0" smtClean="0">
                          <a:effectLst/>
                          <a:latin typeface="Arial" pitchFamily="34" charset="0"/>
                          <a:cs typeface="Arial" pitchFamily="34" charset="0"/>
                        </a:rPr>
                        <a:t>4.1</a:t>
                      </a:r>
                      <a:r>
                        <a:rPr lang="ru-RU" sz="700" dirty="0">
                          <a:effectLst/>
                          <a:latin typeface="Arial" pitchFamily="34" charset="0"/>
                          <a:cs typeface="Arial" pitchFamily="34" charset="0"/>
                        </a:rPr>
                        <a:t>. + 4.2. + 4.3. + 4.4</a:t>
                      </a:r>
                      <a:r>
                        <a:rPr lang="ru-RU" sz="700" dirty="0" smtClean="0">
                          <a:effectLst/>
                          <a:latin typeface="Arial" pitchFamily="34" charset="0"/>
                          <a:cs typeface="Arial" pitchFamily="34" charset="0"/>
                        </a:rPr>
                        <a:t>.</a:t>
                      </a:r>
                      <a:r>
                        <a:rPr lang="zh-CN" altLang="en-US" sz="700" dirty="0" smtClean="0">
                          <a:effectLst/>
                          <a:latin typeface="Arial" pitchFamily="34" charset="0"/>
                          <a:cs typeface="Arial" pitchFamily="34" charset="0"/>
                        </a:rPr>
                        <a:t>行） </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16 119,6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21 536,6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50 571,1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85 992,9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100 119,9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102 088,7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104 704,1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107 390,2</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ru-RU" sz="700" dirty="0">
                          <a:effectLst/>
                          <a:latin typeface="Arial" pitchFamily="34" charset="0"/>
                          <a:cs typeface="Arial" pitchFamily="34" charset="0"/>
                        </a:rPr>
                        <a:t>4.1.</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304800">
                        <a:lnSpc>
                          <a:spcPct val="115000"/>
                        </a:lnSpc>
                        <a:spcAft>
                          <a:spcPts val="0"/>
                        </a:spcAft>
                      </a:pPr>
                      <a:r>
                        <a:rPr lang="zh-CN" altLang="en-US" sz="700" dirty="0" smtClean="0">
                          <a:effectLst/>
                          <a:latin typeface="Arial" pitchFamily="34" charset="0"/>
                          <a:cs typeface="Arial" pitchFamily="34" charset="0"/>
                        </a:rPr>
                        <a:t>可变支出</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12 064,1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16 327,1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41 708,7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73 681,4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87 062,9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88 780,0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91 052,7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93 387,7</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ru-RU" sz="700" dirty="0">
                          <a:effectLst/>
                          <a:latin typeface="Arial" pitchFamily="34" charset="0"/>
                          <a:cs typeface="Arial" pitchFamily="34" charset="0"/>
                        </a:rPr>
                        <a:t>а)</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可变生产费用</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11 217,4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15 262,5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39 551,6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70 320,5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83 166,3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84 820,3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86 953,7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89 144,5</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en-US" altLang="zh-CN" sz="700" dirty="0" smtClean="0">
                          <a:effectLst/>
                          <a:latin typeface="Arial" pitchFamily="34" charset="0"/>
                          <a:cs typeface="Arial" pitchFamily="34" charset="0"/>
                        </a:rPr>
                        <a:t>b</a:t>
                      </a:r>
                      <a:r>
                        <a:rPr lang="ru-RU" sz="700" dirty="0" smtClean="0">
                          <a:effectLst/>
                          <a:latin typeface="Arial" pitchFamily="34" charset="0"/>
                          <a:cs typeface="Arial" pitchFamily="34" charset="0"/>
                        </a:rPr>
                        <a:t>)</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cs typeface="Arial" pitchFamily="34" charset="0"/>
                        </a:rPr>
                        <a:t>工资基金费用（不含基金提成）</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846,7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1 064,6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2 157,1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3 360,9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3 896,6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3 959,7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4 099,0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4 243,2</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en-US" altLang="zh-CN" sz="700" dirty="0" smtClean="0">
                          <a:effectLst/>
                          <a:latin typeface="Arial" pitchFamily="34" charset="0"/>
                          <a:cs typeface="Arial" pitchFamily="34" charset="0"/>
                        </a:rPr>
                        <a:t>c</a:t>
                      </a:r>
                      <a:r>
                        <a:rPr lang="ru-RU" sz="700" dirty="0" smtClean="0">
                          <a:effectLst/>
                          <a:latin typeface="Arial" pitchFamily="34" charset="0"/>
                          <a:cs typeface="Arial" pitchFamily="34" charset="0"/>
                        </a:rPr>
                        <a:t>)</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包括进项税</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329,1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584,1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1 868,4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3 473,5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4 167,5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4 237,3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4 388,7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4 545,4</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ru-RU" sz="700">
                          <a:effectLst/>
                          <a:latin typeface="Arial" pitchFamily="34" charset="0"/>
                          <a:cs typeface="Arial" pitchFamily="34" charset="0"/>
                        </a:rPr>
                        <a:t>4.2.</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304800">
                        <a:lnSpc>
                          <a:spcPct val="115000"/>
                        </a:lnSpc>
                        <a:spcAft>
                          <a:spcPts val="0"/>
                        </a:spcAft>
                      </a:pPr>
                      <a:r>
                        <a:rPr lang="zh-CN" altLang="en-US" sz="700" dirty="0" smtClean="0">
                          <a:effectLst/>
                          <a:latin typeface="Arial" pitchFamily="34" charset="0"/>
                          <a:ea typeface="Calibri"/>
                          <a:cs typeface="Arial" pitchFamily="34" charset="0"/>
                        </a:rPr>
                        <a:t>固定费用</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477,9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515,2</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733,0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1 037,5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1 173,5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1 193,7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1 237,0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1 281,8</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ru-RU" sz="700">
                          <a:effectLst/>
                          <a:latin typeface="Arial" pitchFamily="34" charset="0"/>
                          <a:cs typeface="Arial" pitchFamily="34" charset="0"/>
                        </a:rPr>
                        <a:t>а)</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一般生产费用</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119,4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127,3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250,2</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435,8</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513,0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521,3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539,6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558,6</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en-US" altLang="zh-CN" sz="700" dirty="0" smtClean="0">
                          <a:effectLst/>
                          <a:latin typeface="Arial" pitchFamily="34" charset="0"/>
                          <a:cs typeface="Arial" pitchFamily="34" charset="0"/>
                        </a:rPr>
                        <a:t>b</a:t>
                      </a:r>
                      <a:r>
                        <a:rPr lang="ru-RU" sz="700" dirty="0" smtClean="0">
                          <a:effectLst/>
                          <a:latin typeface="Arial" pitchFamily="34" charset="0"/>
                          <a:cs typeface="Arial" pitchFamily="34" charset="0"/>
                        </a:rPr>
                        <a:t>)</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一般业务支出</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119,0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126,9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154,9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193,4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212,3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215,8</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223,4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231,2</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en-US" altLang="zh-CN" sz="700" dirty="0" smtClean="0">
                          <a:effectLst/>
                          <a:latin typeface="Arial" pitchFamily="34" charset="0"/>
                          <a:cs typeface="Arial" pitchFamily="34" charset="0"/>
                        </a:rPr>
                        <a:t>c</a:t>
                      </a:r>
                      <a:r>
                        <a:rPr lang="ru-RU" sz="700" dirty="0" smtClean="0">
                          <a:effectLst/>
                          <a:latin typeface="Arial" pitchFamily="34" charset="0"/>
                          <a:cs typeface="Arial" pitchFamily="34" charset="0"/>
                        </a:rPr>
                        <a:t>)</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商业和行政费用</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31,0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33,0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63,9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110,4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129,8</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131,9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136,5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141,3</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en-US" altLang="zh-CN" sz="700" dirty="0" smtClean="0">
                          <a:effectLst/>
                          <a:latin typeface="Arial" pitchFamily="34" charset="0"/>
                          <a:cs typeface="Arial" pitchFamily="34" charset="0"/>
                        </a:rPr>
                        <a:t>d</a:t>
                      </a:r>
                      <a:r>
                        <a:rPr lang="ru-RU" sz="700" dirty="0" smtClean="0">
                          <a:effectLst/>
                          <a:latin typeface="Arial" pitchFamily="34" charset="0"/>
                          <a:cs typeface="Arial" pitchFamily="34" charset="0"/>
                        </a:rPr>
                        <a:t>)</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cs typeface="Arial" pitchFamily="34" charset="0"/>
                        </a:rPr>
                        <a:t>工资基金费用（不含基金提成）</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208,5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228,0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264,1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297,9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318,3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324,7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337,4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350,6</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en-US" altLang="zh-CN" sz="700" dirty="0" smtClean="0">
                          <a:effectLst/>
                          <a:latin typeface="Arial" pitchFamily="34" charset="0"/>
                          <a:cs typeface="Arial" pitchFamily="34" charset="0"/>
                        </a:rPr>
                        <a:t>e</a:t>
                      </a:r>
                      <a:r>
                        <a:rPr lang="ru-RU" sz="700" dirty="0" smtClean="0">
                          <a:effectLst/>
                          <a:latin typeface="Arial" pitchFamily="34" charset="0"/>
                          <a:cs typeface="Arial" pitchFamily="34" charset="0"/>
                        </a:rPr>
                        <a:t>)</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包括进项税</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43,0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45,8</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72,9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113,0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130,2</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132,4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137,0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141,8</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ru-RU" sz="700">
                          <a:effectLst/>
                          <a:latin typeface="Arial" pitchFamily="34" charset="0"/>
                          <a:cs typeface="Arial" pitchFamily="34" charset="0"/>
                        </a:rPr>
                        <a:t>4.3.</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203200">
                        <a:lnSpc>
                          <a:spcPct val="115000"/>
                        </a:lnSpc>
                        <a:spcAft>
                          <a:spcPts val="0"/>
                        </a:spcAft>
                      </a:pPr>
                      <a:r>
                        <a:rPr lang="zh-CN" altLang="en-US" sz="700" dirty="0" smtClean="0">
                          <a:effectLst/>
                          <a:latin typeface="Arial" pitchFamily="34" charset="0"/>
                          <a:ea typeface="Calibri"/>
                          <a:cs typeface="Arial" pitchFamily="34" charset="0"/>
                        </a:rPr>
                        <a:t>税款</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3 211,1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4 142,8</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7 017,9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9 225,7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9 441,1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9 625,0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9 860,5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10 101,2</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ru-RU" sz="700">
                          <a:effectLst/>
                          <a:latin typeface="Arial" pitchFamily="34" charset="0"/>
                          <a:cs typeface="Arial" pitchFamily="34" charset="0"/>
                        </a:rPr>
                        <a:t>а)</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缴纳增值税</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2 860,4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3 680,3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5 862,3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7 195,4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7 040,1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7 184,5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7 339,0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7 496,2</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en-US" altLang="zh-CN" sz="700" dirty="0" smtClean="0">
                          <a:effectLst/>
                          <a:latin typeface="Arial" pitchFamily="34" charset="0"/>
                          <a:cs typeface="Arial" pitchFamily="34" charset="0"/>
                        </a:rPr>
                        <a:t>b</a:t>
                      </a:r>
                      <a:r>
                        <a:rPr lang="ru-RU" sz="700" dirty="0" smtClean="0">
                          <a:effectLst/>
                          <a:latin typeface="Arial" pitchFamily="34" charset="0"/>
                          <a:cs typeface="Arial" pitchFamily="34" charset="0"/>
                        </a:rPr>
                        <a:t>)</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企业利润所得税</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261,5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353,5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953,1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1 725,0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2 049,5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2 083,4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2 151,8</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2 222,3</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en-US" altLang="zh-CN" sz="700" dirty="0" smtClean="0">
                          <a:effectLst/>
                          <a:latin typeface="Arial" pitchFamily="34" charset="0"/>
                          <a:cs typeface="Arial" pitchFamily="34" charset="0"/>
                        </a:rPr>
                        <a:t>c</a:t>
                      </a:r>
                      <a:r>
                        <a:rPr lang="ru-RU" sz="700" dirty="0" smtClean="0">
                          <a:effectLst/>
                          <a:latin typeface="Arial" pitchFamily="34" charset="0"/>
                          <a:cs typeface="Arial" pitchFamily="34" charset="0"/>
                        </a:rPr>
                        <a:t>)</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财产和土地税</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en-US" altLang="zh-CN" sz="700" dirty="0" smtClean="0">
                          <a:effectLst/>
                          <a:latin typeface="Arial" pitchFamily="34" charset="0"/>
                          <a:cs typeface="Arial" pitchFamily="34" charset="0"/>
                        </a:rPr>
                        <a:t>d</a:t>
                      </a:r>
                      <a:r>
                        <a:rPr lang="ru-RU" sz="700" dirty="0" smtClean="0">
                          <a:effectLst/>
                          <a:latin typeface="Arial" pitchFamily="34" charset="0"/>
                          <a:cs typeface="Arial" pitchFamily="34" charset="0"/>
                        </a:rPr>
                        <a:t>)</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运输税</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2,3</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en-US" altLang="zh-CN" sz="700" dirty="0" smtClean="0">
                          <a:effectLst/>
                          <a:latin typeface="Arial" pitchFamily="34" charset="0"/>
                          <a:cs typeface="Arial" pitchFamily="34" charset="0"/>
                        </a:rPr>
                        <a:t>e</a:t>
                      </a:r>
                      <a:r>
                        <a:rPr lang="ru-RU" sz="700" dirty="0" smtClean="0">
                          <a:effectLst/>
                          <a:latin typeface="Arial" pitchFamily="34" charset="0"/>
                          <a:cs typeface="Arial" pitchFamily="34" charset="0"/>
                        </a:rPr>
                        <a:t>)</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406400">
                        <a:lnSpc>
                          <a:spcPct val="115000"/>
                        </a:lnSpc>
                        <a:spcAft>
                          <a:spcPts val="0"/>
                        </a:spcAft>
                      </a:pPr>
                      <a:r>
                        <a:rPr lang="zh-CN" altLang="en-US" sz="700" dirty="0" smtClean="0">
                          <a:effectLst/>
                          <a:latin typeface="Arial" pitchFamily="34" charset="0"/>
                          <a:ea typeface="Calibri"/>
                          <a:cs typeface="Arial" pitchFamily="34" charset="0"/>
                        </a:rPr>
                        <a:t>工资基金扣款</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dirty="0" smtClean="0">
                          <a:effectLst/>
                          <a:latin typeface="Arial" pitchFamily="34" charset="0"/>
                          <a:ea typeface="+mn-ea"/>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86,9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106,6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200,3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303,0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349,1</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354,8</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367,4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380,4</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r">
                        <a:lnSpc>
                          <a:spcPct val="115000"/>
                        </a:lnSpc>
                        <a:spcAft>
                          <a:spcPts val="0"/>
                        </a:spcAft>
                      </a:pPr>
                      <a:r>
                        <a:rPr lang="ru-RU" sz="700">
                          <a:effectLst/>
                          <a:latin typeface="Arial" pitchFamily="34" charset="0"/>
                          <a:cs typeface="Arial" pitchFamily="34" charset="0"/>
                        </a:rPr>
                        <a:t>4.4.</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203200">
                        <a:lnSpc>
                          <a:spcPct val="115000"/>
                        </a:lnSpc>
                        <a:spcAft>
                          <a:spcPts val="0"/>
                        </a:spcAft>
                      </a:pPr>
                      <a:r>
                        <a:rPr lang="zh-CN" altLang="en-US" sz="700" dirty="0" smtClean="0">
                          <a:effectLst/>
                          <a:latin typeface="Arial" pitchFamily="34" charset="0"/>
                          <a:ea typeface="Calibri"/>
                          <a:cs typeface="Arial" pitchFamily="34" charset="0"/>
                        </a:rPr>
                        <a:t>销售</a:t>
                      </a:r>
                      <a:r>
                        <a:rPr lang="en-US" altLang="zh-CN" sz="700" dirty="0" smtClean="0">
                          <a:effectLst/>
                          <a:latin typeface="Arial" pitchFamily="34" charset="0"/>
                          <a:ea typeface="Calibri"/>
                          <a:cs typeface="Arial" pitchFamily="34" charset="0"/>
                        </a:rPr>
                        <a:t>/</a:t>
                      </a:r>
                      <a:r>
                        <a:rPr lang="zh-CN" altLang="en-US" sz="700" dirty="0" smtClean="0">
                          <a:effectLst/>
                          <a:latin typeface="Arial" pitchFamily="34" charset="0"/>
                          <a:ea typeface="Calibri"/>
                          <a:cs typeface="Arial" pitchFamily="34" charset="0"/>
                        </a:rPr>
                        <a:t>生产损耗</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dirty="0" smtClean="0">
                          <a:effectLst/>
                          <a:latin typeface="Arial" pitchFamily="34" charset="0"/>
                          <a:ea typeface="+mn-ea"/>
                          <a:cs typeface="Arial" pitchFamily="34" charset="0"/>
                        </a:rPr>
                        <a:t>千美元</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366,5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551,6</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1 111,5</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2 048,3</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2 442,4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2 490,0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2 553,9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2 619,5</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b="1" dirty="0">
                          <a:effectLst/>
                          <a:latin typeface="Arial" pitchFamily="34" charset="0"/>
                          <a:cs typeface="Arial" pitchFamily="34" charset="0"/>
                        </a:rPr>
                        <a:t>5</a:t>
                      </a:r>
                      <a:endParaRPr lang="ru-RU" sz="700" b="1"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2235">
                        <a:lnSpc>
                          <a:spcPct val="115000"/>
                        </a:lnSpc>
                        <a:spcAft>
                          <a:spcPts val="0"/>
                        </a:spcAft>
                      </a:pPr>
                      <a:r>
                        <a:rPr lang="zh-CN" altLang="en-US" sz="700" b="1" dirty="0" smtClean="0">
                          <a:effectLst/>
                          <a:latin typeface="Arial" pitchFamily="34" charset="0"/>
                          <a:cs typeface="Arial" pitchFamily="34" charset="0"/>
                        </a:rPr>
                        <a:t>业务活动现金流量（</a:t>
                      </a:r>
                      <a:r>
                        <a:rPr lang="ru-RU" sz="700" b="1" dirty="0" smtClean="0">
                          <a:effectLst/>
                          <a:latin typeface="Arial" pitchFamily="34" charset="0"/>
                          <a:cs typeface="Arial" pitchFamily="34" charset="0"/>
                        </a:rPr>
                        <a:t>2+3-4</a:t>
                      </a:r>
                      <a:r>
                        <a:rPr lang="zh-CN" altLang="en-US" sz="700" b="1" dirty="0" smtClean="0">
                          <a:effectLst/>
                          <a:latin typeface="Arial" pitchFamily="34" charset="0"/>
                          <a:cs typeface="Arial" pitchFamily="34" charset="0"/>
                        </a:rPr>
                        <a:t>行）</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 </a:t>
                      </a:r>
                      <a:r>
                        <a:rPr lang="zh-CN" altLang="en-US" sz="700" b="1" dirty="0" smtClean="0">
                          <a:effectLst/>
                          <a:latin typeface="Arial" pitchFamily="34" charset="0"/>
                          <a:cs typeface="Arial" pitchFamily="34" charset="0"/>
                        </a:rPr>
                        <a:t>千美元</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2 019,6</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2 928,0</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12 043,2</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25 273,8</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31 549,9</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32 043,3</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33 178,1</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34 347,4</a:t>
                      </a:r>
                      <a:endParaRPr lang="ru-RU" sz="700" b="1" dirty="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6</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gridSpan="10">
                  <a:txBody>
                    <a:bodyPr/>
                    <a:lstStyle/>
                    <a:p>
                      <a:pPr>
                        <a:lnSpc>
                          <a:spcPct val="115000"/>
                        </a:lnSpc>
                        <a:spcAft>
                          <a:spcPts val="0"/>
                        </a:spcAft>
                      </a:pPr>
                      <a:r>
                        <a:rPr lang="zh-CN" altLang="en-US" sz="700" b="1" dirty="0" smtClean="0">
                          <a:solidFill>
                            <a:schemeClr val="bg1"/>
                          </a:solidFill>
                          <a:effectLst/>
                          <a:latin typeface="Arial" pitchFamily="34" charset="0"/>
                          <a:ea typeface="Calibri"/>
                          <a:cs typeface="Arial" pitchFamily="34" charset="0"/>
                        </a:rPr>
                        <a:t>投资活动</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115200">
                <a:tc>
                  <a:txBody>
                    <a:bodyPr/>
                    <a:lstStyle/>
                    <a:p>
                      <a:pPr algn="ctr">
                        <a:lnSpc>
                          <a:spcPct val="115000"/>
                        </a:lnSpc>
                        <a:spcAft>
                          <a:spcPts val="0"/>
                        </a:spcAft>
                      </a:pPr>
                      <a:r>
                        <a:rPr lang="ru-RU" sz="700">
                          <a:effectLst/>
                          <a:latin typeface="Arial" pitchFamily="34" charset="0"/>
                          <a:cs typeface="Arial" pitchFamily="34" charset="0"/>
                        </a:rPr>
                        <a:t>7</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1600">
                        <a:lnSpc>
                          <a:spcPct val="115000"/>
                        </a:lnSpc>
                        <a:spcAft>
                          <a:spcPts val="0"/>
                        </a:spcAft>
                      </a:pPr>
                      <a:r>
                        <a:rPr lang="zh-CN" altLang="en-US" sz="700" dirty="0" smtClean="0">
                          <a:effectLst/>
                          <a:latin typeface="Arial" pitchFamily="34" charset="0"/>
                          <a:cs typeface="Arial" pitchFamily="34" charset="0"/>
                        </a:rPr>
                        <a:t>出售资产的进款</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0,0</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0,0</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0,0</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0,0</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0,0</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0,0</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0,0</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0,0</a:t>
                      </a:r>
                      <a:endParaRPr lang="ru-RU" sz="700" dirty="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dirty="0">
                          <a:effectLst/>
                          <a:latin typeface="Arial" pitchFamily="34" charset="0"/>
                          <a:cs typeface="Arial" pitchFamily="34" charset="0"/>
                        </a:rPr>
                        <a:t>8</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1600">
                        <a:lnSpc>
                          <a:spcPct val="115000"/>
                        </a:lnSpc>
                        <a:spcAft>
                          <a:spcPts val="0"/>
                        </a:spcAft>
                      </a:pPr>
                      <a:r>
                        <a:rPr lang="zh-CN" altLang="en-US" sz="700" dirty="0" smtClean="0">
                          <a:effectLst/>
                          <a:latin typeface="Arial" pitchFamily="34" charset="0"/>
                          <a:ea typeface="Calibri"/>
                          <a:cs typeface="Arial" pitchFamily="34" charset="0"/>
                        </a:rPr>
                        <a:t>投资费用</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dirty="0" smtClean="0">
                          <a:effectLst/>
                          <a:latin typeface="Arial" pitchFamily="34" charset="0"/>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11 982,4</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9 425,9</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23 181,7</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b="1" dirty="0">
                          <a:effectLst/>
                          <a:latin typeface="Arial" pitchFamily="34" charset="0"/>
                          <a:cs typeface="Arial" pitchFamily="34" charset="0"/>
                        </a:rPr>
                        <a:t>9</a:t>
                      </a:r>
                      <a:endParaRPr lang="ru-RU" sz="700" b="1"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2235">
                        <a:lnSpc>
                          <a:spcPct val="115000"/>
                        </a:lnSpc>
                        <a:spcAft>
                          <a:spcPts val="0"/>
                        </a:spcAft>
                      </a:pPr>
                      <a:r>
                        <a:rPr lang="zh-CN" altLang="en-US" sz="700" b="1" dirty="0" smtClean="0">
                          <a:effectLst/>
                          <a:latin typeface="Arial" pitchFamily="34" charset="0"/>
                          <a:cs typeface="Arial" pitchFamily="34" charset="0"/>
                        </a:rPr>
                        <a:t>投资活动的现金流量（</a:t>
                      </a:r>
                      <a:r>
                        <a:rPr lang="ru-RU" sz="700" b="1" dirty="0" smtClean="0">
                          <a:effectLst/>
                          <a:latin typeface="Arial" pitchFamily="34" charset="0"/>
                          <a:cs typeface="Arial" pitchFamily="34" charset="0"/>
                        </a:rPr>
                        <a:t> 7-8</a:t>
                      </a:r>
                      <a:r>
                        <a:rPr lang="zh-CN" altLang="en-US" sz="700" b="1" dirty="0" smtClean="0">
                          <a:effectLst/>
                          <a:latin typeface="Arial" pitchFamily="34" charset="0"/>
                          <a:cs typeface="Arial" pitchFamily="34" charset="0"/>
                        </a:rPr>
                        <a:t>行） </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 </a:t>
                      </a:r>
                      <a:r>
                        <a:rPr lang="zh-CN" altLang="en-US" sz="700" b="1" dirty="0" smtClean="0">
                          <a:effectLst/>
                          <a:latin typeface="Arial" pitchFamily="34" charset="0"/>
                          <a:cs typeface="Arial" pitchFamily="34" charset="0"/>
                        </a:rPr>
                        <a:t>千美元</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-11 982,4</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-9 425,9</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-23 181,7</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0,0</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0,0</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0,0</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0,0</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0,0</a:t>
                      </a:r>
                      <a:endParaRPr lang="ru-RU" sz="700" b="1" dirty="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10</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gridSpan="10">
                  <a:txBody>
                    <a:bodyPr/>
                    <a:lstStyle/>
                    <a:p>
                      <a:pPr>
                        <a:lnSpc>
                          <a:spcPct val="115000"/>
                        </a:lnSpc>
                        <a:spcAft>
                          <a:spcPts val="0"/>
                        </a:spcAft>
                      </a:pPr>
                      <a:r>
                        <a:rPr lang="zh-CN" altLang="en-US" sz="700" b="1" dirty="0" smtClean="0">
                          <a:solidFill>
                            <a:schemeClr val="bg1"/>
                          </a:solidFill>
                          <a:effectLst/>
                          <a:latin typeface="Arial" pitchFamily="34" charset="0"/>
                          <a:ea typeface="Calibri"/>
                          <a:cs typeface="Arial" pitchFamily="34" charset="0"/>
                        </a:rPr>
                        <a:t>财务活动</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115200">
                <a:tc>
                  <a:txBody>
                    <a:bodyPr/>
                    <a:lstStyle/>
                    <a:p>
                      <a:pPr algn="ctr">
                        <a:lnSpc>
                          <a:spcPct val="115000"/>
                        </a:lnSpc>
                        <a:spcAft>
                          <a:spcPts val="0"/>
                        </a:spcAft>
                      </a:pPr>
                      <a:r>
                        <a:rPr lang="ru-RU" sz="700">
                          <a:effectLst/>
                          <a:latin typeface="Arial" pitchFamily="34" charset="0"/>
                          <a:cs typeface="Arial" pitchFamily="34" charset="0"/>
                        </a:rPr>
                        <a:t>11</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1600">
                        <a:lnSpc>
                          <a:spcPct val="115000"/>
                        </a:lnSpc>
                        <a:spcAft>
                          <a:spcPts val="0"/>
                        </a:spcAft>
                      </a:pPr>
                      <a:r>
                        <a:rPr lang="zh-CN" altLang="en-US" sz="700" dirty="0" smtClean="0">
                          <a:effectLst/>
                          <a:latin typeface="Arial" pitchFamily="34" charset="0"/>
                          <a:cs typeface="Arial" pitchFamily="34" charset="0"/>
                        </a:rPr>
                        <a:t>进款（ 贷款、债务、投资）</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11 962,2</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9 425,9</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23 202,3</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0,0</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0,0</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0,0</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a:effectLst/>
                          <a:latin typeface="Arial" pitchFamily="34" charset="0"/>
                          <a:cs typeface="Arial" pitchFamily="34" charset="0"/>
                        </a:rPr>
                        <a:t>12</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1600">
                        <a:lnSpc>
                          <a:spcPct val="115000"/>
                        </a:lnSpc>
                        <a:spcAft>
                          <a:spcPts val="0"/>
                        </a:spcAft>
                      </a:pPr>
                      <a:r>
                        <a:rPr lang="zh-CN" altLang="en-US" sz="700" dirty="0" smtClean="0">
                          <a:effectLst/>
                          <a:latin typeface="Arial" pitchFamily="34" charset="0"/>
                          <a:ea typeface="Calibri"/>
                          <a:cs typeface="Arial" pitchFamily="34" charset="0"/>
                        </a:rPr>
                        <a:t>偿付贷款</a:t>
                      </a:r>
                      <a:r>
                        <a:rPr lang="en-US" altLang="zh-CN" sz="700" dirty="0" smtClean="0">
                          <a:effectLst/>
                          <a:latin typeface="Arial" pitchFamily="34" charset="0"/>
                          <a:ea typeface="Calibri"/>
                          <a:cs typeface="Arial" pitchFamily="34" charset="0"/>
                        </a:rPr>
                        <a:t>/</a:t>
                      </a:r>
                      <a:r>
                        <a:rPr lang="zh-CN" altLang="en-US" sz="700" dirty="0" smtClean="0">
                          <a:effectLst/>
                          <a:latin typeface="Arial" pitchFamily="34" charset="0"/>
                          <a:ea typeface="Calibri"/>
                          <a:cs typeface="Arial" pitchFamily="34" charset="0"/>
                        </a:rPr>
                        <a:t>债务（利率）</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dirty="0">
                          <a:effectLst/>
                          <a:latin typeface="Arial" pitchFamily="34" charset="0"/>
                          <a:cs typeface="Arial" pitchFamily="34" charset="0"/>
                        </a:rPr>
                        <a:t>13</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1600">
                        <a:lnSpc>
                          <a:spcPct val="115000"/>
                        </a:lnSpc>
                        <a:spcAft>
                          <a:spcPts val="0"/>
                        </a:spcAft>
                      </a:pPr>
                      <a:r>
                        <a:rPr lang="zh-CN" altLang="en-US" sz="700" dirty="0" smtClean="0">
                          <a:effectLst/>
                          <a:latin typeface="Arial" pitchFamily="34" charset="0"/>
                          <a:ea typeface="Calibri"/>
                          <a:cs typeface="Arial" pitchFamily="34" charset="0"/>
                        </a:rPr>
                        <a:t>偿付贷款</a:t>
                      </a:r>
                      <a:r>
                        <a:rPr lang="en-US" altLang="zh-CN" sz="700" dirty="0" smtClean="0">
                          <a:effectLst/>
                          <a:latin typeface="Arial" pitchFamily="34" charset="0"/>
                          <a:ea typeface="Calibri"/>
                          <a:cs typeface="Arial" pitchFamily="34" charset="0"/>
                        </a:rPr>
                        <a:t>/</a:t>
                      </a:r>
                      <a:r>
                        <a:rPr lang="zh-CN" altLang="en-US" sz="700" dirty="0" smtClean="0">
                          <a:effectLst/>
                          <a:latin typeface="Arial" pitchFamily="34" charset="0"/>
                          <a:ea typeface="Calibri"/>
                          <a:cs typeface="Arial" pitchFamily="34" charset="0"/>
                        </a:rPr>
                        <a:t>债务（本金）</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zh-CN" altLang="en-US" sz="700" smtClean="0">
                          <a:effectLst/>
                          <a:latin typeface="Arial" pitchFamily="34" charset="0"/>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dirty="0">
                          <a:effectLst/>
                          <a:latin typeface="Arial" pitchFamily="34" charset="0"/>
                          <a:cs typeface="Arial" pitchFamily="34" charset="0"/>
                        </a:rPr>
                        <a:t>14</a:t>
                      </a:r>
                      <a:endParaRPr lang="ru-RU" sz="700"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1600">
                        <a:lnSpc>
                          <a:spcPct val="115000"/>
                        </a:lnSpc>
                        <a:spcAft>
                          <a:spcPts val="0"/>
                        </a:spcAft>
                      </a:pPr>
                      <a:r>
                        <a:rPr lang="zh-CN" altLang="en-US" sz="700" dirty="0" smtClean="0">
                          <a:effectLst/>
                          <a:latin typeface="Arial" pitchFamily="34" charset="0"/>
                          <a:cs typeface="Arial" pitchFamily="34" charset="0"/>
                        </a:rPr>
                        <a:t>支付租金（支付价和赎买价）</a:t>
                      </a:r>
                      <a:endParaRPr lang="en-US" sz="700" dirty="0" smtClean="0">
                        <a:effectLst/>
                        <a:latin typeface="Arial" pitchFamily="34" charset="0"/>
                        <a:cs typeface="Arial" pitchFamily="34" charset="0"/>
                      </a:endParaRPr>
                    </a:p>
                  </a:txBody>
                  <a:tcPr marL="37258" marR="37258" marT="0" marB="0" anchor="ctr"/>
                </a:tc>
                <a:tc>
                  <a:txBody>
                    <a:bodyPr/>
                    <a:lstStyle/>
                    <a:p>
                      <a:pPr algn="ctr">
                        <a:lnSpc>
                          <a:spcPct val="115000"/>
                        </a:lnSpc>
                        <a:spcAft>
                          <a:spcPts val="0"/>
                        </a:spcAft>
                      </a:pPr>
                      <a:r>
                        <a:rPr lang="zh-CN" altLang="en-US" sz="700" dirty="0" smtClean="0">
                          <a:effectLst/>
                          <a:latin typeface="Arial" pitchFamily="34" charset="0"/>
                          <a:cs typeface="Arial" pitchFamily="34" charset="0"/>
                        </a:rPr>
                        <a:t>千美元</a:t>
                      </a:r>
                      <a:endParaRPr lang="ru-RU" altLang="zh-CN"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a:effectLst/>
                          <a:latin typeface="Arial" pitchFamily="34" charset="0"/>
                          <a:cs typeface="Arial" pitchFamily="34" charset="0"/>
                        </a:rPr>
                        <a:t>15</a:t>
                      </a:r>
                      <a:endParaRPr lang="ru-RU" sz="70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1600">
                        <a:lnSpc>
                          <a:spcPct val="115000"/>
                        </a:lnSpc>
                        <a:spcAft>
                          <a:spcPts val="0"/>
                        </a:spcAft>
                      </a:pPr>
                      <a:r>
                        <a:rPr lang="zh-CN" altLang="en-US" sz="700" dirty="0" smtClean="0">
                          <a:effectLst/>
                          <a:latin typeface="Arial" pitchFamily="34" charset="0"/>
                          <a:cs typeface="Arial" pitchFamily="34" charset="0"/>
                        </a:rPr>
                        <a:t>支付股息</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dirty="0">
                          <a:effectLst/>
                          <a:latin typeface="Arial" pitchFamily="34" charset="0"/>
                          <a:cs typeface="Arial" pitchFamily="34" charset="0"/>
                        </a:rPr>
                        <a:t> </a:t>
                      </a:r>
                      <a:r>
                        <a:rPr lang="zh-CN" altLang="en-US" sz="700" dirty="0" smtClean="0">
                          <a:effectLst/>
                          <a:latin typeface="Arial" pitchFamily="34" charset="0"/>
                          <a:cs typeface="Arial" pitchFamily="34" charset="0"/>
                        </a:rPr>
                        <a:t>千美元</a:t>
                      </a:r>
                      <a:endParaRPr lang="ru-RU" sz="700"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a:effectLst/>
                          <a:latin typeface="Arial" pitchFamily="34" charset="0"/>
                          <a:cs typeface="Arial" pitchFamily="34" charset="0"/>
                        </a:rPr>
                        <a:t>0,0</a:t>
                      </a:r>
                      <a:endParaRPr lang="ru-RU" sz="70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b="1" dirty="0">
                          <a:effectLst/>
                          <a:latin typeface="Arial" pitchFamily="34" charset="0"/>
                          <a:cs typeface="Arial" pitchFamily="34" charset="0"/>
                        </a:rPr>
                        <a:t>16</a:t>
                      </a:r>
                      <a:endParaRPr lang="ru-RU" sz="700" b="1" dirty="0">
                        <a:effectLst/>
                        <a:latin typeface="Arial" pitchFamily="34" charset="0"/>
                        <a:ea typeface="Calibri"/>
                        <a:cs typeface="Arial" pitchFamily="34" charset="0"/>
                      </a:endParaRPr>
                    </a:p>
                  </a:txBody>
                  <a:tcPr marL="37258" marR="37258" marT="0" marB="0" anchor="ctr">
                    <a:solidFill>
                      <a:schemeClr val="tx1">
                        <a:lumMod val="75000"/>
                        <a:lumOff val="25000"/>
                      </a:schemeClr>
                    </a:solidFill>
                  </a:tcPr>
                </a:tc>
                <a:tc>
                  <a:txBody>
                    <a:bodyPr/>
                    <a:lstStyle/>
                    <a:p>
                      <a:pPr indent="102235">
                        <a:lnSpc>
                          <a:spcPct val="115000"/>
                        </a:lnSpc>
                        <a:spcAft>
                          <a:spcPts val="0"/>
                        </a:spcAft>
                      </a:pPr>
                      <a:r>
                        <a:rPr lang="zh-CN" altLang="en-US" sz="700" b="1" dirty="0" smtClean="0">
                          <a:effectLst/>
                          <a:latin typeface="Arial" pitchFamily="34" charset="0"/>
                          <a:cs typeface="Arial" pitchFamily="34" charset="0"/>
                        </a:rPr>
                        <a:t>财务活动现金流量（</a:t>
                      </a:r>
                      <a:r>
                        <a:rPr lang="ru-RU" sz="700" b="1" dirty="0" smtClean="0">
                          <a:effectLst/>
                          <a:latin typeface="Arial" pitchFamily="34" charset="0"/>
                          <a:cs typeface="Arial" pitchFamily="34" charset="0"/>
                        </a:rPr>
                        <a:t>11-12-13-14-15</a:t>
                      </a:r>
                      <a:r>
                        <a:rPr lang="zh-CN" altLang="en-US" sz="700" b="1" dirty="0" smtClean="0">
                          <a:effectLst/>
                          <a:latin typeface="Arial" pitchFamily="34" charset="0"/>
                          <a:cs typeface="Arial" pitchFamily="34" charset="0"/>
                        </a:rPr>
                        <a:t>行） </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 </a:t>
                      </a:r>
                      <a:r>
                        <a:rPr lang="zh-CN" altLang="en-US" sz="700" b="1" dirty="0" smtClean="0">
                          <a:effectLst/>
                          <a:latin typeface="Arial" pitchFamily="34" charset="0"/>
                          <a:cs typeface="Arial" pitchFamily="34" charset="0"/>
                        </a:rPr>
                        <a:t>千美元</a:t>
                      </a:r>
                      <a:endParaRPr lang="ru-RU" sz="700" b="1" dirty="0">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11 962,2</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9 425,9</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23 202,3</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0,0</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0,0</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0,0</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a:effectLst/>
                          <a:latin typeface="Arial" pitchFamily="34" charset="0"/>
                          <a:cs typeface="Arial" pitchFamily="34" charset="0"/>
                        </a:rPr>
                        <a:t>0,0</a:t>
                      </a:r>
                      <a:endParaRPr lang="ru-RU" sz="700" b="1">
                        <a:effectLst/>
                        <a:latin typeface="Arial" pitchFamily="34" charset="0"/>
                        <a:ea typeface="Calibri"/>
                        <a:cs typeface="Arial" pitchFamily="34" charset="0"/>
                      </a:endParaRPr>
                    </a:p>
                  </a:txBody>
                  <a:tcPr marL="37258" marR="37258" marT="0" marB="0" anchor="ctr"/>
                </a:tc>
                <a:tc>
                  <a:txBody>
                    <a:bodyPr/>
                    <a:lstStyle/>
                    <a:p>
                      <a:pPr algn="ctr">
                        <a:lnSpc>
                          <a:spcPct val="115000"/>
                        </a:lnSpc>
                        <a:spcAft>
                          <a:spcPts val="0"/>
                        </a:spcAft>
                      </a:pPr>
                      <a:r>
                        <a:rPr lang="ru-RU" sz="700" b="1" dirty="0">
                          <a:effectLst/>
                          <a:latin typeface="Arial" pitchFamily="34" charset="0"/>
                          <a:cs typeface="Arial" pitchFamily="34" charset="0"/>
                        </a:rPr>
                        <a:t>0,0</a:t>
                      </a:r>
                      <a:endParaRPr lang="ru-RU" sz="700" b="1" dirty="0">
                        <a:effectLst/>
                        <a:latin typeface="Arial" pitchFamily="34" charset="0"/>
                        <a:ea typeface="Calibri"/>
                        <a:cs typeface="Arial" pitchFamily="34" charset="0"/>
                      </a:endParaRPr>
                    </a:p>
                  </a:txBody>
                  <a:tcPr marL="37258" marR="37258" marT="0" marB="0" anchor="ctr"/>
                </a:tc>
              </a:tr>
              <a:tr h="115200">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17</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nSpc>
                          <a:spcPct val="115000"/>
                        </a:lnSpc>
                        <a:spcAft>
                          <a:spcPts val="0"/>
                        </a:spcAft>
                      </a:pPr>
                      <a:r>
                        <a:rPr lang="zh-CN" altLang="en-US" sz="700" b="1" dirty="0" smtClean="0">
                          <a:solidFill>
                            <a:schemeClr val="bg1"/>
                          </a:solidFill>
                          <a:effectLst/>
                          <a:latin typeface="Arial" pitchFamily="34" charset="0"/>
                          <a:ea typeface="Calibri"/>
                          <a:cs typeface="Arial" pitchFamily="34" charset="0"/>
                        </a:rPr>
                        <a:t>期初现金存量平衡表</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 </a:t>
                      </a:r>
                      <a:r>
                        <a:rPr lang="zh-CN" altLang="en-US" sz="700" b="1" dirty="0" smtClean="0">
                          <a:solidFill>
                            <a:schemeClr val="bg1"/>
                          </a:solidFill>
                          <a:effectLst/>
                          <a:latin typeface="Arial" pitchFamily="34" charset="0"/>
                          <a:cs typeface="Arial" pitchFamily="34" charset="0"/>
                        </a:rPr>
                        <a:t>千美元</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0,0</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2 019,6</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a:solidFill>
                            <a:schemeClr val="bg1"/>
                          </a:solidFill>
                          <a:effectLst/>
                          <a:latin typeface="Arial" pitchFamily="34" charset="0"/>
                          <a:cs typeface="Arial" pitchFamily="34" charset="0"/>
                        </a:rPr>
                        <a:t>4 947,6</a:t>
                      </a:r>
                      <a:endParaRPr lang="ru-RU" sz="700" b="1">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a:solidFill>
                            <a:schemeClr val="bg1"/>
                          </a:solidFill>
                          <a:effectLst/>
                          <a:latin typeface="Arial" pitchFamily="34" charset="0"/>
                          <a:cs typeface="Arial" pitchFamily="34" charset="0"/>
                        </a:rPr>
                        <a:t>16 990,7</a:t>
                      </a:r>
                      <a:endParaRPr lang="ru-RU" sz="700" b="1">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42 264,5</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73 814,4</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105 857,6</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139 035,7</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r>
              <a:tr h="115200">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18</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nSpc>
                          <a:spcPct val="115000"/>
                        </a:lnSpc>
                        <a:spcAft>
                          <a:spcPts val="0"/>
                        </a:spcAft>
                      </a:pPr>
                      <a:r>
                        <a:rPr lang="zh-CN" altLang="en-US" sz="700" b="1" dirty="0" smtClean="0">
                          <a:solidFill>
                            <a:schemeClr val="bg1"/>
                          </a:solidFill>
                          <a:effectLst/>
                          <a:latin typeface="Arial" pitchFamily="34" charset="0"/>
                          <a:cs typeface="Arial" pitchFamily="34" charset="0"/>
                        </a:rPr>
                        <a:t>期末现金存量平衡表（</a:t>
                      </a:r>
                      <a:r>
                        <a:rPr lang="ru-RU" sz="700" b="1" dirty="0" smtClean="0">
                          <a:solidFill>
                            <a:schemeClr val="bg1"/>
                          </a:solidFill>
                          <a:effectLst/>
                          <a:latin typeface="Arial" pitchFamily="34" charset="0"/>
                          <a:cs typeface="Arial" pitchFamily="34" charset="0"/>
                        </a:rPr>
                        <a:t>5+9+16+17</a:t>
                      </a:r>
                      <a:r>
                        <a:rPr lang="zh-CN" altLang="en-US" sz="700" b="1" dirty="0" smtClean="0">
                          <a:solidFill>
                            <a:schemeClr val="bg1"/>
                          </a:solidFill>
                          <a:effectLst/>
                          <a:latin typeface="Arial" pitchFamily="34" charset="0"/>
                          <a:cs typeface="Arial" pitchFamily="34" charset="0"/>
                        </a:rPr>
                        <a:t>行）</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zh-CN" altLang="en-US" sz="700" b="1" dirty="0" smtClean="0">
                          <a:solidFill>
                            <a:schemeClr val="bg1"/>
                          </a:solidFill>
                          <a:effectLst/>
                          <a:latin typeface="Arial" pitchFamily="34" charset="0"/>
                          <a:ea typeface="Calibri"/>
                          <a:cs typeface="Arial" pitchFamily="34" charset="0"/>
                        </a:rPr>
                        <a:t>千美元</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a:solidFill>
                            <a:schemeClr val="bg1"/>
                          </a:solidFill>
                          <a:effectLst/>
                          <a:latin typeface="Arial" pitchFamily="34" charset="0"/>
                          <a:cs typeface="Arial" pitchFamily="34" charset="0"/>
                        </a:rPr>
                        <a:t>2 019,6</a:t>
                      </a:r>
                      <a:endParaRPr lang="ru-RU" sz="700" b="1">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a:solidFill>
                            <a:schemeClr val="bg1"/>
                          </a:solidFill>
                          <a:effectLst/>
                          <a:latin typeface="Arial" pitchFamily="34" charset="0"/>
                          <a:cs typeface="Arial" pitchFamily="34" charset="0"/>
                        </a:rPr>
                        <a:t>4 947,6</a:t>
                      </a:r>
                      <a:endParaRPr lang="ru-RU" sz="700" b="1">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16 990,7</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a:solidFill>
                            <a:schemeClr val="bg1"/>
                          </a:solidFill>
                          <a:effectLst/>
                          <a:latin typeface="Arial" pitchFamily="34" charset="0"/>
                          <a:cs typeface="Arial" pitchFamily="34" charset="0"/>
                        </a:rPr>
                        <a:t>42 264,5</a:t>
                      </a:r>
                      <a:endParaRPr lang="ru-RU" sz="700" b="1">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a:solidFill>
                            <a:schemeClr val="bg1"/>
                          </a:solidFill>
                          <a:effectLst/>
                          <a:latin typeface="Arial" pitchFamily="34" charset="0"/>
                          <a:cs typeface="Arial" pitchFamily="34" charset="0"/>
                        </a:rPr>
                        <a:t>73 814,4</a:t>
                      </a:r>
                      <a:endParaRPr lang="ru-RU" sz="700" b="1">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a:solidFill>
                            <a:schemeClr val="bg1"/>
                          </a:solidFill>
                          <a:effectLst/>
                          <a:latin typeface="Arial" pitchFamily="34" charset="0"/>
                          <a:cs typeface="Arial" pitchFamily="34" charset="0"/>
                        </a:rPr>
                        <a:t>105 857,6</a:t>
                      </a:r>
                      <a:endParaRPr lang="ru-RU" sz="700" b="1">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139 035,7</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c>
                  <a:txBody>
                    <a:bodyPr/>
                    <a:lstStyle/>
                    <a:p>
                      <a:pPr algn="ctr">
                        <a:lnSpc>
                          <a:spcPct val="115000"/>
                        </a:lnSpc>
                        <a:spcAft>
                          <a:spcPts val="0"/>
                        </a:spcAft>
                      </a:pPr>
                      <a:r>
                        <a:rPr lang="ru-RU" sz="700" b="1" dirty="0">
                          <a:solidFill>
                            <a:schemeClr val="bg1"/>
                          </a:solidFill>
                          <a:effectLst/>
                          <a:latin typeface="Arial" pitchFamily="34" charset="0"/>
                          <a:cs typeface="Arial" pitchFamily="34" charset="0"/>
                        </a:rPr>
                        <a:t>173 383,1</a:t>
                      </a:r>
                      <a:endParaRPr lang="ru-RU" sz="700" b="1" dirty="0">
                        <a:solidFill>
                          <a:schemeClr val="bg1"/>
                        </a:solidFill>
                        <a:effectLst/>
                        <a:latin typeface="Arial" pitchFamily="34" charset="0"/>
                        <a:ea typeface="Calibri"/>
                        <a:cs typeface="Arial" pitchFamily="34" charset="0"/>
                      </a:endParaRPr>
                    </a:p>
                  </a:txBody>
                  <a:tcPr marL="37258" marR="37258" marT="0" marB="0" anchor="ctr">
                    <a:solidFill>
                      <a:schemeClr val="accent2"/>
                    </a:solidFill>
                  </a:tcPr>
                </a:tc>
              </a:tr>
            </a:tbl>
          </a:graphicData>
        </a:graphic>
      </p:graphicFrame>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Диаграмма 24"/>
          <p:cNvGraphicFramePr/>
          <p:nvPr/>
        </p:nvGraphicFramePr>
        <p:xfrm>
          <a:off x="289651" y="3356992"/>
          <a:ext cx="4158935" cy="1440160"/>
        </p:xfrm>
        <a:graphic>
          <a:graphicData uri="http://schemas.openxmlformats.org/drawingml/2006/chart">
            <c:chart xmlns:c="http://schemas.openxmlformats.org/drawingml/2006/chart" xmlns:r="http://schemas.openxmlformats.org/officeDocument/2006/relationships" r:id="rId3"/>
          </a:graphicData>
        </a:graphic>
      </p:graphicFrame>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68612"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pic>
        <p:nvPicPr>
          <p:cNvPr id="68613" name="Рисунок 9"/>
          <p:cNvPicPr>
            <a:picLocks noChangeAspect="1"/>
          </p:cNvPicPr>
          <p:nvPr/>
        </p:nvPicPr>
        <p:blipFill>
          <a:blip r:embed="rId5"/>
          <a:srcRect/>
          <a:stretch>
            <a:fillRect/>
          </a:stretch>
        </p:blipFill>
        <p:spPr bwMode="auto">
          <a:xfrm>
            <a:off x="288925" y="103188"/>
            <a:ext cx="1476375" cy="619125"/>
          </a:xfrm>
          <a:prstGeom prst="rect">
            <a:avLst/>
          </a:prstGeom>
          <a:noFill/>
          <a:ln w="9525">
            <a:noFill/>
            <a:miter lim="800000"/>
            <a:headEnd/>
            <a:tailEnd/>
          </a:ln>
        </p:spPr>
      </p:pic>
      <p:sp>
        <p:nvSpPr>
          <p:cNvPr id="13" name="Прямоугольник 12"/>
          <p:cNvSpPr/>
          <p:nvPr/>
        </p:nvSpPr>
        <p:spPr>
          <a:xfrm>
            <a:off x="288925" y="973138"/>
            <a:ext cx="4265613" cy="5192712"/>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68615" name="Стрелка вниз 13"/>
          <p:cNvSpPr>
            <a:spLocks noChangeArrowheads="1"/>
          </p:cNvSpPr>
          <p:nvPr/>
        </p:nvSpPr>
        <p:spPr bwMode="auto">
          <a:xfrm>
            <a:off x="468313" y="836613"/>
            <a:ext cx="863600"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第</a:t>
            </a:r>
            <a:r>
              <a:rPr lang="en-US" altLang="zh-CN" sz="1400">
                <a:solidFill>
                  <a:schemeClr val="bg1"/>
                </a:solidFill>
                <a:latin typeface="Calibri" pitchFamily="34" charset="0"/>
              </a:rPr>
              <a:t>1</a:t>
            </a:r>
            <a:r>
              <a:rPr lang="zh-CN" altLang="en-US" sz="1400">
                <a:solidFill>
                  <a:schemeClr val="bg1"/>
                </a:solidFill>
                <a:latin typeface="Calibri" pitchFamily="34" charset="0"/>
              </a:rPr>
              <a:t>阶段</a:t>
            </a:r>
            <a:endParaRPr lang="zh-CN" altLang="ru-RU" sz="1400">
              <a:solidFill>
                <a:schemeClr val="bg1"/>
              </a:solidFill>
              <a:latin typeface="Calibri" pitchFamily="34" charset="0"/>
            </a:endParaRPr>
          </a:p>
        </p:txBody>
      </p:sp>
      <p:sp>
        <p:nvSpPr>
          <p:cNvPr id="15" name="Прямоугольник 14"/>
          <p:cNvSpPr/>
          <p:nvPr/>
        </p:nvSpPr>
        <p:spPr>
          <a:xfrm>
            <a:off x="4716463" y="973138"/>
            <a:ext cx="4160837" cy="5192712"/>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16" name="Стрелка вниз 15"/>
          <p:cNvSpPr/>
          <p:nvPr/>
        </p:nvSpPr>
        <p:spPr>
          <a:xfrm>
            <a:off x="4787900" y="836613"/>
            <a:ext cx="863600" cy="273050"/>
          </a:xfrm>
          <a:prstGeom prst="downArrow">
            <a:avLst>
              <a:gd name="adj1" fmla="val 100000"/>
              <a:gd name="adj2" fmla="val 0"/>
            </a:avLst>
          </a:prstGeom>
          <a:solidFill>
            <a:schemeClr val="tx1">
              <a:lumMod val="75000"/>
              <a:lumOff val="2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第</a:t>
            </a:r>
            <a:r>
              <a:rPr lang="en-US" altLang="zh-CN" sz="1400" dirty="0">
                <a:solidFill>
                  <a:schemeClr val="bg1"/>
                </a:solidFill>
                <a:latin typeface="+mn-lt"/>
                <a:ea typeface="+mn-ea"/>
              </a:rPr>
              <a:t>2</a:t>
            </a:r>
            <a:r>
              <a:rPr lang="zh-CN" altLang="en-US" sz="1400" dirty="0">
                <a:solidFill>
                  <a:schemeClr val="bg1"/>
                </a:solidFill>
                <a:latin typeface="+mn-lt"/>
                <a:ea typeface="+mn-ea"/>
              </a:rPr>
              <a:t>阶段</a:t>
            </a:r>
            <a:r>
              <a:rPr lang="ru-RU" sz="1400" dirty="0">
                <a:solidFill>
                  <a:schemeClr val="bg1"/>
                </a:solidFill>
                <a:latin typeface="+mn-lt"/>
                <a:ea typeface="+mn-ea"/>
              </a:rPr>
              <a:t> </a:t>
            </a:r>
            <a:endParaRPr lang="ru-RU" sz="1400" dirty="0">
              <a:solidFill>
                <a:schemeClr val="bg1"/>
              </a:solidFill>
              <a:latin typeface="+mn-lt"/>
              <a:ea typeface="+mn-ea"/>
            </a:endParaRPr>
          </a:p>
        </p:txBody>
      </p:sp>
      <p:graphicFrame>
        <p:nvGraphicFramePr>
          <p:cNvPr id="24" name="Диаграмма 23"/>
          <p:cNvGraphicFramePr/>
          <p:nvPr/>
        </p:nvGraphicFramePr>
        <p:xfrm>
          <a:off x="342594" y="1109349"/>
          <a:ext cx="4158934" cy="231965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6" name="Диаграмма 25"/>
          <p:cNvGraphicFramePr/>
          <p:nvPr/>
        </p:nvGraphicFramePr>
        <p:xfrm>
          <a:off x="319643" y="4725144"/>
          <a:ext cx="4180349" cy="136815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7" name="Диаграмма 26"/>
          <p:cNvGraphicFramePr/>
          <p:nvPr/>
        </p:nvGraphicFramePr>
        <p:xfrm>
          <a:off x="4716967" y="1109349"/>
          <a:ext cx="4160111" cy="2319651"/>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8" name="Диаграмма 27"/>
          <p:cNvGraphicFramePr/>
          <p:nvPr/>
        </p:nvGraphicFramePr>
        <p:xfrm>
          <a:off x="4788025" y="3429000"/>
          <a:ext cx="4089054" cy="1444009"/>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9" name="Диаграмма 28"/>
          <p:cNvGraphicFramePr/>
          <p:nvPr/>
        </p:nvGraphicFramePr>
        <p:xfrm>
          <a:off x="4734682" y="4797151"/>
          <a:ext cx="4123730" cy="1354109"/>
        </p:xfrm>
        <a:graphic>
          <a:graphicData uri="http://schemas.openxmlformats.org/drawingml/2006/chart">
            <c:chart xmlns:c="http://schemas.openxmlformats.org/drawingml/2006/chart" xmlns:r="http://schemas.openxmlformats.org/officeDocument/2006/relationships" r:id="rId10"/>
          </a:graphicData>
        </a:graphic>
      </p:graphicFrame>
      <p:sp>
        <p:nvSpPr>
          <p:cNvPr id="18" name="TextBox 17"/>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电缆生产方案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19" name="Прямоугольник 18"/>
          <p:cNvSpPr/>
          <p:nvPr/>
        </p:nvSpPr>
        <p:spPr>
          <a:xfrm>
            <a:off x="7866063" y="604838"/>
            <a:ext cx="1260475" cy="476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0" name="Стрелка вниз 19"/>
          <p:cNvSpPr/>
          <p:nvPr/>
        </p:nvSpPr>
        <p:spPr>
          <a:xfrm>
            <a:off x="1547813" y="836613"/>
            <a:ext cx="2879725" cy="273050"/>
          </a:xfrm>
          <a:prstGeom prst="downArrow">
            <a:avLst>
              <a:gd name="adj1" fmla="val 100000"/>
              <a:gd name="adj2" fmla="val 0"/>
            </a:avLst>
          </a:prstGeom>
          <a:solidFill>
            <a:schemeClr val="accent2">
              <a:lumMod val="60000"/>
              <a:lumOff val="40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经济效益评估</a:t>
            </a:r>
            <a:endParaRPr lang="ru-RU" sz="1050" dirty="0">
              <a:solidFill>
                <a:schemeClr val="bg1"/>
              </a:solidFill>
              <a:latin typeface="+mn-lt"/>
              <a:ea typeface="+mn-ea"/>
            </a:endParaRPr>
          </a:p>
        </p:txBody>
      </p:sp>
      <p:sp>
        <p:nvSpPr>
          <p:cNvPr id="21" name="Стрелка вниз 20"/>
          <p:cNvSpPr/>
          <p:nvPr/>
        </p:nvSpPr>
        <p:spPr>
          <a:xfrm>
            <a:off x="5940425" y="836613"/>
            <a:ext cx="2879725" cy="273050"/>
          </a:xfrm>
          <a:prstGeom prst="downArrow">
            <a:avLst>
              <a:gd name="adj1" fmla="val 100000"/>
              <a:gd name="adj2" fmla="val 0"/>
            </a:avLst>
          </a:prstGeom>
          <a:solidFill>
            <a:schemeClr val="bg1">
              <a:lumMod val="65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经济效益评估</a:t>
            </a:r>
            <a:endParaRPr lang="ru-RU" sz="1050" dirty="0">
              <a:solidFill>
                <a:schemeClr val="bg1"/>
              </a:solidFill>
              <a:latin typeface="+mn-lt"/>
              <a:ea typeface="+mn-ea"/>
            </a:endParaRPr>
          </a:p>
        </p:txBody>
      </p:sp>
      <p:sp>
        <p:nvSpPr>
          <p:cNvPr id="2" name="Номер слайда 1"/>
          <p:cNvSpPr>
            <a:spLocks noGrp="1"/>
          </p:cNvSpPr>
          <p:nvPr>
            <p:ph type="sldNum" sz="quarter" idx="12"/>
          </p:nvPr>
        </p:nvSpPr>
        <p:spPr/>
        <p:txBody>
          <a:bodyPr/>
          <a:lstStyle/>
          <a:p>
            <a:pPr>
              <a:defRPr/>
            </a:pPr>
            <a:fld id="{3266E144-97BB-4DA2-9380-15735A376ADE}" type="slidenum">
              <a:rPr lang="ru-RU" sz="1800" b="1"/>
              <a:pPr>
                <a:defRPr/>
              </a:pPr>
              <a:t>28</a:t>
            </a:fld>
            <a:endParaRPr lang="ru-RU" sz="1800" b="1" dirty="0"/>
          </a:p>
        </p:txBody>
      </p:sp>
      <p:sp>
        <p:nvSpPr>
          <p:cNvPr id="68628" name="TextBox 21"/>
          <p:cNvSpPr txBox="1">
            <a:spLocks noChangeArrowheads="1"/>
          </p:cNvSpPr>
          <p:nvPr/>
        </p:nvSpPr>
        <p:spPr bwMode="auto">
          <a:xfrm>
            <a:off x="3348038" y="1196975"/>
            <a:ext cx="1152525" cy="2124075"/>
          </a:xfrm>
          <a:prstGeom prst="rect">
            <a:avLst/>
          </a:prstGeom>
          <a:solidFill>
            <a:schemeClr val="bg1"/>
          </a:solidFill>
          <a:ln w="9525">
            <a:noFill/>
            <a:miter lim="800000"/>
            <a:headEnd/>
            <a:tailEnd/>
          </a:ln>
        </p:spPr>
        <p:txBody>
          <a:bodyPr>
            <a:spAutoFit/>
          </a:bodyPr>
          <a:lstStyle/>
          <a:p>
            <a:r>
              <a:rPr lang="zh-CN" altLang="zh-CN" sz="1100">
                <a:latin typeface="Calibri" pitchFamily="34" charset="0"/>
              </a:rPr>
              <a:t>货币流量</a:t>
            </a:r>
            <a:r>
              <a:rPr lang="en-US" altLang="zh-CN" sz="1100">
                <a:latin typeface="Calibri" pitchFamily="34" charset="0"/>
              </a:rPr>
              <a:t>CF</a:t>
            </a:r>
            <a:r>
              <a:rPr lang="zh-CN" altLang="zh-CN" sz="1100">
                <a:latin typeface="Calibri" pitchFamily="34" charset="0"/>
              </a:rPr>
              <a:t>，增量（第</a:t>
            </a:r>
            <a:r>
              <a:rPr lang="en-US" altLang="zh-CN" sz="1100">
                <a:latin typeface="Calibri" pitchFamily="34" charset="0"/>
              </a:rPr>
              <a:t>2+3</a:t>
            </a:r>
            <a:r>
              <a:rPr lang="zh-CN" altLang="zh-CN" sz="1100">
                <a:latin typeface="Calibri" pitchFamily="34" charset="0"/>
              </a:rPr>
              <a:t>行）</a:t>
            </a:r>
          </a:p>
          <a:p>
            <a:r>
              <a:rPr lang="en-US" altLang="zh-CN" sz="1100">
                <a:latin typeface="Calibri" pitchFamily="34" charset="0"/>
              </a:rPr>
              <a:t> </a:t>
            </a:r>
            <a:r>
              <a:rPr lang="zh-CN" altLang="zh-CN" sz="1100">
                <a:latin typeface="Calibri" pitchFamily="34" charset="0"/>
              </a:rPr>
              <a:t>贴现现金流量</a:t>
            </a:r>
            <a:r>
              <a:rPr lang="en-US" altLang="zh-CN" sz="1100">
                <a:latin typeface="Calibri" pitchFamily="34" charset="0"/>
              </a:rPr>
              <a:t>CFd</a:t>
            </a:r>
            <a:r>
              <a:rPr lang="zh-CN" altLang="zh-CN" sz="1100">
                <a:latin typeface="Calibri" pitchFamily="34" charset="0"/>
              </a:rPr>
              <a:t>，增量（</a:t>
            </a:r>
            <a:r>
              <a:rPr lang="en-US" altLang="zh-CN" sz="1100">
                <a:latin typeface="Calibri" pitchFamily="34" charset="0"/>
              </a:rPr>
              <a:t>NPV</a:t>
            </a:r>
            <a:r>
              <a:rPr lang="zh-CN" altLang="zh-CN" sz="1100">
                <a:latin typeface="Calibri" pitchFamily="34" charset="0"/>
              </a:rPr>
              <a:t>）</a:t>
            </a:r>
          </a:p>
          <a:p>
            <a:r>
              <a:rPr lang="en-US" altLang="zh-CN" sz="1100">
                <a:latin typeface="Calibri" pitchFamily="34" charset="0"/>
              </a:rPr>
              <a:t> IRR</a:t>
            </a:r>
            <a:r>
              <a:rPr lang="zh-CN" altLang="zh-CN" sz="1100">
                <a:latin typeface="Calibri" pitchFamily="34" charset="0"/>
              </a:rPr>
              <a:t>（内部利润率标准）</a:t>
            </a:r>
          </a:p>
          <a:p>
            <a:r>
              <a:rPr lang="en-US" altLang="zh-CN" sz="1100">
                <a:latin typeface="Calibri" pitchFamily="34" charset="0"/>
              </a:rPr>
              <a:t> </a:t>
            </a:r>
          </a:p>
          <a:p>
            <a:r>
              <a:rPr lang="en-US" altLang="zh-CN" sz="1100">
                <a:latin typeface="Calibri" pitchFamily="34" charset="0"/>
              </a:rPr>
              <a:t>MIRR</a:t>
            </a:r>
            <a:r>
              <a:rPr lang="zh-CN" altLang="zh-CN" sz="1100">
                <a:latin typeface="Calibri" pitchFamily="34" charset="0"/>
              </a:rPr>
              <a:t>（改进后的内部利润率标准）</a:t>
            </a:r>
          </a:p>
          <a:p>
            <a:endParaRPr lang="zh-CN" altLang="en-US" sz="1100">
              <a:latin typeface="Calibri" pitchFamily="34" charset="0"/>
            </a:endParaRPr>
          </a:p>
        </p:txBody>
      </p:sp>
      <p:sp>
        <p:nvSpPr>
          <p:cNvPr id="68629" name="TextBox 22"/>
          <p:cNvSpPr txBox="1">
            <a:spLocks noChangeArrowheads="1"/>
          </p:cNvSpPr>
          <p:nvPr/>
        </p:nvSpPr>
        <p:spPr bwMode="auto">
          <a:xfrm>
            <a:off x="3419475" y="3573463"/>
            <a:ext cx="1008063" cy="784225"/>
          </a:xfrm>
          <a:prstGeom prst="rect">
            <a:avLst/>
          </a:prstGeom>
          <a:solidFill>
            <a:schemeClr val="bg1"/>
          </a:solidFill>
          <a:ln w="9525">
            <a:noFill/>
            <a:miter lim="800000"/>
            <a:headEnd/>
            <a:tailEnd/>
          </a:ln>
        </p:spPr>
        <p:txBody>
          <a:bodyPr>
            <a:spAutoFit/>
          </a:bodyPr>
          <a:lstStyle/>
          <a:p>
            <a:r>
              <a:rPr lang="en-US" altLang="zh-CN" sz="900">
                <a:latin typeface="Calibri" pitchFamily="34" charset="0"/>
              </a:rPr>
              <a:t>EBITDA</a:t>
            </a:r>
            <a:r>
              <a:rPr lang="zh-CN" altLang="zh-CN" sz="900">
                <a:latin typeface="Calibri" pitchFamily="34" charset="0"/>
              </a:rPr>
              <a:t>利润率</a:t>
            </a:r>
          </a:p>
          <a:p>
            <a:r>
              <a:rPr lang="zh-CN" altLang="zh-CN" sz="900">
                <a:latin typeface="Calibri" pitchFamily="34" charset="0"/>
              </a:rPr>
              <a:t>（</a:t>
            </a:r>
            <a:r>
              <a:rPr lang="en-US" altLang="zh-CN" sz="900">
                <a:latin typeface="Calibri" pitchFamily="34" charset="0"/>
              </a:rPr>
              <a:t>EBITDA/</a:t>
            </a:r>
            <a:r>
              <a:rPr lang="zh-CN" altLang="zh-CN" sz="900">
                <a:latin typeface="Calibri" pitchFamily="34" charset="0"/>
              </a:rPr>
              <a:t>收入）</a:t>
            </a:r>
          </a:p>
          <a:p>
            <a:r>
              <a:rPr lang="en-US" altLang="zh-CN" sz="900">
                <a:latin typeface="Calibri" pitchFamily="34" charset="0"/>
              </a:rPr>
              <a:t> </a:t>
            </a:r>
            <a:endParaRPr lang="zh-CN" altLang="zh-CN" sz="900">
              <a:latin typeface="Calibri" pitchFamily="34" charset="0"/>
            </a:endParaRPr>
          </a:p>
          <a:p>
            <a:r>
              <a:rPr lang="en-US" altLang="zh-CN" sz="900">
                <a:latin typeface="Calibri" pitchFamily="34" charset="0"/>
              </a:rPr>
              <a:t>EBIDTA</a:t>
            </a:r>
            <a:endParaRPr lang="zh-CN" altLang="en-US" sz="900">
              <a:latin typeface="Calibri" pitchFamily="34" charset="0"/>
            </a:endParaRPr>
          </a:p>
        </p:txBody>
      </p:sp>
      <p:sp>
        <p:nvSpPr>
          <p:cNvPr id="68630" name="TextBox 29"/>
          <p:cNvSpPr txBox="1">
            <a:spLocks noChangeArrowheads="1"/>
          </p:cNvSpPr>
          <p:nvPr/>
        </p:nvSpPr>
        <p:spPr bwMode="auto">
          <a:xfrm>
            <a:off x="7956550" y="1125538"/>
            <a:ext cx="1187450" cy="2308225"/>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货币流量</a:t>
            </a:r>
            <a:r>
              <a:rPr lang="en-US" altLang="zh-CN" sz="900">
                <a:latin typeface="Calibri" pitchFamily="34" charset="0"/>
              </a:rPr>
              <a:t>CF</a:t>
            </a:r>
            <a:r>
              <a:rPr lang="zh-CN" altLang="zh-CN" sz="900">
                <a:latin typeface="Calibri" pitchFamily="34" charset="0"/>
              </a:rPr>
              <a:t>， 增量（第</a:t>
            </a:r>
            <a:r>
              <a:rPr lang="en-US" altLang="zh-CN" sz="900">
                <a:latin typeface="Calibri" pitchFamily="34" charset="0"/>
              </a:rPr>
              <a:t>4</a:t>
            </a:r>
            <a:r>
              <a:rPr lang="zh-CN" altLang="zh-CN" sz="900">
                <a:latin typeface="Calibri" pitchFamily="34" charset="0"/>
              </a:rPr>
              <a:t>行额度）</a:t>
            </a:r>
          </a:p>
          <a:p>
            <a:r>
              <a:rPr lang="en-US" altLang="zh-CN" sz="900">
                <a:latin typeface="Calibri" pitchFamily="34" charset="0"/>
              </a:rPr>
              <a:t> </a:t>
            </a:r>
          </a:p>
          <a:p>
            <a:r>
              <a:rPr lang="zh-CN" altLang="zh-CN" sz="900">
                <a:latin typeface="Calibri" pitchFamily="34" charset="0"/>
              </a:rPr>
              <a:t>贴现现金流量</a:t>
            </a:r>
            <a:r>
              <a:rPr lang="en-US" altLang="zh-CN" sz="900">
                <a:latin typeface="Calibri" pitchFamily="34" charset="0"/>
              </a:rPr>
              <a:t>CFd</a:t>
            </a:r>
            <a:r>
              <a:rPr lang="zh-CN" altLang="zh-CN" sz="900">
                <a:latin typeface="Calibri" pitchFamily="34" charset="0"/>
              </a:rPr>
              <a:t>，增量（</a:t>
            </a:r>
            <a:r>
              <a:rPr lang="en-US" altLang="zh-CN" sz="900">
                <a:latin typeface="Calibri" pitchFamily="34" charset="0"/>
              </a:rPr>
              <a:t>NPV</a:t>
            </a:r>
            <a:r>
              <a:rPr lang="zh-CN" altLang="zh-CN" sz="900">
                <a:latin typeface="Calibri" pitchFamily="34" charset="0"/>
              </a:rPr>
              <a:t>）（第</a:t>
            </a:r>
            <a:r>
              <a:rPr lang="en-US" altLang="zh-CN" sz="900">
                <a:latin typeface="Calibri" pitchFamily="34" charset="0"/>
              </a:rPr>
              <a:t>7</a:t>
            </a:r>
            <a:r>
              <a:rPr lang="zh-CN" altLang="zh-CN" sz="900">
                <a:latin typeface="Calibri" pitchFamily="34" charset="0"/>
              </a:rPr>
              <a:t>行额度）</a:t>
            </a:r>
          </a:p>
          <a:p>
            <a:r>
              <a:rPr lang="en-US" altLang="zh-CN" sz="900">
                <a:latin typeface="Calibri" pitchFamily="34" charset="0"/>
              </a:rPr>
              <a:t> </a:t>
            </a:r>
            <a:endParaRPr lang="zh-CN" altLang="zh-CN" sz="900">
              <a:latin typeface="Calibri" pitchFamily="34" charset="0"/>
            </a:endParaRPr>
          </a:p>
          <a:p>
            <a:r>
              <a:rPr lang="en-US" altLang="zh-CN" sz="900">
                <a:latin typeface="Calibri" pitchFamily="34" charset="0"/>
              </a:rPr>
              <a:t> </a:t>
            </a:r>
            <a:endParaRPr lang="zh-CN" altLang="zh-CN" sz="900">
              <a:latin typeface="Calibri" pitchFamily="34" charset="0"/>
            </a:endParaRPr>
          </a:p>
          <a:p>
            <a:r>
              <a:rPr lang="zh-CN" altLang="zh-CN" sz="900">
                <a:latin typeface="Calibri" pitchFamily="34" charset="0"/>
              </a:rPr>
              <a:t>内部收入额标准 </a:t>
            </a:r>
            <a:r>
              <a:rPr lang="en-US" altLang="zh-CN" sz="900">
                <a:latin typeface="Calibri" pitchFamily="34" charset="0"/>
              </a:rPr>
              <a:t>– IRR</a:t>
            </a:r>
          </a:p>
          <a:p>
            <a:endParaRPr lang="en-US" altLang="zh-CN" sz="900">
              <a:latin typeface="Calibri" pitchFamily="34" charset="0"/>
            </a:endParaRPr>
          </a:p>
          <a:p>
            <a:endParaRPr lang="en-US" altLang="zh-CN" sz="900">
              <a:latin typeface="Calibri" pitchFamily="34" charset="0"/>
            </a:endParaRPr>
          </a:p>
          <a:p>
            <a:r>
              <a:rPr lang="zh-CN" altLang="en-US" sz="900">
                <a:latin typeface="Calibri" pitchFamily="34" charset="0"/>
              </a:rPr>
              <a:t>盈利率内部修正标准</a:t>
            </a:r>
            <a:r>
              <a:rPr lang="en-US" altLang="zh-CN" sz="900">
                <a:latin typeface="Calibri" pitchFamily="34" charset="0"/>
              </a:rPr>
              <a:t>-MIRR</a:t>
            </a:r>
          </a:p>
          <a:p>
            <a:endParaRPr lang="en-US" altLang="zh-CN" sz="900">
              <a:latin typeface="Calibri" pitchFamily="34" charset="0"/>
            </a:endParaRPr>
          </a:p>
          <a:p>
            <a:endParaRPr lang="zh-CN" altLang="en-US" sz="900">
              <a:latin typeface="Calibri" pitchFamily="34" charset="0"/>
            </a:endParaRPr>
          </a:p>
        </p:txBody>
      </p:sp>
      <p:sp>
        <p:nvSpPr>
          <p:cNvPr id="68631" name="TextBox 30"/>
          <p:cNvSpPr txBox="1">
            <a:spLocks noChangeArrowheads="1"/>
          </p:cNvSpPr>
          <p:nvPr/>
        </p:nvSpPr>
        <p:spPr bwMode="auto">
          <a:xfrm>
            <a:off x="7885113" y="3716338"/>
            <a:ext cx="1150937" cy="708025"/>
          </a:xfrm>
          <a:prstGeom prst="rect">
            <a:avLst/>
          </a:prstGeom>
          <a:solidFill>
            <a:schemeClr val="bg1"/>
          </a:solidFill>
          <a:ln w="9525">
            <a:noFill/>
            <a:miter lim="800000"/>
            <a:headEnd/>
            <a:tailEnd/>
          </a:ln>
        </p:spPr>
        <p:txBody>
          <a:bodyPr>
            <a:spAutoFit/>
          </a:bodyPr>
          <a:lstStyle/>
          <a:p>
            <a:r>
              <a:rPr lang="en-US" altLang="zh-CN" sz="1000">
                <a:latin typeface="Calibri" pitchFamily="34" charset="0"/>
              </a:rPr>
              <a:t>EBITDA</a:t>
            </a:r>
            <a:r>
              <a:rPr lang="zh-CN" altLang="zh-CN" sz="1000">
                <a:latin typeface="Calibri" pitchFamily="34" charset="0"/>
              </a:rPr>
              <a:t>利润率</a:t>
            </a:r>
          </a:p>
          <a:p>
            <a:r>
              <a:rPr lang="en-US" altLang="zh-CN" sz="1000">
                <a:latin typeface="Calibri" pitchFamily="34" charset="0"/>
              </a:rPr>
              <a:t> </a:t>
            </a:r>
            <a:endParaRPr lang="zh-CN" altLang="zh-CN" sz="1000">
              <a:latin typeface="Calibri" pitchFamily="34" charset="0"/>
            </a:endParaRPr>
          </a:p>
          <a:p>
            <a:r>
              <a:rPr lang="en-US" altLang="zh-CN" sz="1000">
                <a:latin typeface="Calibri" pitchFamily="34" charset="0"/>
              </a:rPr>
              <a:t> </a:t>
            </a:r>
            <a:endParaRPr lang="zh-CN" altLang="zh-CN" sz="1000">
              <a:latin typeface="Calibri" pitchFamily="34" charset="0"/>
            </a:endParaRPr>
          </a:p>
          <a:p>
            <a:r>
              <a:rPr lang="en-US" altLang="zh-CN" sz="1000">
                <a:latin typeface="Calibri" pitchFamily="34" charset="0"/>
              </a:rPr>
              <a:t>EBIDTA</a:t>
            </a:r>
            <a:endParaRPr lang="zh-CN" altLang="en-US" sz="1000">
              <a:latin typeface="Calibri" pitchFamily="34" charset="0"/>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2492375"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工业气体生产方案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70660"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70661"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101600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100"/>
              </a:spcBef>
              <a:spcAft>
                <a:spcPts val="100"/>
              </a:spcAft>
              <a:defRPr/>
            </a:pPr>
            <a:r>
              <a:rPr lang="zh-CN" altLang="en-US" sz="1200" b="1" dirty="0">
                <a:solidFill>
                  <a:prstClr val="black"/>
                </a:solidFill>
              </a:rPr>
              <a:t>方案名称：</a:t>
            </a:r>
            <a:r>
              <a:rPr lang="zh-CN" altLang="en-US" sz="1200" dirty="0">
                <a:solidFill>
                  <a:prstClr val="black"/>
                </a:solidFill>
              </a:rPr>
              <a:t>生产工业气体</a:t>
            </a:r>
            <a:endParaRPr lang="en-US" altLang="zh-CN" sz="1200" dirty="0">
              <a:solidFill>
                <a:prstClr val="black"/>
              </a:solidFill>
            </a:endParaRPr>
          </a:p>
          <a:p>
            <a:pPr algn="just" fontAlgn="auto">
              <a:spcBef>
                <a:spcPts val="100"/>
              </a:spcBef>
              <a:spcAft>
                <a:spcPts val="100"/>
              </a:spcAft>
              <a:defRPr/>
            </a:pPr>
            <a:r>
              <a:rPr lang="zh-CN" altLang="en-US" sz="1200" b="1" dirty="0"/>
              <a:t>方案的实施目的：</a:t>
            </a:r>
            <a:r>
              <a:rPr lang="zh-CN" altLang="en-US" sz="1200" dirty="0">
                <a:solidFill>
                  <a:schemeClr val="tx1">
                    <a:lumMod val="85000"/>
                    <a:lumOff val="15000"/>
                  </a:schemeClr>
                </a:solidFill>
              </a:rPr>
              <a:t>进行生产的现代化改装，推广到现代化设备的生产中，可以降低动力消耗和生产过程中的成品损失。</a:t>
            </a:r>
            <a:r>
              <a:rPr lang="ru-RU" sz="1200" dirty="0">
                <a:solidFill>
                  <a:schemeClr val="tx1">
                    <a:lumMod val="85000"/>
                    <a:lumOff val="15000"/>
                  </a:schemeClr>
                </a:solidFill>
              </a:rPr>
              <a:t>                  </a:t>
            </a:r>
          </a:p>
          <a:p>
            <a:pPr algn="just" fontAlgn="auto">
              <a:spcBef>
                <a:spcPts val="100"/>
              </a:spcBef>
              <a:spcAft>
                <a:spcPts val="100"/>
              </a:spcAft>
              <a:defRPr/>
            </a:pPr>
            <a:r>
              <a:rPr lang="zh-CN" altLang="en-US" sz="1200" b="1" dirty="0"/>
              <a:t>实施地点：</a:t>
            </a:r>
            <a:r>
              <a:rPr lang="zh-CN" altLang="en-US" sz="1200" dirty="0"/>
              <a:t>滨海边疆区乌苏里斯克市</a:t>
            </a:r>
            <a:r>
              <a:rPr lang="zh-CN" altLang="zh-CN" sz="1200" dirty="0"/>
              <a:t>穆尔津采夫胡同</a:t>
            </a:r>
            <a:r>
              <a:rPr lang="en-US" altLang="zh-CN" sz="1200" dirty="0"/>
              <a:t>26</a:t>
            </a:r>
            <a:r>
              <a:rPr lang="zh-CN" altLang="zh-CN" sz="1200" dirty="0"/>
              <a:t>号</a:t>
            </a:r>
            <a:endParaRPr lang="ru-RU" sz="1200" dirty="0">
              <a:solidFill>
                <a:schemeClr val="tx1">
                  <a:lumMod val="85000"/>
                  <a:lumOff val="15000"/>
                </a:schemeClr>
              </a:solidFill>
            </a:endParaRPr>
          </a:p>
        </p:txBody>
      </p:sp>
      <p:sp>
        <p:nvSpPr>
          <p:cNvPr id="70663" name="Стрелка вниз 8"/>
          <p:cNvSpPr>
            <a:spLocks noChangeArrowheads="1"/>
          </p:cNvSpPr>
          <p:nvPr/>
        </p:nvSpPr>
        <p:spPr bwMode="auto">
          <a:xfrm>
            <a:off x="477838" y="839788"/>
            <a:ext cx="2087562" cy="271462"/>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方案说明</a:t>
            </a:r>
            <a:endParaRPr lang="zh-CN" altLang="ru-RU" sz="1400">
              <a:solidFill>
                <a:schemeClr val="bg1"/>
              </a:solidFill>
              <a:latin typeface="Calibri" pitchFamily="34" charset="0"/>
            </a:endParaRPr>
          </a:p>
        </p:txBody>
      </p:sp>
      <p:sp>
        <p:nvSpPr>
          <p:cNvPr id="13" name="Прямоугольник 12"/>
          <p:cNvSpPr/>
          <p:nvPr/>
        </p:nvSpPr>
        <p:spPr>
          <a:xfrm>
            <a:off x="338138" y="2428875"/>
            <a:ext cx="8482012" cy="3662363"/>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ctr"/>
          <a:lstStyle/>
          <a:p>
            <a:pPr algn="just" fontAlgn="auto">
              <a:spcBef>
                <a:spcPts val="0"/>
              </a:spcBef>
              <a:spcAft>
                <a:spcPts val="0"/>
              </a:spcAft>
              <a:defRPr/>
            </a:pPr>
            <a:endParaRPr lang="ru-RU" sz="12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p:txBody>
      </p:sp>
      <p:sp>
        <p:nvSpPr>
          <p:cNvPr id="70665" name="Стрелка вниз 13"/>
          <p:cNvSpPr>
            <a:spLocks noChangeArrowheads="1"/>
          </p:cNvSpPr>
          <p:nvPr/>
        </p:nvSpPr>
        <p:spPr bwMode="auto">
          <a:xfrm>
            <a:off x="468313" y="2276475"/>
            <a:ext cx="1296987"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产品</a:t>
            </a:r>
            <a:endParaRPr lang="zh-CN" altLang="ru-RU" sz="1400">
              <a:solidFill>
                <a:schemeClr val="bg1"/>
              </a:solidFill>
              <a:latin typeface="Calibri" pitchFamily="34" charset="0"/>
            </a:endParaRPr>
          </a:p>
        </p:txBody>
      </p:sp>
      <p:sp>
        <p:nvSpPr>
          <p:cNvPr id="18" name="Стрелка вниз 17"/>
          <p:cNvSpPr/>
          <p:nvPr/>
        </p:nvSpPr>
        <p:spPr>
          <a:xfrm>
            <a:off x="3400425" y="836613"/>
            <a:ext cx="2035175" cy="255587"/>
          </a:xfrm>
          <a:prstGeom prst="downArrow">
            <a:avLst>
              <a:gd name="adj1" fmla="val 100000"/>
              <a:gd name="adj2" fmla="val 0"/>
            </a:avLst>
          </a:prstGeom>
          <a:solidFill>
            <a:schemeClr val="tx1">
              <a:lumMod val="75000"/>
              <a:lumOff val="25000"/>
            </a:schemeClr>
          </a:solidFill>
          <a:ln>
            <a:noFill/>
          </a:ln>
        </p:spPr>
        <p:txBody>
          <a:bodyPr tIns="0" bIns="0" anchor="ctr"/>
          <a:lstStyle/>
          <a:p>
            <a:pPr fontAlgn="auto">
              <a:spcBef>
                <a:spcPts val="0"/>
              </a:spcBef>
              <a:spcAft>
                <a:spcPts val="0"/>
              </a:spcAft>
              <a:defRPr/>
            </a:pPr>
            <a:r>
              <a:rPr lang="zh-CN" altLang="en-US" sz="1100" dirty="0">
                <a:solidFill>
                  <a:schemeClr val="bg1"/>
                </a:solidFill>
                <a:latin typeface="+mn-lt"/>
                <a:ea typeface="+mn-ea"/>
              </a:rPr>
              <a:t>投资额</a:t>
            </a:r>
            <a:r>
              <a:rPr lang="en-US" sz="1100" dirty="0">
                <a:solidFill>
                  <a:schemeClr val="bg1"/>
                </a:solidFill>
                <a:latin typeface="+mn-lt"/>
                <a:ea typeface="+mn-ea"/>
              </a:rPr>
              <a:t>- </a:t>
            </a:r>
            <a:r>
              <a:rPr lang="ru-RU" sz="1100" b="1" dirty="0">
                <a:solidFill>
                  <a:schemeClr val="bg1"/>
                </a:solidFill>
                <a:latin typeface="+mn-lt"/>
                <a:ea typeface="+mn-ea"/>
              </a:rPr>
              <a:t>3</a:t>
            </a:r>
            <a:r>
              <a:rPr lang="ru-RU" sz="1100" b="1" dirty="0">
                <a:solidFill>
                  <a:schemeClr val="bg1"/>
                </a:solidFill>
                <a:latin typeface="+mn-lt"/>
                <a:ea typeface="+mn-ea"/>
              </a:rPr>
              <a:t> 753</a:t>
            </a:r>
            <a:r>
              <a:rPr lang="en-US" sz="1100" b="1" dirty="0">
                <a:solidFill>
                  <a:schemeClr val="bg1"/>
                </a:solidFill>
                <a:latin typeface="+mn-lt"/>
                <a:ea typeface="+mn-ea"/>
              </a:rPr>
              <a:t>.</a:t>
            </a:r>
            <a:r>
              <a:rPr lang="ru-RU" sz="1100" b="1" dirty="0">
                <a:solidFill>
                  <a:schemeClr val="bg1"/>
                </a:solidFill>
                <a:latin typeface="+mn-lt"/>
                <a:ea typeface="+mn-ea"/>
              </a:rPr>
              <a:t>3 </a:t>
            </a:r>
            <a:r>
              <a:rPr lang="zh-CN" altLang="en-US" sz="1100" b="1" dirty="0">
                <a:solidFill>
                  <a:schemeClr val="bg1"/>
                </a:solidFill>
                <a:latin typeface="+mn-lt"/>
                <a:ea typeface="+mn-ea"/>
              </a:rPr>
              <a:t>千美元</a:t>
            </a:r>
            <a:endParaRPr lang="ru-RU" sz="1100" dirty="0">
              <a:solidFill>
                <a:schemeClr val="bg1"/>
              </a:solidFill>
              <a:latin typeface="+mn-lt"/>
              <a:ea typeface="+mn-ea"/>
            </a:endParaRPr>
          </a:p>
        </p:txBody>
      </p:sp>
      <p:sp>
        <p:nvSpPr>
          <p:cNvPr id="19" name="Стрелка вниз 18"/>
          <p:cNvSpPr/>
          <p:nvPr/>
        </p:nvSpPr>
        <p:spPr>
          <a:xfrm>
            <a:off x="5508625" y="836613"/>
            <a:ext cx="998538" cy="258762"/>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IRR</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12</a:t>
            </a:r>
            <a:r>
              <a:rPr lang="en-US" sz="1100" b="1" dirty="0">
                <a:solidFill>
                  <a:schemeClr val="bg1"/>
                </a:solidFill>
                <a:latin typeface="+mn-lt"/>
                <a:ea typeface="+mn-ea"/>
              </a:rPr>
              <a:t>.</a:t>
            </a:r>
            <a:r>
              <a:rPr lang="en-US" sz="1100" b="1" dirty="0">
                <a:solidFill>
                  <a:schemeClr val="bg1"/>
                </a:solidFill>
                <a:latin typeface="+mn-lt"/>
                <a:ea typeface="+mn-ea"/>
              </a:rPr>
              <a:t>4</a:t>
            </a:r>
            <a:r>
              <a:rPr lang="ru-RU" sz="1100" b="1" dirty="0">
                <a:solidFill>
                  <a:schemeClr val="bg1"/>
                </a:solidFill>
                <a:latin typeface="+mn-lt"/>
                <a:ea typeface="+mn-ea"/>
              </a:rPr>
              <a:t>8</a:t>
            </a:r>
            <a:r>
              <a:rPr lang="en-US" sz="1100" b="1" dirty="0">
                <a:solidFill>
                  <a:schemeClr val="bg1"/>
                </a:solidFill>
                <a:latin typeface="+mn-lt"/>
                <a:ea typeface="+mn-ea"/>
              </a:rPr>
              <a:t>%</a:t>
            </a:r>
            <a:endParaRPr lang="ru-RU" sz="1100" dirty="0">
              <a:solidFill>
                <a:schemeClr val="bg1"/>
              </a:solidFill>
              <a:latin typeface="+mn-lt"/>
              <a:ea typeface="+mn-ea"/>
            </a:endParaRPr>
          </a:p>
        </p:txBody>
      </p:sp>
      <p:sp>
        <p:nvSpPr>
          <p:cNvPr id="20" name="Стрелка вниз 19"/>
          <p:cNvSpPr/>
          <p:nvPr/>
        </p:nvSpPr>
        <p:spPr>
          <a:xfrm>
            <a:off x="6588125" y="839788"/>
            <a:ext cx="1458913" cy="255587"/>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NPV</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1</a:t>
            </a:r>
            <a:r>
              <a:rPr lang="en-US" sz="1100" b="1" dirty="0">
                <a:solidFill>
                  <a:schemeClr val="bg1"/>
                </a:solidFill>
                <a:latin typeface="+mn-lt"/>
                <a:ea typeface="+mn-ea"/>
              </a:rPr>
              <a:t> </a:t>
            </a:r>
            <a:r>
              <a:rPr lang="ru-RU" sz="1100" b="1" dirty="0">
                <a:solidFill>
                  <a:schemeClr val="bg1"/>
                </a:solidFill>
                <a:latin typeface="+mn-lt"/>
                <a:ea typeface="+mn-ea"/>
              </a:rPr>
              <a:t>103</a:t>
            </a:r>
            <a:r>
              <a:rPr lang="en-US" sz="1100" b="1" dirty="0">
                <a:solidFill>
                  <a:schemeClr val="bg1"/>
                </a:solidFill>
                <a:latin typeface="+mn-lt"/>
                <a:ea typeface="+mn-ea"/>
              </a:rPr>
              <a:t>.</a:t>
            </a:r>
            <a:r>
              <a:rPr lang="ru-RU" sz="1100" b="1" dirty="0">
                <a:solidFill>
                  <a:schemeClr val="bg1"/>
                </a:solidFill>
                <a:latin typeface="+mn-lt"/>
                <a:ea typeface="+mn-ea"/>
              </a:rPr>
              <a:t>3</a:t>
            </a:r>
            <a:r>
              <a:rPr lang="zh-CN" altLang="en-US" sz="1100" b="1" dirty="0">
                <a:solidFill>
                  <a:schemeClr val="bg1"/>
                </a:solidFill>
                <a:latin typeface="+mn-lt"/>
                <a:ea typeface="+mn-ea"/>
              </a:rPr>
              <a:t>千美</a:t>
            </a:r>
            <a:r>
              <a:rPr lang="zh-CN" altLang="en-US" sz="1100" b="1" dirty="0">
                <a:solidFill>
                  <a:schemeClr val="bg1"/>
                </a:solidFill>
                <a:latin typeface="+mn-lt"/>
                <a:ea typeface="+mn-ea"/>
              </a:rPr>
              <a:t>元</a:t>
            </a:r>
            <a:endParaRPr lang="ru-RU" sz="1100" dirty="0">
              <a:solidFill>
                <a:schemeClr val="bg1"/>
              </a:solidFill>
              <a:latin typeface="+mn-lt"/>
              <a:ea typeface="+mn-ea"/>
            </a:endParaRPr>
          </a:p>
        </p:txBody>
      </p:sp>
      <p:sp>
        <p:nvSpPr>
          <p:cNvPr id="21" name="Стрелка вниз 20"/>
          <p:cNvSpPr/>
          <p:nvPr/>
        </p:nvSpPr>
        <p:spPr>
          <a:xfrm>
            <a:off x="8047038" y="836613"/>
            <a:ext cx="701675" cy="255587"/>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PI</a:t>
            </a:r>
            <a:r>
              <a:rPr lang="en-US" sz="1100" dirty="0">
                <a:solidFill>
                  <a:schemeClr val="bg1"/>
                </a:solidFill>
                <a:latin typeface="+mn-lt"/>
                <a:ea typeface="+mn-ea"/>
              </a:rPr>
              <a:t> </a:t>
            </a:r>
            <a:r>
              <a:rPr lang="en-US" sz="1100" dirty="0">
                <a:solidFill>
                  <a:schemeClr val="bg1"/>
                </a:solidFill>
                <a:latin typeface="+mn-lt"/>
                <a:ea typeface="+mn-ea"/>
              </a:rPr>
              <a:t>– </a:t>
            </a:r>
            <a:r>
              <a:rPr lang="en-US" sz="1100" b="1" dirty="0">
                <a:solidFill>
                  <a:schemeClr val="bg1"/>
                </a:solidFill>
                <a:latin typeface="+mn-lt"/>
                <a:ea typeface="+mn-ea"/>
              </a:rPr>
              <a:t>1.</a:t>
            </a:r>
            <a:r>
              <a:rPr lang="ru-RU" sz="1100" b="1" dirty="0">
                <a:solidFill>
                  <a:schemeClr val="bg1"/>
                </a:solidFill>
                <a:latin typeface="+mn-lt"/>
                <a:ea typeface="+mn-ea"/>
              </a:rPr>
              <a:t>3</a:t>
            </a:r>
            <a:r>
              <a:rPr lang="en-US" sz="1100" b="1" dirty="0">
                <a:solidFill>
                  <a:schemeClr val="bg1"/>
                </a:solidFill>
                <a:latin typeface="+mn-lt"/>
                <a:ea typeface="+mn-ea"/>
              </a:rPr>
              <a:t>0</a:t>
            </a:r>
            <a:endParaRPr lang="ru-RU" sz="1100" dirty="0">
              <a:solidFill>
                <a:schemeClr val="bg1"/>
              </a:solidFill>
              <a:latin typeface="+mn-lt"/>
              <a:ea typeface="+mn-ea"/>
            </a:endParaRPr>
          </a:p>
        </p:txBody>
      </p:sp>
      <p:graphicFrame>
        <p:nvGraphicFramePr>
          <p:cNvPr id="2" name="Таблица 1"/>
          <p:cNvGraphicFramePr>
            <a:graphicFrameLocks noGrp="1"/>
          </p:cNvGraphicFramePr>
          <p:nvPr/>
        </p:nvGraphicFramePr>
        <p:xfrm>
          <a:off x="492125" y="2701925"/>
          <a:ext cx="8183563" cy="3319463"/>
        </p:xfrm>
        <a:graphic>
          <a:graphicData uri="http://schemas.openxmlformats.org/drawingml/2006/table">
            <a:tbl>
              <a:tblPr firstRow="1" bandRow="1">
                <a:tableStyleId>{5C22544A-7EE6-4342-B048-85BDC9FD1C3A}</a:tableStyleId>
              </a:tblPr>
              <a:tblGrid>
                <a:gridCol w="2046058"/>
                <a:gridCol w="2046058"/>
                <a:gridCol w="2046058"/>
                <a:gridCol w="2046058"/>
              </a:tblGrid>
              <a:tr h="1660033">
                <a:tc>
                  <a:txBody>
                    <a:bodyPr/>
                    <a:lstStyle/>
                    <a:p>
                      <a:pPr algn="ctr"/>
                      <a:r>
                        <a:rPr lang="zh-CN" altLang="en-US" sz="1100" b="0" baseline="0" dirty="0" smtClean="0">
                          <a:solidFill>
                            <a:schemeClr val="tx1"/>
                          </a:solidFill>
                          <a:latin typeface="+mn-lt"/>
                        </a:rPr>
                        <a:t>氧气</a:t>
                      </a:r>
                      <a:endParaRPr lang="ru-RU" sz="1100" b="0" baseline="0" dirty="0" smtClean="0">
                        <a:solidFill>
                          <a:schemeClr val="tx1"/>
                        </a:solidFill>
                        <a:latin typeface="+mn-lt"/>
                      </a:endParaRPr>
                    </a:p>
                    <a:p>
                      <a:pPr algn="ctr"/>
                      <a:endParaRPr lang="ru-RU" sz="1100" b="0" dirty="0">
                        <a:solidFill>
                          <a:schemeClr val="tx1"/>
                        </a:solidFill>
                        <a:latin typeface="+mn-lt"/>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gridSpan="2">
                  <a:txBody>
                    <a:bodyPr/>
                    <a:lstStyle/>
                    <a:p>
                      <a:pPr algn="ctr"/>
                      <a:r>
                        <a:rPr lang="zh-CN" altLang="en-US" sz="1100" b="0" dirty="0" smtClean="0">
                          <a:solidFill>
                            <a:schemeClr val="tx1"/>
                          </a:solidFill>
                          <a:latin typeface="+mn-lt"/>
                        </a:rPr>
                        <a:t>液态氧</a:t>
                      </a:r>
                      <a:endParaRPr lang="ru-RU" sz="1100" b="0" dirty="0">
                        <a:solidFill>
                          <a:schemeClr val="tx1"/>
                        </a:solidFill>
                        <a:latin typeface="+mn-lt"/>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algn="ctr"/>
                      <a:endParaRPr lang="ru-RU" sz="1100" b="0" dirty="0">
                        <a:solidFill>
                          <a:schemeClr val="tx1"/>
                        </a:solidFill>
                        <a:latin typeface="+mn-lt"/>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1100" b="0" dirty="0" smtClean="0">
                          <a:solidFill>
                            <a:schemeClr val="tx1"/>
                          </a:solidFill>
                          <a:latin typeface="+mn-lt"/>
                        </a:rPr>
                        <a:t>液态氮</a:t>
                      </a:r>
                      <a:endParaRPr lang="ru-RU" sz="1100" b="0" dirty="0">
                        <a:solidFill>
                          <a:schemeClr val="tx1"/>
                        </a:solidFill>
                        <a:latin typeface="+mn-lt"/>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r h="1660033">
                <a:tc>
                  <a:txBody>
                    <a:bodyPr/>
                    <a:lstStyle/>
                    <a:p>
                      <a:pPr algn="ctr"/>
                      <a:r>
                        <a:rPr lang="zh-CN" altLang="en-US" sz="1100" dirty="0" smtClean="0">
                          <a:solidFill>
                            <a:schemeClr val="tx1"/>
                          </a:solidFill>
                          <a:latin typeface="+mn-lt"/>
                        </a:rPr>
                        <a:t>氮气</a:t>
                      </a:r>
                      <a:endParaRPr lang="ru-RU" sz="1100" dirty="0">
                        <a:solidFill>
                          <a:schemeClr val="tx1"/>
                        </a:solidFill>
                        <a:latin typeface="+mn-lt"/>
                      </a:endParaRPr>
                    </a:p>
                  </a:txBody>
                  <a:tcPr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100" dirty="0" smtClean="0">
                          <a:solidFill>
                            <a:schemeClr val="tx1"/>
                          </a:solidFill>
                          <a:latin typeface="+mn-lt"/>
                        </a:rPr>
                        <a:t>二氧化碳</a:t>
                      </a:r>
                      <a:endParaRPr lang="ru-RU" sz="1100" dirty="0">
                        <a:solidFill>
                          <a:schemeClr val="tx1"/>
                        </a:solidFill>
                        <a:latin typeface="+mn-lt"/>
                      </a:endParaRPr>
                    </a:p>
                  </a:txBody>
                  <a:tcPr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1100" dirty="0" smtClean="0">
                          <a:solidFill>
                            <a:schemeClr val="tx1"/>
                          </a:solidFill>
                          <a:latin typeface="+mn-lt"/>
                        </a:rPr>
                        <a:t>氩气</a:t>
                      </a:r>
                      <a:endParaRPr lang="ru-RU" sz="1100" dirty="0">
                        <a:solidFill>
                          <a:schemeClr val="tx1"/>
                        </a:solidFill>
                        <a:latin typeface="+mn-lt"/>
                      </a:endParaRPr>
                    </a:p>
                  </a:txBody>
                  <a:tcPr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CN" altLang="en-US" sz="1100" dirty="0" smtClean="0">
                          <a:solidFill>
                            <a:schemeClr val="tx1"/>
                          </a:solidFill>
                          <a:latin typeface="+mn-lt"/>
                        </a:rPr>
                        <a:t>混合气体</a:t>
                      </a:r>
                      <a:endParaRPr lang="ru-RU" sz="1100" dirty="0">
                        <a:solidFill>
                          <a:schemeClr val="tx1"/>
                        </a:solidFill>
                        <a:latin typeface="+mn-lt"/>
                      </a:endParaRPr>
                    </a:p>
                  </a:txBody>
                  <a:tcPr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pic>
        <p:nvPicPr>
          <p:cNvPr id="34" name="Рисунок 33"/>
          <p:cNvPicPr/>
          <p:nvPr/>
        </p:nvPicPr>
        <p:blipFill>
          <a:blip r:embed="rId5"/>
          <a:stretch>
            <a:fillRect/>
          </a:stretch>
        </p:blipFill>
        <p:spPr>
          <a:xfrm>
            <a:off x="4162425" y="2640013"/>
            <a:ext cx="914400" cy="1293812"/>
          </a:xfrm>
          <a:prstGeom prst="rect">
            <a:avLst/>
          </a:prstGeom>
          <a:ln>
            <a:solidFill>
              <a:schemeClr val="bg1">
                <a:lumMod val="50000"/>
              </a:schemeClr>
            </a:solidFill>
          </a:ln>
        </p:spPr>
      </p:pic>
      <p:pic>
        <p:nvPicPr>
          <p:cNvPr id="35" name="Рисунок 34"/>
          <p:cNvPicPr/>
          <p:nvPr/>
        </p:nvPicPr>
        <p:blipFill>
          <a:blip r:embed="rId6"/>
          <a:stretch>
            <a:fillRect/>
          </a:stretch>
        </p:blipFill>
        <p:spPr>
          <a:xfrm>
            <a:off x="827088" y="2636838"/>
            <a:ext cx="1398587" cy="1293812"/>
          </a:xfrm>
          <a:prstGeom prst="rect">
            <a:avLst/>
          </a:prstGeom>
          <a:ln>
            <a:solidFill>
              <a:schemeClr val="bg1">
                <a:lumMod val="50000"/>
              </a:schemeClr>
            </a:solidFill>
          </a:ln>
        </p:spPr>
      </p:pic>
      <p:pic>
        <p:nvPicPr>
          <p:cNvPr id="36" name="Рисунок 35"/>
          <p:cNvPicPr/>
          <p:nvPr/>
        </p:nvPicPr>
        <p:blipFill>
          <a:blip r:embed="rId7"/>
          <a:stretch>
            <a:fillRect/>
          </a:stretch>
        </p:blipFill>
        <p:spPr>
          <a:xfrm>
            <a:off x="6880225" y="2781300"/>
            <a:ext cx="1508125" cy="1152525"/>
          </a:xfrm>
          <a:prstGeom prst="rect">
            <a:avLst/>
          </a:prstGeom>
          <a:ln>
            <a:solidFill>
              <a:schemeClr val="bg1">
                <a:lumMod val="50000"/>
              </a:schemeClr>
            </a:solidFill>
          </a:ln>
        </p:spPr>
      </p:pic>
      <p:pic>
        <p:nvPicPr>
          <p:cNvPr id="37" name="Рисунок 36"/>
          <p:cNvPicPr/>
          <p:nvPr/>
        </p:nvPicPr>
        <p:blipFill>
          <a:blip r:embed="rId8"/>
          <a:stretch>
            <a:fillRect/>
          </a:stretch>
        </p:blipFill>
        <p:spPr>
          <a:xfrm>
            <a:off x="919163" y="4508500"/>
            <a:ext cx="1204912" cy="1152525"/>
          </a:xfrm>
          <a:prstGeom prst="rect">
            <a:avLst/>
          </a:prstGeom>
          <a:ln>
            <a:solidFill>
              <a:schemeClr val="bg1">
                <a:lumMod val="50000"/>
              </a:schemeClr>
            </a:solidFill>
          </a:ln>
        </p:spPr>
      </p:pic>
      <p:pic>
        <p:nvPicPr>
          <p:cNvPr id="38" name="Рисунок 37"/>
          <p:cNvPicPr/>
          <p:nvPr/>
        </p:nvPicPr>
        <p:blipFill>
          <a:blip r:embed="rId9"/>
          <a:stretch>
            <a:fillRect/>
          </a:stretch>
        </p:blipFill>
        <p:spPr>
          <a:xfrm>
            <a:off x="5219700" y="4508500"/>
            <a:ext cx="827088" cy="1220788"/>
          </a:xfrm>
          <a:prstGeom prst="rect">
            <a:avLst/>
          </a:prstGeom>
          <a:ln>
            <a:solidFill>
              <a:schemeClr val="bg1">
                <a:lumMod val="50000"/>
              </a:schemeClr>
            </a:solidFill>
          </a:ln>
        </p:spPr>
      </p:pic>
      <p:pic>
        <p:nvPicPr>
          <p:cNvPr id="39" name="Рисунок 38"/>
          <p:cNvPicPr/>
          <p:nvPr/>
        </p:nvPicPr>
        <p:blipFill>
          <a:blip r:embed="rId10"/>
          <a:stretch>
            <a:fillRect/>
          </a:stretch>
        </p:blipFill>
        <p:spPr>
          <a:xfrm>
            <a:off x="3106738" y="4508500"/>
            <a:ext cx="1033462" cy="1220788"/>
          </a:xfrm>
          <a:prstGeom prst="rect">
            <a:avLst/>
          </a:prstGeom>
          <a:ln>
            <a:solidFill>
              <a:schemeClr val="bg1">
                <a:lumMod val="50000"/>
              </a:schemeClr>
            </a:solidFill>
          </a:ln>
        </p:spPr>
      </p:pic>
      <p:pic>
        <p:nvPicPr>
          <p:cNvPr id="40" name="Рисунок 39"/>
          <p:cNvPicPr/>
          <p:nvPr/>
        </p:nvPicPr>
        <p:blipFill>
          <a:blip r:embed="rId11"/>
          <a:stretch>
            <a:fillRect/>
          </a:stretch>
        </p:blipFill>
        <p:spPr>
          <a:xfrm>
            <a:off x="7094538" y="4508500"/>
            <a:ext cx="1149350" cy="1220788"/>
          </a:xfrm>
          <a:prstGeom prst="rect">
            <a:avLst/>
          </a:prstGeom>
          <a:ln>
            <a:solidFill>
              <a:schemeClr val="bg1">
                <a:lumMod val="50000"/>
              </a:schemeClr>
            </a:solidFill>
          </a:ln>
        </p:spPr>
      </p:pic>
      <p:sp>
        <p:nvSpPr>
          <p:cNvPr id="41" name="Прямоугольник 40"/>
          <p:cNvSpPr/>
          <p:nvPr/>
        </p:nvSpPr>
        <p:spPr>
          <a:xfrm>
            <a:off x="7866063" y="604838"/>
            <a:ext cx="1260475" cy="47625"/>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 name="Номер слайда 3"/>
          <p:cNvSpPr>
            <a:spLocks noGrp="1"/>
          </p:cNvSpPr>
          <p:nvPr>
            <p:ph type="sldNum" sz="quarter" idx="12"/>
          </p:nvPr>
        </p:nvSpPr>
        <p:spPr/>
        <p:txBody>
          <a:bodyPr/>
          <a:lstStyle/>
          <a:p>
            <a:pPr>
              <a:defRPr/>
            </a:pPr>
            <a:fld id="{825CFB49-F0AC-4D62-A065-972FE7F413BF}" type="slidenum">
              <a:rPr lang="ru-RU" sz="1800" b="1"/>
              <a:pPr>
                <a:defRPr/>
              </a:pPr>
              <a:t>29</a:t>
            </a:fld>
            <a:endParaRPr lang="ru-RU" sz="1800" b="1" dirty="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2781300"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有关投资计划的</a:t>
            </a:r>
            <a:r>
              <a:rPr lang="zh-CN" altLang="en-US" sz="2400" spc="-150" dirty="0">
                <a:solidFill>
                  <a:schemeClr val="tx1">
                    <a:lumMod val="50000"/>
                    <a:lumOff val="50000"/>
                  </a:schemeClr>
                </a:solidFill>
                <a:latin typeface="GOST type A" pitchFamily="34" charset="0"/>
                <a:ea typeface="+mn-ea"/>
                <a:cs typeface="Times New Roman" pitchFamily="18" charset="0"/>
              </a:rPr>
              <a:t>信息</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17412"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17413"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14" name="Прямоугольник 13"/>
          <p:cNvSpPr/>
          <p:nvPr/>
        </p:nvSpPr>
        <p:spPr>
          <a:xfrm>
            <a:off x="338138" y="1260475"/>
            <a:ext cx="8482012" cy="896938"/>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ctr"/>
          <a:lstStyle/>
          <a:p>
            <a:pPr algn="just" fontAlgn="auto">
              <a:spcBef>
                <a:spcPts val="0"/>
              </a:spcBef>
              <a:spcAft>
                <a:spcPts val="0"/>
              </a:spcAft>
              <a:defRPr/>
            </a:pPr>
            <a:r>
              <a:rPr lang="zh-CN" altLang="en-US" sz="1200" b="1" dirty="0">
                <a:solidFill>
                  <a:prstClr val="black"/>
                </a:solidFill>
              </a:rPr>
              <a:t>投资计划方案有权享受</a:t>
            </a:r>
            <a:r>
              <a:rPr lang="en-US" altLang="zh-CN" sz="1200" b="1" dirty="0">
                <a:solidFill>
                  <a:prstClr val="black"/>
                </a:solidFill>
              </a:rPr>
              <a:t>2015</a:t>
            </a:r>
            <a:r>
              <a:rPr lang="zh-CN" altLang="en-US" sz="1200" b="1" dirty="0">
                <a:solidFill>
                  <a:prstClr val="black"/>
                </a:solidFill>
              </a:rPr>
              <a:t>年</a:t>
            </a:r>
            <a:r>
              <a:rPr lang="en-US" altLang="zh-CN" sz="1200" b="1" dirty="0">
                <a:solidFill>
                  <a:prstClr val="black"/>
                </a:solidFill>
              </a:rPr>
              <a:t>7</a:t>
            </a:r>
            <a:r>
              <a:rPr lang="zh-CN" altLang="en-US" sz="1200" b="1" dirty="0">
                <a:solidFill>
                  <a:prstClr val="black"/>
                </a:solidFill>
              </a:rPr>
              <a:t>月</a:t>
            </a:r>
            <a:r>
              <a:rPr lang="en-US" altLang="zh-CN" sz="1200" b="1" dirty="0">
                <a:solidFill>
                  <a:prstClr val="black"/>
                </a:solidFill>
              </a:rPr>
              <a:t>13</a:t>
            </a:r>
            <a:r>
              <a:rPr lang="zh-CN" altLang="en-US" sz="1200" b="1" dirty="0">
                <a:solidFill>
                  <a:prstClr val="black"/>
                </a:solidFill>
              </a:rPr>
              <a:t>日的俄罗斯联邦</a:t>
            </a:r>
            <a:r>
              <a:rPr lang="ru-RU" altLang="zh-CN" sz="1200" b="1" dirty="0">
                <a:solidFill>
                  <a:prstClr val="black"/>
                </a:solidFill>
              </a:rPr>
              <a:t>№212-ФЗ</a:t>
            </a:r>
            <a:r>
              <a:rPr lang="zh-CN" altLang="en-US" sz="1200" b="1" dirty="0">
                <a:solidFill>
                  <a:prstClr val="black"/>
                </a:solidFill>
              </a:rPr>
              <a:t>号</a:t>
            </a:r>
            <a:r>
              <a:rPr lang="en-US" altLang="zh-CN" sz="1200" b="1" dirty="0">
                <a:solidFill>
                  <a:prstClr val="black"/>
                </a:solidFill>
              </a:rPr>
              <a:t>《</a:t>
            </a:r>
            <a:r>
              <a:rPr lang="zh-CN" altLang="en-US" sz="1200" b="1" dirty="0">
                <a:solidFill>
                  <a:prstClr val="black"/>
                </a:solidFill>
              </a:rPr>
              <a:t>符拉迪沃斯托克自由港法</a:t>
            </a:r>
            <a:r>
              <a:rPr lang="en-US" altLang="zh-CN" sz="1200" b="1" dirty="0">
                <a:solidFill>
                  <a:prstClr val="black"/>
                </a:solidFill>
              </a:rPr>
              <a:t>》</a:t>
            </a:r>
            <a:r>
              <a:rPr lang="zh-CN" altLang="en-US" sz="1200" b="1" dirty="0">
                <a:solidFill>
                  <a:prstClr val="black"/>
                </a:solidFill>
              </a:rPr>
              <a:t>规定的税收优惠。</a:t>
            </a:r>
            <a:endParaRPr lang="ru-RU" sz="1200" b="1" dirty="0">
              <a:solidFill>
                <a:prstClr val="black"/>
              </a:solidFill>
            </a:endParaRPr>
          </a:p>
        </p:txBody>
      </p:sp>
      <p:sp>
        <p:nvSpPr>
          <p:cNvPr id="17415" name="Стрелка вниз 14"/>
          <p:cNvSpPr>
            <a:spLocks noChangeArrowheads="1"/>
          </p:cNvSpPr>
          <p:nvPr/>
        </p:nvSpPr>
        <p:spPr bwMode="auto">
          <a:xfrm>
            <a:off x="468313" y="1125538"/>
            <a:ext cx="4967287" cy="271462"/>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投资计划的税收环境</a:t>
            </a:r>
            <a:endParaRPr lang="zh-CN" altLang="ru-RU" sz="1400">
              <a:solidFill>
                <a:schemeClr val="bg1"/>
              </a:solidFill>
              <a:latin typeface="Calibri" pitchFamily="34" charset="0"/>
            </a:endParaRPr>
          </a:p>
        </p:txBody>
      </p:sp>
      <p:sp>
        <p:nvSpPr>
          <p:cNvPr id="66" name="Прямоугольник 65"/>
          <p:cNvSpPr/>
          <p:nvPr/>
        </p:nvSpPr>
        <p:spPr>
          <a:xfrm>
            <a:off x="338138" y="2546350"/>
            <a:ext cx="8410575" cy="2754313"/>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algn="just" fontAlgn="auto">
              <a:spcBef>
                <a:spcPts val="200"/>
              </a:spcBef>
              <a:spcAft>
                <a:spcPts val="200"/>
              </a:spcAft>
              <a:defRPr/>
            </a:pPr>
            <a:endParaRPr lang="ru-RU" sz="1200" b="1" dirty="0">
              <a:solidFill>
                <a:prstClr val="black"/>
              </a:solidFill>
            </a:endParaRPr>
          </a:p>
        </p:txBody>
      </p:sp>
      <p:sp>
        <p:nvSpPr>
          <p:cNvPr id="95" name="Стрелка вниз 94"/>
          <p:cNvSpPr/>
          <p:nvPr/>
        </p:nvSpPr>
        <p:spPr>
          <a:xfrm>
            <a:off x="490538" y="2408238"/>
            <a:ext cx="4392612" cy="300037"/>
          </a:xfrm>
          <a:prstGeom prst="downArrow">
            <a:avLst>
              <a:gd name="adj1" fmla="val 100000"/>
              <a:gd name="adj2" fmla="val 0"/>
            </a:avLst>
          </a:prstGeom>
          <a:solidFill>
            <a:schemeClr val="tx1">
              <a:lumMod val="65000"/>
              <a:lumOff val="3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实施方案的税收优惠额度</a:t>
            </a:r>
            <a:endParaRPr lang="ru-RU" sz="1400" dirty="0">
              <a:solidFill>
                <a:schemeClr val="bg1"/>
              </a:solidFill>
              <a:latin typeface="+mn-lt"/>
              <a:ea typeface="+mn-ea"/>
            </a:endParaRPr>
          </a:p>
        </p:txBody>
      </p:sp>
      <p:sp>
        <p:nvSpPr>
          <p:cNvPr id="2" name="Номер слайда 1"/>
          <p:cNvSpPr>
            <a:spLocks noGrp="1"/>
          </p:cNvSpPr>
          <p:nvPr>
            <p:ph type="sldNum" sz="quarter" idx="12"/>
          </p:nvPr>
        </p:nvSpPr>
        <p:spPr/>
        <p:txBody>
          <a:bodyPr/>
          <a:lstStyle/>
          <a:p>
            <a:pPr>
              <a:defRPr/>
            </a:pPr>
            <a:fld id="{AECB67A4-7525-40A8-A8E1-D3CE03FF7028}" type="slidenum">
              <a:rPr lang="ru-RU" sz="1800" b="1"/>
              <a:pPr>
                <a:defRPr/>
              </a:pPr>
              <a:t>3</a:t>
            </a:fld>
            <a:endParaRPr lang="ru-RU" sz="1800" b="1" dirty="0"/>
          </a:p>
        </p:txBody>
      </p:sp>
      <p:graphicFrame>
        <p:nvGraphicFramePr>
          <p:cNvPr id="12" name="Таблица 11"/>
          <p:cNvGraphicFramePr>
            <a:graphicFrameLocks noGrp="1"/>
          </p:cNvGraphicFramePr>
          <p:nvPr/>
        </p:nvGraphicFramePr>
        <p:xfrm>
          <a:off x="468313" y="2867025"/>
          <a:ext cx="8207375" cy="2217738"/>
        </p:xfrm>
        <a:graphic>
          <a:graphicData uri="http://schemas.openxmlformats.org/drawingml/2006/table">
            <a:tbl>
              <a:tblPr/>
              <a:tblGrid>
                <a:gridCol w="501650"/>
                <a:gridCol w="3638550"/>
                <a:gridCol w="1258887"/>
                <a:gridCol w="2808288"/>
              </a:tblGrid>
              <a:tr h="7921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12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1200" b="1" i="0" u="none" strike="noStrike" cap="none" normalizeH="0" baseline="0" smtClean="0">
                        <a:ln>
                          <a:noFill/>
                        </a:ln>
                        <a:solidFill>
                          <a:srgbClr val="FFFFFF"/>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1200" b="1" i="0" u="none" strike="noStrike" cap="none" normalizeH="0" baseline="0" smtClean="0">
                          <a:ln>
                            <a:noFill/>
                          </a:ln>
                          <a:solidFill>
                            <a:srgbClr val="FFFFFF"/>
                          </a:solidFill>
                          <a:effectLst/>
                          <a:latin typeface="Arial" charset="0"/>
                          <a:ea typeface="宋体" charset="-122"/>
                          <a:cs typeface="Arial" charset="0"/>
                        </a:rPr>
                        <a:t>应纳税种</a:t>
                      </a:r>
                      <a:endParaRPr kumimoji="0" lang="zh-CN" altLang="ru-RU" sz="1200" b="1" i="0" u="none" strike="noStrike" cap="none" normalizeH="0" baseline="0" smtClean="0">
                        <a:ln>
                          <a:noFill/>
                        </a:ln>
                        <a:solidFill>
                          <a:srgbClr val="FFFFFF"/>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1200" b="1" i="0" u="none" strike="noStrike" cap="none" normalizeH="0" baseline="0" smtClean="0">
                          <a:ln>
                            <a:noFill/>
                          </a:ln>
                          <a:solidFill>
                            <a:srgbClr val="FFFFFF"/>
                          </a:solidFill>
                          <a:effectLst/>
                          <a:latin typeface="Arial" charset="0"/>
                          <a:ea typeface="Calibri" pitchFamily="34" charset="0"/>
                          <a:cs typeface="Arial" charset="0"/>
                        </a:rPr>
                        <a:t>常规税率</a:t>
                      </a:r>
                      <a:endParaRPr kumimoji="0" lang="zh-CN" altLang="ru-RU" sz="1200" b="1" i="0" u="none" strike="noStrike" cap="none" normalizeH="0" baseline="0" smtClean="0">
                        <a:ln>
                          <a:noFill/>
                        </a:ln>
                        <a:solidFill>
                          <a:srgbClr val="FFFFFF"/>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zh-CN" sz="12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1200" b="1" i="0" u="none" strike="noStrike" cap="none" normalizeH="0" baseline="0" smtClean="0">
                          <a:ln>
                            <a:noFill/>
                          </a:ln>
                          <a:solidFill>
                            <a:srgbClr val="FFFFFF"/>
                          </a:solidFill>
                          <a:effectLst/>
                          <a:latin typeface="Arial" charset="0"/>
                          <a:ea typeface="Calibri" pitchFamily="34" charset="0"/>
                          <a:cs typeface="Arial" charset="0"/>
                        </a:rPr>
                        <a:t>根据</a:t>
                      </a:r>
                      <a:r>
                        <a:rPr kumimoji="0" lang="ru-RU" altLang="zh-CN" sz="1200" b="1" i="0" u="none" strike="noStrike" cap="none" normalizeH="0" baseline="0" smtClean="0">
                          <a:ln>
                            <a:noFill/>
                          </a:ln>
                          <a:solidFill>
                            <a:srgbClr val="FFFFFF"/>
                          </a:solidFill>
                          <a:effectLst/>
                          <a:latin typeface="Arial" charset="0"/>
                          <a:ea typeface="宋体" charset="-122"/>
                          <a:cs typeface="Arial" charset="0"/>
                        </a:rPr>
                        <a:t> </a:t>
                      </a:r>
                      <a:r>
                        <a:rPr kumimoji="0" lang="en-US" altLang="zh-CN" sz="1200" b="1" i="0" u="none" strike="noStrike" cap="none" normalizeH="0" baseline="0" smtClean="0">
                          <a:ln>
                            <a:noFill/>
                          </a:ln>
                          <a:solidFill>
                            <a:srgbClr val="FFFFFF"/>
                          </a:solidFill>
                          <a:effectLst/>
                          <a:latin typeface="Arial" charset="0"/>
                          <a:ea typeface="宋体" charset="-122"/>
                          <a:cs typeface="Arial" charset="0"/>
                        </a:rPr>
                        <a:t>2015</a:t>
                      </a:r>
                      <a:r>
                        <a:rPr kumimoji="0" lang="zh-CN" altLang="en-US" sz="1200" b="1" i="0" u="none" strike="noStrike" cap="none" normalizeH="0" baseline="0" smtClean="0">
                          <a:ln>
                            <a:noFill/>
                          </a:ln>
                          <a:solidFill>
                            <a:srgbClr val="FFFFFF"/>
                          </a:solidFill>
                          <a:effectLst/>
                          <a:latin typeface="Arial" charset="0"/>
                          <a:ea typeface="宋体" charset="-122"/>
                          <a:cs typeface="Arial" charset="0"/>
                        </a:rPr>
                        <a:t>年</a:t>
                      </a:r>
                      <a:r>
                        <a:rPr kumimoji="0" lang="en-US" altLang="zh-CN" sz="1200" b="1" i="0" u="none" strike="noStrike" cap="none" normalizeH="0" baseline="0" smtClean="0">
                          <a:ln>
                            <a:noFill/>
                          </a:ln>
                          <a:solidFill>
                            <a:srgbClr val="FFFFFF"/>
                          </a:solidFill>
                          <a:effectLst/>
                          <a:latin typeface="Arial" charset="0"/>
                          <a:ea typeface="宋体" charset="-122"/>
                          <a:cs typeface="Arial" charset="0"/>
                        </a:rPr>
                        <a:t>7</a:t>
                      </a:r>
                      <a:r>
                        <a:rPr kumimoji="0" lang="zh-CN" altLang="en-US" sz="1200" b="1" i="0" u="none" strike="noStrike" cap="none" normalizeH="0" baseline="0" smtClean="0">
                          <a:ln>
                            <a:noFill/>
                          </a:ln>
                          <a:solidFill>
                            <a:srgbClr val="FFFFFF"/>
                          </a:solidFill>
                          <a:effectLst/>
                          <a:latin typeface="Arial" charset="0"/>
                          <a:ea typeface="宋体" charset="-122"/>
                          <a:cs typeface="Arial" charset="0"/>
                        </a:rPr>
                        <a:t>月</a:t>
                      </a:r>
                      <a:r>
                        <a:rPr kumimoji="0" lang="en-US" altLang="zh-CN" sz="1200" b="1" i="0" u="none" strike="noStrike" cap="none" normalizeH="0" baseline="0" smtClean="0">
                          <a:ln>
                            <a:noFill/>
                          </a:ln>
                          <a:solidFill>
                            <a:srgbClr val="FFFFFF"/>
                          </a:solidFill>
                          <a:effectLst/>
                          <a:latin typeface="Arial" charset="0"/>
                          <a:ea typeface="宋体" charset="-122"/>
                          <a:cs typeface="Arial" charset="0"/>
                        </a:rPr>
                        <a:t>13</a:t>
                      </a:r>
                      <a:r>
                        <a:rPr kumimoji="0" lang="zh-CN" altLang="en-US" sz="1200" b="1" i="0" u="none" strike="noStrike" cap="none" normalizeH="0" baseline="0" smtClean="0">
                          <a:ln>
                            <a:noFill/>
                          </a:ln>
                          <a:solidFill>
                            <a:srgbClr val="FFFFFF"/>
                          </a:solidFill>
                          <a:effectLst/>
                          <a:latin typeface="Arial" charset="0"/>
                          <a:ea typeface="宋体" charset="-122"/>
                          <a:cs typeface="Arial" charset="0"/>
                        </a:rPr>
                        <a:t>日的</a:t>
                      </a:r>
                      <a:r>
                        <a:rPr kumimoji="0" lang="ru-RU" altLang="zh-CN" sz="1200" b="1" i="0" u="none" strike="noStrike" cap="none" normalizeH="0" baseline="0" smtClean="0">
                          <a:ln>
                            <a:noFill/>
                          </a:ln>
                          <a:solidFill>
                            <a:srgbClr val="FFFFFF"/>
                          </a:solidFill>
                          <a:effectLst/>
                          <a:latin typeface="Arial" charset="0"/>
                          <a:ea typeface="宋体" charset="-122"/>
                          <a:cs typeface="Arial" charset="0"/>
                        </a:rPr>
                        <a:t>ФЗ №212-ФЗ</a:t>
                      </a:r>
                      <a:r>
                        <a:rPr kumimoji="0" lang="zh-CN" altLang="en-US" sz="1200" b="1" i="0" u="none" strike="noStrike" cap="none" normalizeH="0" baseline="0" smtClean="0">
                          <a:ln>
                            <a:noFill/>
                          </a:ln>
                          <a:solidFill>
                            <a:srgbClr val="FFFFFF"/>
                          </a:solidFill>
                          <a:effectLst/>
                          <a:latin typeface="Arial" charset="0"/>
                          <a:ea typeface="宋体" charset="-122"/>
                          <a:cs typeface="Arial" charset="0"/>
                        </a:rPr>
                        <a:t>号法律，国家支持范围内的税率（自由港）</a:t>
                      </a:r>
                      <a:endParaRPr kumimoji="0" lang="zh-CN" altLang="ru-RU" sz="1200" b="1" i="0" u="none" strike="noStrike" cap="none" normalizeH="0" baseline="0" smtClean="0">
                        <a:ln>
                          <a:noFill/>
                        </a:ln>
                        <a:solidFill>
                          <a:srgbClr val="FFFFFF"/>
                        </a:solidFill>
                        <a:effectLst/>
                        <a:latin typeface="Arial" charset="0"/>
                        <a:ea typeface="宋体" charset="-122"/>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2"/>
                    </a:solidFill>
                  </a:tcPr>
                </a:tc>
              </a:tr>
              <a:tr h="2381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1200" b="1" i="0" u="none" strike="noStrike" cap="none" normalizeH="0" baseline="0" smtClean="0">
                        <a:ln>
                          <a:noFill/>
                        </a:ln>
                        <a:solidFill>
                          <a:srgbClr val="FFFFFF"/>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1200" b="0"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1200" b="0"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1200" b="0"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r>
              <a:tr h="3952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1200" b="1" i="0" u="none" strike="noStrike" cap="none" normalizeH="0" baseline="0" smtClean="0">
                        <a:ln>
                          <a:noFill/>
                        </a:ln>
                        <a:solidFill>
                          <a:srgbClr val="FFFFFF"/>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1200" b="0" i="0" u="none" strike="noStrike" cap="none" normalizeH="0" baseline="0" smtClean="0">
                          <a:ln>
                            <a:noFill/>
                          </a:ln>
                          <a:solidFill>
                            <a:srgbClr val="000000"/>
                          </a:solidFill>
                          <a:effectLst/>
                          <a:latin typeface="Arial" charset="0"/>
                          <a:ea typeface="Calibri" pitchFamily="34" charset="0"/>
                          <a:cs typeface="Arial" charset="0"/>
                        </a:rPr>
                        <a:t>从工资基金向预算外基金缴款</a:t>
                      </a:r>
                      <a:endParaRPr kumimoji="0" lang="zh-CN" altLang="ru-RU" sz="1200" b="0"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0" i="0" u="none" strike="noStrike" cap="none" normalizeH="0" baseline="0" smtClean="0">
                          <a:ln>
                            <a:noFill/>
                          </a:ln>
                          <a:solidFill>
                            <a:srgbClr val="000000"/>
                          </a:solidFill>
                          <a:effectLst/>
                          <a:latin typeface="Arial" charset="0"/>
                          <a:ea typeface="宋体" charset="-122"/>
                          <a:cs typeface="Arial" charset="0"/>
                        </a:rPr>
                        <a:t>34,0%</a:t>
                      </a:r>
                      <a:endParaRPr kumimoji="0" lang="ru-RU" altLang="zh-CN" sz="1200" b="0"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1" i="0" u="none" strike="noStrike" cap="none" normalizeH="0" baseline="0" smtClean="0">
                          <a:ln>
                            <a:noFill/>
                          </a:ln>
                          <a:solidFill>
                            <a:srgbClr val="000000"/>
                          </a:solidFill>
                          <a:effectLst/>
                          <a:latin typeface="Arial" charset="0"/>
                          <a:ea typeface="宋体" charset="-122"/>
                          <a:cs typeface="Arial" charset="0"/>
                        </a:rPr>
                        <a:t>8,30%</a:t>
                      </a:r>
                      <a:endParaRPr kumimoji="0" lang="ru-RU" altLang="zh-CN" sz="1200" b="1"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r>
              <a:tr h="3952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1" i="0" u="none" strike="noStrike" cap="none" normalizeH="0" baseline="0" smtClean="0">
                          <a:ln>
                            <a:noFill/>
                          </a:ln>
                          <a:solidFill>
                            <a:srgbClr val="FFFFFF"/>
                          </a:solidFill>
                          <a:effectLst/>
                          <a:latin typeface="Arial" charset="0"/>
                          <a:ea typeface="宋体" charset="-122"/>
                          <a:cs typeface="Arial" charset="0"/>
                        </a:rPr>
                        <a:t>2</a:t>
                      </a:r>
                      <a:endParaRPr kumimoji="0" lang="ru-RU" altLang="zh-CN" sz="1200" b="1" i="0" u="none" strike="noStrike" cap="none" normalizeH="0" baseline="0" smtClean="0">
                        <a:ln>
                          <a:noFill/>
                        </a:ln>
                        <a:solidFill>
                          <a:srgbClr val="FFFFFF"/>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1200" b="0" i="0" u="none" strike="noStrike" cap="none" normalizeH="0" baseline="0" smtClean="0">
                          <a:ln>
                            <a:noFill/>
                          </a:ln>
                          <a:solidFill>
                            <a:srgbClr val="000000"/>
                          </a:solidFill>
                          <a:effectLst/>
                          <a:latin typeface="Arial" charset="0"/>
                          <a:ea typeface="Calibri" pitchFamily="34" charset="0"/>
                          <a:cs typeface="Arial" charset="0"/>
                        </a:rPr>
                        <a:t>企业财产税</a:t>
                      </a:r>
                      <a:endParaRPr kumimoji="0" lang="zh-CN" altLang="ru-RU" sz="1200" b="0"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0" i="0" u="none" strike="noStrike" cap="none" normalizeH="0" baseline="0" smtClean="0">
                          <a:ln>
                            <a:noFill/>
                          </a:ln>
                          <a:solidFill>
                            <a:srgbClr val="000000"/>
                          </a:solidFill>
                          <a:effectLst/>
                          <a:latin typeface="Arial" charset="0"/>
                          <a:ea typeface="宋体" charset="-122"/>
                          <a:cs typeface="Arial" charset="0"/>
                        </a:rPr>
                        <a:t>2,2%</a:t>
                      </a:r>
                      <a:endParaRPr kumimoji="0" lang="ru-RU" altLang="zh-CN" sz="1200" b="0"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1" i="0" u="none" strike="noStrike" cap="none" normalizeH="0" baseline="0" smtClean="0">
                          <a:ln>
                            <a:noFill/>
                          </a:ln>
                          <a:solidFill>
                            <a:srgbClr val="000000"/>
                          </a:solidFill>
                          <a:effectLst/>
                          <a:latin typeface="Arial" charset="0"/>
                          <a:ea typeface="宋体" charset="-122"/>
                          <a:cs typeface="Arial" charset="0"/>
                        </a:rPr>
                        <a:t>0%</a:t>
                      </a:r>
                      <a:endParaRPr kumimoji="0" lang="ru-RU" altLang="zh-CN" sz="1200" b="1"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r>
              <a:tr h="39528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1" i="0" u="none" strike="noStrike" cap="none" normalizeH="0" baseline="0" smtClean="0">
                          <a:ln>
                            <a:noFill/>
                          </a:ln>
                          <a:solidFill>
                            <a:srgbClr val="FFFFFF"/>
                          </a:solidFill>
                          <a:effectLst/>
                          <a:latin typeface="Arial" charset="0"/>
                          <a:ea typeface="宋体" charset="-122"/>
                          <a:cs typeface="Arial" charset="0"/>
                        </a:rPr>
                        <a:t>3</a:t>
                      </a:r>
                      <a:endParaRPr kumimoji="0" lang="ru-RU" altLang="zh-CN" sz="1200" b="1" i="0" u="none" strike="noStrike" cap="none" normalizeH="0" baseline="0" smtClean="0">
                        <a:ln>
                          <a:noFill/>
                        </a:ln>
                        <a:solidFill>
                          <a:srgbClr val="FFFFFF"/>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1200" b="0" i="0" u="none" strike="noStrike" cap="none" normalizeH="0" baseline="0" smtClean="0">
                          <a:ln>
                            <a:noFill/>
                          </a:ln>
                          <a:solidFill>
                            <a:srgbClr val="000000"/>
                          </a:solidFill>
                          <a:effectLst/>
                          <a:latin typeface="Arial" charset="0"/>
                          <a:ea typeface="Calibri" pitchFamily="34" charset="0"/>
                          <a:cs typeface="Arial" charset="0"/>
                        </a:rPr>
                        <a:t>企业利润税</a:t>
                      </a:r>
                      <a:endParaRPr kumimoji="0" lang="zh-CN" altLang="ru-RU" sz="1200" b="0"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0" i="0" u="none" strike="noStrike" cap="none" normalizeH="0" baseline="0" smtClean="0">
                          <a:ln>
                            <a:noFill/>
                          </a:ln>
                          <a:solidFill>
                            <a:srgbClr val="000000"/>
                          </a:solidFill>
                          <a:effectLst/>
                          <a:latin typeface="Arial" charset="0"/>
                          <a:ea typeface="宋体" charset="-122"/>
                          <a:cs typeface="Arial" charset="0"/>
                        </a:rPr>
                        <a:t>20,0%</a:t>
                      </a:r>
                      <a:endParaRPr kumimoji="0" lang="ru-RU" altLang="zh-CN" sz="1200" b="0"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1200" b="1" i="0" u="none" strike="noStrike" cap="none" normalizeH="0" baseline="0" smtClean="0">
                          <a:ln>
                            <a:noFill/>
                          </a:ln>
                          <a:solidFill>
                            <a:srgbClr val="000000"/>
                          </a:solidFill>
                          <a:effectLst/>
                          <a:latin typeface="Arial" charset="0"/>
                          <a:ea typeface="宋体" charset="-122"/>
                          <a:cs typeface="Arial" charset="0"/>
                        </a:rPr>
                        <a:t>5%</a:t>
                      </a:r>
                      <a:endParaRPr kumimoji="0" lang="ru-RU" altLang="zh-CN" sz="1200" b="1" i="0" u="none" strike="noStrike" cap="none" normalizeH="0" baseline="0" smtClean="0">
                        <a:ln>
                          <a:noFill/>
                        </a:ln>
                        <a:solidFill>
                          <a:srgbClr val="000000"/>
                        </a:solidFill>
                        <a:effectLst/>
                        <a:latin typeface="Arial" charset="0"/>
                        <a:ea typeface="Calibri" pitchFamily="34" charset="0"/>
                        <a:cs typeface="Arial" charset="0"/>
                      </a:endParaRPr>
                    </a:p>
                  </a:txBody>
                  <a:tcPr marL="20236" marR="2023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r>
            </a:tbl>
          </a:graphicData>
        </a:graphic>
      </p:graphicFrame>
      <p:sp>
        <p:nvSpPr>
          <p:cNvPr id="17451" name="Rectangle 4"/>
          <p:cNvSpPr>
            <a:spLocks noChangeArrowheads="1"/>
          </p:cNvSpPr>
          <p:nvPr/>
        </p:nvSpPr>
        <p:spPr bwMode="auto">
          <a:xfrm>
            <a:off x="3338513" y="1589088"/>
            <a:ext cx="9144000" cy="0"/>
          </a:xfrm>
          <a:prstGeom prst="rect">
            <a:avLst/>
          </a:prstGeom>
          <a:noFill/>
          <a:ln w="9525">
            <a:noFill/>
            <a:miter lim="800000"/>
            <a:headEnd/>
            <a:tailEnd/>
          </a:ln>
        </p:spPr>
        <p:txBody>
          <a:bodyPr wrap="none" anchor="ctr">
            <a:spAutoFit/>
          </a:bodyPr>
          <a:lstStyle/>
          <a:p>
            <a:r>
              <a:rPr lang="ru-RU" altLang="zh-CN">
                <a:cs typeface="Arial" charset="0"/>
              </a:rPr>
              <a:t/>
            </a:r>
            <a:br>
              <a:rPr lang="ru-RU" altLang="zh-CN">
                <a:cs typeface="Arial" charset="0"/>
              </a:rPr>
            </a:br>
            <a:endParaRPr lang="ru-RU" altLang="zh-CN">
              <a:cs typeface="Arial" charset="0"/>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2492375"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工业气体生产方案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72708"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72709"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8420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r>
              <a:rPr lang="zh-CN" altLang="en-US" sz="1200" b="1" dirty="0">
                <a:solidFill>
                  <a:prstClr val="black"/>
                </a:solidFill>
              </a:rPr>
              <a:t>方案：</a:t>
            </a:r>
            <a:r>
              <a:rPr lang="zh-CN" altLang="en-US" sz="1200" dirty="0">
                <a:solidFill>
                  <a:prstClr val="black"/>
                </a:solidFill>
              </a:rPr>
              <a:t>生茶能工业气体</a:t>
            </a:r>
            <a:r>
              <a:rPr lang="ru-RU" sz="1200" b="1" dirty="0">
                <a:solidFill>
                  <a:schemeClr val="tx1">
                    <a:lumMod val="85000"/>
                    <a:lumOff val="15000"/>
                  </a:schemeClr>
                </a:solidFill>
              </a:rPr>
              <a:t>			                        </a:t>
            </a:r>
            <a:r>
              <a:rPr lang="zh-CN" altLang="en-US" sz="1200" b="1" dirty="0">
                <a:solidFill>
                  <a:schemeClr val="tx1">
                    <a:lumMod val="85000"/>
                    <a:lumOff val="15000"/>
                  </a:schemeClr>
                </a:solidFill>
              </a:rPr>
              <a:t>土地面积：</a:t>
            </a:r>
            <a:r>
              <a:rPr lang="ru-RU" sz="1200" dirty="0"/>
              <a:t>84 089</a:t>
            </a:r>
            <a:r>
              <a:rPr lang="en-US" sz="1200" dirty="0"/>
              <a:t>.</a:t>
            </a:r>
            <a:r>
              <a:rPr lang="ru-RU" sz="1200" dirty="0"/>
              <a:t>6 </a:t>
            </a:r>
            <a:r>
              <a:rPr lang="zh-CN" altLang="en-US" sz="1200" dirty="0"/>
              <a:t>平方米</a:t>
            </a:r>
            <a:endParaRPr lang="ru-RU" sz="1200" dirty="0">
              <a:solidFill>
                <a:prstClr val="black"/>
              </a:solidFill>
            </a:endParaRPr>
          </a:p>
          <a:p>
            <a:pPr algn="just" fontAlgn="auto">
              <a:spcBef>
                <a:spcPts val="0"/>
              </a:spcBef>
              <a:spcAft>
                <a:spcPts val="0"/>
              </a:spcAft>
              <a:defRPr/>
            </a:pPr>
            <a:r>
              <a:rPr lang="zh-CN" altLang="en-US" sz="1200" b="1" dirty="0"/>
              <a:t>地址：</a:t>
            </a:r>
            <a:r>
              <a:rPr lang="zh-CN" altLang="en-US" sz="1200" dirty="0"/>
              <a:t>滨海边疆区乌苏里斯克市</a:t>
            </a:r>
            <a:r>
              <a:rPr lang="zh-CN" altLang="zh-CN" sz="1200" dirty="0"/>
              <a:t>穆尔津采夫胡同</a:t>
            </a:r>
            <a:r>
              <a:rPr lang="en-US" altLang="zh-CN" sz="1200" dirty="0"/>
              <a:t>26</a:t>
            </a:r>
            <a:r>
              <a:rPr lang="zh-CN" altLang="zh-CN" sz="1200" dirty="0"/>
              <a:t>号</a:t>
            </a:r>
            <a:r>
              <a:rPr lang="en-US" altLang="zh-CN" sz="1200" dirty="0">
                <a:solidFill>
                  <a:schemeClr val="tx1">
                    <a:lumMod val="85000"/>
                    <a:lumOff val="15000"/>
                  </a:schemeClr>
                </a:solidFill>
              </a:rPr>
              <a:t> </a:t>
            </a:r>
            <a:r>
              <a:rPr lang="en-US" altLang="zh-CN" sz="1200" dirty="0">
                <a:solidFill>
                  <a:schemeClr val="tx1">
                    <a:lumMod val="85000"/>
                    <a:lumOff val="15000"/>
                  </a:schemeClr>
                </a:solidFill>
              </a:rPr>
              <a:t>                            </a:t>
            </a:r>
            <a:r>
              <a:rPr lang="zh-CN" altLang="en-US" sz="1200" b="1" dirty="0">
                <a:solidFill>
                  <a:schemeClr val="tx1">
                    <a:lumMod val="85000"/>
                    <a:lumOff val="15000"/>
                  </a:schemeClr>
                </a:solidFill>
              </a:rPr>
              <a:t>建筑物和构筑物面积：</a:t>
            </a:r>
            <a:r>
              <a:rPr lang="ru-RU" sz="1200" dirty="0"/>
              <a:t>11 243</a:t>
            </a:r>
            <a:r>
              <a:rPr lang="en-US" sz="1200" dirty="0"/>
              <a:t>.</a:t>
            </a:r>
            <a:r>
              <a:rPr lang="ru-RU" sz="1200" dirty="0"/>
              <a:t>8 </a:t>
            </a:r>
            <a:r>
              <a:rPr lang="zh-CN" altLang="en-US" sz="1200" dirty="0"/>
              <a:t>平方米</a:t>
            </a:r>
            <a:endParaRPr lang="ru-RU" sz="1200" dirty="0">
              <a:solidFill>
                <a:schemeClr val="tx1">
                  <a:lumMod val="85000"/>
                  <a:lumOff val="15000"/>
                </a:schemeClr>
              </a:solidFill>
            </a:endParaRPr>
          </a:p>
        </p:txBody>
      </p:sp>
      <p:sp>
        <p:nvSpPr>
          <p:cNvPr id="72711" name="Стрелка вниз 8"/>
          <p:cNvSpPr>
            <a:spLocks noChangeArrowheads="1"/>
          </p:cNvSpPr>
          <p:nvPr/>
        </p:nvSpPr>
        <p:spPr bwMode="auto">
          <a:xfrm>
            <a:off x="468313" y="836613"/>
            <a:ext cx="2808287"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场地说明</a:t>
            </a:r>
            <a:endParaRPr lang="zh-CN" altLang="ru-RU" sz="1400">
              <a:solidFill>
                <a:schemeClr val="bg1"/>
              </a:solidFill>
              <a:latin typeface="Calibri" pitchFamily="34" charset="0"/>
            </a:endParaRPr>
          </a:p>
        </p:txBody>
      </p:sp>
      <p:sp>
        <p:nvSpPr>
          <p:cNvPr id="12" name="Прямоугольник 11"/>
          <p:cNvSpPr/>
          <p:nvPr/>
        </p:nvSpPr>
        <p:spPr>
          <a:xfrm>
            <a:off x="331788" y="1916113"/>
            <a:ext cx="8480425" cy="4176712"/>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13" name="Стрелка вниз 12"/>
          <p:cNvSpPr/>
          <p:nvPr/>
        </p:nvSpPr>
        <p:spPr>
          <a:xfrm>
            <a:off x="460375" y="1781175"/>
            <a:ext cx="2808288" cy="271463"/>
          </a:xfrm>
          <a:prstGeom prst="downArrow">
            <a:avLst>
              <a:gd name="adj1" fmla="val 100000"/>
              <a:gd name="adj2" fmla="val 0"/>
            </a:avLst>
          </a:prstGeom>
          <a:solidFill>
            <a:schemeClr val="tx1">
              <a:lumMod val="75000"/>
              <a:lumOff val="25000"/>
            </a:schemeClr>
          </a:solidFill>
          <a:ln>
            <a:noFill/>
          </a:ln>
        </p:spPr>
        <p:txBody>
          <a:bodyPr tIns="0" bIns="0" anchor="ctr"/>
          <a:lstStyle/>
          <a:p>
            <a:pPr fontAlgn="auto">
              <a:spcBef>
                <a:spcPts val="0"/>
              </a:spcBef>
              <a:spcAft>
                <a:spcPts val="0"/>
              </a:spcAft>
              <a:defRPr/>
            </a:pPr>
            <a:r>
              <a:rPr lang="zh-CN" altLang="en-US" sz="1400" dirty="0">
                <a:solidFill>
                  <a:schemeClr val="bg1"/>
                </a:solidFill>
                <a:latin typeface="+mn-lt"/>
                <a:ea typeface="+mn-ea"/>
              </a:rPr>
              <a:t>场地照片</a:t>
            </a:r>
            <a:endParaRPr lang="ru-RU" sz="1400" dirty="0">
              <a:solidFill>
                <a:schemeClr val="bg1"/>
              </a:solidFill>
              <a:latin typeface="+mn-lt"/>
              <a:ea typeface="+mn-ea"/>
            </a:endParaRPr>
          </a:p>
        </p:txBody>
      </p:sp>
      <p:pic>
        <p:nvPicPr>
          <p:cNvPr id="17" name="Рисунок 16"/>
          <p:cNvPicPr/>
          <p:nvPr/>
        </p:nvPicPr>
        <p:blipFill>
          <a:blip r:embed="rId5"/>
          <a:stretch>
            <a:fillRect/>
          </a:stretch>
        </p:blipFill>
        <p:spPr>
          <a:xfrm>
            <a:off x="477838" y="2133600"/>
            <a:ext cx="3014662" cy="2159000"/>
          </a:xfrm>
          <a:prstGeom prst="rect">
            <a:avLst/>
          </a:prstGeom>
          <a:ln>
            <a:solidFill>
              <a:schemeClr val="tx1">
                <a:lumMod val="50000"/>
                <a:lumOff val="50000"/>
              </a:schemeClr>
            </a:solidFill>
          </a:ln>
        </p:spPr>
      </p:pic>
      <p:pic>
        <p:nvPicPr>
          <p:cNvPr id="19" name="Рисунок 18"/>
          <p:cNvPicPr/>
          <p:nvPr/>
        </p:nvPicPr>
        <p:blipFill>
          <a:blip r:embed="rId6"/>
          <a:stretch>
            <a:fillRect/>
          </a:stretch>
        </p:blipFill>
        <p:spPr>
          <a:xfrm>
            <a:off x="3563938" y="2133600"/>
            <a:ext cx="3529012" cy="2159000"/>
          </a:xfrm>
          <a:prstGeom prst="rect">
            <a:avLst/>
          </a:prstGeom>
          <a:ln>
            <a:solidFill>
              <a:schemeClr val="tx1">
                <a:lumMod val="50000"/>
                <a:lumOff val="50000"/>
              </a:schemeClr>
            </a:solidFill>
          </a:ln>
        </p:spPr>
      </p:pic>
      <p:pic>
        <p:nvPicPr>
          <p:cNvPr id="20" name="Рисунок 19"/>
          <p:cNvPicPr/>
          <p:nvPr/>
        </p:nvPicPr>
        <p:blipFill>
          <a:blip r:embed="rId7"/>
          <a:stretch>
            <a:fillRect/>
          </a:stretch>
        </p:blipFill>
        <p:spPr>
          <a:xfrm>
            <a:off x="7164388" y="2133600"/>
            <a:ext cx="1511300" cy="2159000"/>
          </a:xfrm>
          <a:prstGeom prst="rect">
            <a:avLst/>
          </a:prstGeom>
          <a:ln>
            <a:solidFill>
              <a:schemeClr val="tx1">
                <a:lumMod val="50000"/>
                <a:lumOff val="50000"/>
              </a:schemeClr>
            </a:solidFill>
          </a:ln>
        </p:spPr>
      </p:pic>
      <p:pic>
        <p:nvPicPr>
          <p:cNvPr id="26" name="Рисунок 25"/>
          <p:cNvPicPr/>
          <p:nvPr/>
        </p:nvPicPr>
        <p:blipFill rotWithShape="1">
          <a:blip r:embed="rId8"/>
          <a:srcRect b="16778"/>
          <a:stretch/>
        </p:blipFill>
        <p:spPr>
          <a:xfrm>
            <a:off x="471488" y="4357688"/>
            <a:ext cx="2808287" cy="1676400"/>
          </a:xfrm>
          <a:prstGeom prst="rect">
            <a:avLst/>
          </a:prstGeom>
          <a:ln>
            <a:solidFill>
              <a:schemeClr val="tx1">
                <a:lumMod val="50000"/>
                <a:lumOff val="50000"/>
              </a:schemeClr>
            </a:solidFill>
          </a:ln>
        </p:spPr>
      </p:pic>
      <p:pic>
        <p:nvPicPr>
          <p:cNvPr id="27" name="Рисунок 26"/>
          <p:cNvPicPr/>
          <p:nvPr/>
        </p:nvPicPr>
        <p:blipFill rotWithShape="1">
          <a:blip r:embed="rId9"/>
          <a:srcRect b="14219"/>
          <a:stretch/>
        </p:blipFill>
        <p:spPr>
          <a:xfrm>
            <a:off x="3357563" y="4357688"/>
            <a:ext cx="3014662" cy="1676400"/>
          </a:xfrm>
          <a:prstGeom prst="rect">
            <a:avLst/>
          </a:prstGeom>
          <a:ln>
            <a:solidFill>
              <a:schemeClr val="tx1">
                <a:lumMod val="50000"/>
                <a:lumOff val="50000"/>
              </a:schemeClr>
            </a:solidFill>
          </a:ln>
        </p:spPr>
      </p:pic>
      <p:pic>
        <p:nvPicPr>
          <p:cNvPr id="28" name="Рисунок 27"/>
          <p:cNvPicPr/>
          <p:nvPr/>
        </p:nvPicPr>
        <p:blipFill rotWithShape="1">
          <a:blip r:embed="rId10"/>
          <a:srcRect b="17143"/>
          <a:stretch/>
        </p:blipFill>
        <p:spPr>
          <a:xfrm>
            <a:off x="6435725" y="4357688"/>
            <a:ext cx="2239963" cy="1676400"/>
          </a:xfrm>
          <a:prstGeom prst="rect">
            <a:avLst/>
          </a:prstGeom>
          <a:ln>
            <a:solidFill>
              <a:schemeClr val="tx1">
                <a:lumMod val="50000"/>
                <a:lumOff val="50000"/>
              </a:schemeClr>
            </a:solidFill>
          </a:ln>
        </p:spPr>
      </p:pic>
      <p:sp>
        <p:nvSpPr>
          <p:cNvPr id="18" name="Стрелка вниз 17"/>
          <p:cNvSpPr/>
          <p:nvPr/>
        </p:nvSpPr>
        <p:spPr>
          <a:xfrm>
            <a:off x="5076825" y="1797050"/>
            <a:ext cx="3598863" cy="271463"/>
          </a:xfrm>
          <a:prstGeom prst="downArrow">
            <a:avLst>
              <a:gd name="adj1" fmla="val 100000"/>
              <a:gd name="adj2" fmla="val 0"/>
            </a:avLst>
          </a:prstGeom>
          <a:solidFill>
            <a:schemeClr val="accent6">
              <a:lumMod val="75000"/>
            </a:schemeClr>
          </a:solidFill>
          <a:ln>
            <a:noFill/>
          </a:ln>
        </p:spPr>
        <p:txBody>
          <a:bodyPr tIns="0" bIns="0" anchor="ctr"/>
          <a:lstStyle/>
          <a:p>
            <a:pPr fontAlgn="auto">
              <a:spcBef>
                <a:spcPts val="0"/>
              </a:spcBef>
              <a:spcAft>
                <a:spcPts val="0"/>
              </a:spcAft>
              <a:defRPr/>
            </a:pPr>
            <a:r>
              <a:rPr lang="zh-CN" altLang="en-US" sz="1300" dirty="0">
                <a:solidFill>
                  <a:schemeClr val="bg1"/>
                </a:solidFill>
                <a:latin typeface="+mn-lt"/>
                <a:ea typeface="+mn-ea"/>
              </a:rPr>
              <a:t>标段（场地）造价</a:t>
            </a:r>
            <a:r>
              <a:rPr lang="ru-RU" sz="1300" dirty="0">
                <a:solidFill>
                  <a:schemeClr val="bg1"/>
                </a:solidFill>
                <a:latin typeface="+mn-lt"/>
                <a:ea typeface="+mn-ea"/>
              </a:rPr>
              <a:t> – </a:t>
            </a:r>
            <a:r>
              <a:rPr lang="en-US" sz="1300" b="1" dirty="0">
                <a:solidFill>
                  <a:schemeClr val="bg1"/>
                </a:solidFill>
                <a:latin typeface="+mn-lt"/>
                <a:ea typeface="+mn-ea"/>
              </a:rPr>
              <a:t>1</a:t>
            </a:r>
            <a:r>
              <a:rPr lang="ru-RU" sz="1300" b="1" dirty="0">
                <a:solidFill>
                  <a:schemeClr val="bg1"/>
                </a:solidFill>
                <a:latin typeface="+mn-lt"/>
                <a:ea typeface="+mn-ea"/>
              </a:rPr>
              <a:t> </a:t>
            </a:r>
            <a:r>
              <a:rPr lang="en-US" sz="1300" b="1" dirty="0">
                <a:solidFill>
                  <a:schemeClr val="bg1"/>
                </a:solidFill>
                <a:latin typeface="+mn-lt"/>
                <a:ea typeface="+mn-ea"/>
              </a:rPr>
              <a:t>250</a:t>
            </a:r>
            <a:r>
              <a:rPr lang="en-US" sz="1300" b="1" dirty="0">
                <a:solidFill>
                  <a:schemeClr val="bg1"/>
                </a:solidFill>
                <a:latin typeface="+mn-lt"/>
                <a:ea typeface="+mn-ea"/>
              </a:rPr>
              <a:t>.</a:t>
            </a:r>
            <a:r>
              <a:rPr lang="en-US" sz="1300" b="1" dirty="0">
                <a:solidFill>
                  <a:schemeClr val="bg1"/>
                </a:solidFill>
                <a:latin typeface="+mn-lt"/>
                <a:ea typeface="+mn-ea"/>
              </a:rPr>
              <a:t>2 </a:t>
            </a:r>
            <a:r>
              <a:rPr lang="zh-CN" altLang="en-US" sz="1300" b="1" dirty="0">
                <a:solidFill>
                  <a:schemeClr val="bg1"/>
                </a:solidFill>
                <a:latin typeface="+mn-lt"/>
                <a:ea typeface="+mn-ea"/>
              </a:rPr>
              <a:t>千美元</a:t>
            </a:r>
            <a:endParaRPr lang="ru-RU" sz="1300" dirty="0">
              <a:solidFill>
                <a:schemeClr val="bg1"/>
              </a:solidFill>
              <a:latin typeface="+mn-lt"/>
              <a:ea typeface="+mn-ea"/>
            </a:endParaRPr>
          </a:p>
        </p:txBody>
      </p:sp>
      <p:sp>
        <p:nvSpPr>
          <p:cNvPr id="21" name="Прямоугольник 20"/>
          <p:cNvSpPr/>
          <p:nvPr/>
        </p:nvSpPr>
        <p:spPr>
          <a:xfrm>
            <a:off x="7866063" y="604838"/>
            <a:ext cx="1260475" cy="47625"/>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DD9CA5E4-E346-44A6-8013-B944B9D6C6EB}" type="slidenum">
              <a:rPr lang="ru-RU" sz="1800" b="1"/>
              <a:pPr>
                <a:defRPr/>
              </a:pPr>
              <a:t>30</a:t>
            </a:fld>
            <a:endParaRPr lang="ru-RU" sz="1800" b="1" dirty="0"/>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2492375"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工业气体生产方案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74756"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74757"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04825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74759" name="Стрелка вниз 8"/>
          <p:cNvSpPr>
            <a:spLocks noChangeArrowheads="1"/>
          </p:cNvSpPr>
          <p:nvPr/>
        </p:nvSpPr>
        <p:spPr bwMode="auto">
          <a:xfrm>
            <a:off x="468313" y="836613"/>
            <a:ext cx="4248150"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生产业务</a:t>
            </a:r>
            <a:r>
              <a:rPr lang="ru-RU" altLang="zh-CN" sz="1400">
                <a:solidFill>
                  <a:schemeClr val="bg1"/>
                </a:solidFill>
                <a:latin typeface="Calibri" pitchFamily="34" charset="0"/>
              </a:rPr>
              <a:t>–</a:t>
            </a:r>
            <a:r>
              <a:rPr lang="zh-CN" altLang="en-US" sz="1400">
                <a:solidFill>
                  <a:schemeClr val="bg1"/>
                </a:solidFill>
                <a:latin typeface="Calibri" pitchFamily="34" charset="0"/>
              </a:rPr>
              <a:t>方案流程</a:t>
            </a:r>
            <a:endParaRPr lang="zh-CN" altLang="ru-RU" sz="1400">
              <a:solidFill>
                <a:schemeClr val="bg1"/>
              </a:solidFill>
              <a:latin typeface="Calibri" pitchFamily="34" charset="0"/>
            </a:endParaRPr>
          </a:p>
        </p:txBody>
      </p:sp>
      <p:pic>
        <p:nvPicPr>
          <p:cNvPr id="74760" name="Рисунок 11"/>
          <p:cNvPicPr>
            <a:picLocks noChangeAspect="1"/>
          </p:cNvPicPr>
          <p:nvPr/>
        </p:nvPicPr>
        <p:blipFill>
          <a:blip r:embed="rId5"/>
          <a:srcRect/>
          <a:stretch>
            <a:fillRect/>
          </a:stretch>
        </p:blipFill>
        <p:spPr bwMode="auto">
          <a:xfrm>
            <a:off x="1331913" y="1268413"/>
            <a:ext cx="6888162" cy="4725987"/>
          </a:xfrm>
          <a:prstGeom prst="rect">
            <a:avLst/>
          </a:prstGeom>
          <a:noFill/>
          <a:ln w="9525">
            <a:noFill/>
            <a:miter lim="800000"/>
            <a:headEnd/>
            <a:tailEnd/>
          </a:ln>
        </p:spPr>
      </p:pic>
      <p:sp>
        <p:nvSpPr>
          <p:cNvPr id="14" name="Прямоугольник 13"/>
          <p:cNvSpPr/>
          <p:nvPr/>
        </p:nvSpPr>
        <p:spPr>
          <a:xfrm>
            <a:off x="7866063" y="604838"/>
            <a:ext cx="1260475" cy="47625"/>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EB5CBA6C-4FCE-49C6-81BA-B2723DBC8EE7}" type="slidenum">
              <a:rPr lang="ru-RU" sz="1800" b="1"/>
              <a:pPr>
                <a:defRPr/>
              </a:pPr>
              <a:t>31</a:t>
            </a:fld>
            <a:endParaRPr lang="ru-RU" sz="1800" b="1" dirty="0"/>
          </a:p>
        </p:txBody>
      </p:sp>
      <p:sp>
        <p:nvSpPr>
          <p:cNvPr id="74763" name="TextBox 12"/>
          <p:cNvSpPr txBox="1">
            <a:spLocks noChangeArrowheads="1"/>
          </p:cNvSpPr>
          <p:nvPr/>
        </p:nvSpPr>
        <p:spPr bwMode="auto">
          <a:xfrm>
            <a:off x="1403350" y="1484313"/>
            <a:ext cx="431800" cy="231775"/>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空气</a:t>
            </a:r>
            <a:endParaRPr lang="zh-CN" altLang="en-US" sz="900">
              <a:latin typeface="Calibri" pitchFamily="34" charset="0"/>
            </a:endParaRPr>
          </a:p>
        </p:txBody>
      </p:sp>
      <p:sp>
        <p:nvSpPr>
          <p:cNvPr id="74764" name="TextBox 14"/>
          <p:cNvSpPr txBox="1">
            <a:spLocks noChangeArrowheads="1"/>
          </p:cNvSpPr>
          <p:nvPr/>
        </p:nvSpPr>
        <p:spPr bwMode="auto">
          <a:xfrm>
            <a:off x="1331913" y="4508500"/>
            <a:ext cx="1008062" cy="231775"/>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液体二氧化碳</a:t>
            </a:r>
            <a:endParaRPr lang="zh-CN" altLang="en-US" sz="900">
              <a:latin typeface="Calibri" pitchFamily="34" charset="0"/>
            </a:endParaRPr>
          </a:p>
        </p:txBody>
      </p:sp>
      <p:sp>
        <p:nvSpPr>
          <p:cNvPr id="74765" name="TextBox 15"/>
          <p:cNvSpPr txBox="1">
            <a:spLocks noChangeArrowheads="1"/>
          </p:cNvSpPr>
          <p:nvPr/>
        </p:nvSpPr>
        <p:spPr bwMode="auto">
          <a:xfrm>
            <a:off x="3924300" y="3141663"/>
            <a:ext cx="863600" cy="506412"/>
          </a:xfrm>
          <a:prstGeom prst="rect">
            <a:avLst/>
          </a:prstGeom>
          <a:solidFill>
            <a:schemeClr val="bg1"/>
          </a:solidFill>
          <a:ln w="9525">
            <a:noFill/>
            <a:miter lim="800000"/>
            <a:headEnd/>
            <a:tailEnd/>
          </a:ln>
        </p:spPr>
        <p:txBody>
          <a:bodyPr>
            <a:spAutoFit/>
          </a:bodyPr>
          <a:lstStyle/>
          <a:p>
            <a:r>
              <a:rPr lang="zh-CN" altLang="zh-CN" sz="900" b="1">
                <a:latin typeface="Calibri" pitchFamily="34" charset="0"/>
              </a:rPr>
              <a:t>成品：</a:t>
            </a:r>
          </a:p>
          <a:p>
            <a:r>
              <a:rPr lang="zh-CN" altLang="zh-CN" sz="900">
                <a:latin typeface="Calibri" pitchFamily="34" charset="0"/>
              </a:rPr>
              <a:t>装有气态氩的气瓶</a:t>
            </a:r>
          </a:p>
        </p:txBody>
      </p:sp>
      <p:sp>
        <p:nvSpPr>
          <p:cNvPr id="74766" name="TextBox 16"/>
          <p:cNvSpPr txBox="1">
            <a:spLocks noChangeArrowheads="1"/>
          </p:cNvSpPr>
          <p:nvPr/>
        </p:nvSpPr>
        <p:spPr bwMode="auto">
          <a:xfrm>
            <a:off x="3995738" y="3933825"/>
            <a:ext cx="936625" cy="506413"/>
          </a:xfrm>
          <a:prstGeom prst="rect">
            <a:avLst/>
          </a:prstGeom>
          <a:solidFill>
            <a:schemeClr val="bg1"/>
          </a:solidFill>
          <a:ln w="9525">
            <a:noFill/>
            <a:miter lim="800000"/>
            <a:headEnd/>
            <a:tailEnd/>
          </a:ln>
        </p:spPr>
        <p:txBody>
          <a:bodyPr>
            <a:spAutoFit/>
          </a:bodyPr>
          <a:lstStyle/>
          <a:p>
            <a:r>
              <a:rPr lang="zh-CN" altLang="zh-CN" sz="900" b="1">
                <a:latin typeface="Calibri" pitchFamily="34" charset="0"/>
              </a:rPr>
              <a:t>成品：</a:t>
            </a:r>
          </a:p>
          <a:p>
            <a:r>
              <a:rPr lang="zh-CN" altLang="zh-CN" sz="900">
                <a:latin typeface="Calibri" pitchFamily="34" charset="0"/>
              </a:rPr>
              <a:t>装有气态焊接混合物的气瓶</a:t>
            </a:r>
          </a:p>
        </p:txBody>
      </p:sp>
      <p:sp>
        <p:nvSpPr>
          <p:cNvPr id="74767" name="TextBox 17"/>
          <p:cNvSpPr txBox="1">
            <a:spLocks noChangeArrowheads="1"/>
          </p:cNvSpPr>
          <p:nvPr/>
        </p:nvSpPr>
        <p:spPr bwMode="auto">
          <a:xfrm>
            <a:off x="4067175" y="4652963"/>
            <a:ext cx="792163" cy="508000"/>
          </a:xfrm>
          <a:prstGeom prst="rect">
            <a:avLst/>
          </a:prstGeom>
          <a:solidFill>
            <a:schemeClr val="bg1"/>
          </a:solidFill>
          <a:ln w="9525">
            <a:noFill/>
            <a:miter lim="800000"/>
            <a:headEnd/>
            <a:tailEnd/>
          </a:ln>
        </p:spPr>
        <p:txBody>
          <a:bodyPr>
            <a:spAutoFit/>
          </a:bodyPr>
          <a:lstStyle/>
          <a:p>
            <a:r>
              <a:rPr lang="zh-CN" altLang="zh-CN" sz="900" b="1">
                <a:latin typeface="Calibri" pitchFamily="34" charset="0"/>
              </a:rPr>
              <a:t>成品：</a:t>
            </a:r>
          </a:p>
          <a:p>
            <a:r>
              <a:rPr lang="zh-CN" altLang="zh-CN" sz="900">
                <a:latin typeface="Calibri" pitchFamily="34" charset="0"/>
              </a:rPr>
              <a:t>二氧化碳气瓶</a:t>
            </a:r>
            <a:endParaRPr lang="zh-CN" altLang="en-US" sz="900">
              <a:latin typeface="Calibri" pitchFamily="34" charset="0"/>
            </a:endParaRPr>
          </a:p>
        </p:txBody>
      </p:sp>
      <p:sp>
        <p:nvSpPr>
          <p:cNvPr id="74768" name="TextBox 18"/>
          <p:cNvSpPr txBox="1">
            <a:spLocks noChangeArrowheads="1"/>
          </p:cNvSpPr>
          <p:nvPr/>
        </p:nvSpPr>
        <p:spPr bwMode="auto">
          <a:xfrm>
            <a:off x="7308850" y="4365625"/>
            <a:ext cx="576263" cy="368300"/>
          </a:xfrm>
          <a:prstGeom prst="rect">
            <a:avLst/>
          </a:prstGeom>
          <a:solidFill>
            <a:schemeClr val="bg1"/>
          </a:solidFill>
          <a:ln w="9525">
            <a:noFill/>
            <a:miter lim="800000"/>
            <a:headEnd/>
            <a:tailEnd/>
          </a:ln>
        </p:spPr>
        <p:txBody>
          <a:bodyPr>
            <a:spAutoFit/>
          </a:bodyPr>
          <a:lstStyle/>
          <a:p>
            <a:r>
              <a:rPr lang="zh-CN" altLang="zh-CN" sz="900" b="1">
                <a:latin typeface="Calibri" pitchFamily="34" charset="0"/>
              </a:rPr>
              <a:t>成品：</a:t>
            </a:r>
          </a:p>
          <a:p>
            <a:r>
              <a:rPr lang="zh-CN" altLang="zh-CN" sz="900">
                <a:latin typeface="Calibri" pitchFamily="34" charset="0"/>
              </a:rPr>
              <a:t>氮气</a:t>
            </a:r>
            <a:endParaRPr lang="zh-CN" altLang="en-US" sz="900">
              <a:latin typeface="Calibri" pitchFamily="34" charset="0"/>
            </a:endParaRPr>
          </a:p>
        </p:txBody>
      </p:sp>
      <p:sp>
        <p:nvSpPr>
          <p:cNvPr id="74769" name="TextBox 19"/>
          <p:cNvSpPr txBox="1">
            <a:spLocks noChangeArrowheads="1"/>
          </p:cNvSpPr>
          <p:nvPr/>
        </p:nvSpPr>
        <p:spPr bwMode="auto">
          <a:xfrm>
            <a:off x="7308850" y="3644900"/>
            <a:ext cx="647700" cy="369888"/>
          </a:xfrm>
          <a:prstGeom prst="rect">
            <a:avLst/>
          </a:prstGeom>
          <a:solidFill>
            <a:schemeClr val="bg1"/>
          </a:solidFill>
          <a:ln w="9525">
            <a:noFill/>
            <a:miter lim="800000"/>
            <a:headEnd/>
            <a:tailEnd/>
          </a:ln>
        </p:spPr>
        <p:txBody>
          <a:bodyPr>
            <a:spAutoFit/>
          </a:bodyPr>
          <a:lstStyle/>
          <a:p>
            <a:r>
              <a:rPr lang="zh-CN" altLang="zh-CN" sz="900" b="1">
                <a:latin typeface="Calibri" pitchFamily="34" charset="0"/>
              </a:rPr>
              <a:t>成品：</a:t>
            </a:r>
          </a:p>
          <a:p>
            <a:r>
              <a:rPr lang="zh-CN" altLang="zh-CN" sz="900">
                <a:latin typeface="Calibri" pitchFamily="34" charset="0"/>
              </a:rPr>
              <a:t>氧气</a:t>
            </a:r>
          </a:p>
        </p:txBody>
      </p:sp>
      <p:sp>
        <p:nvSpPr>
          <p:cNvPr id="74770" name="TextBox 20"/>
          <p:cNvSpPr txBox="1">
            <a:spLocks noChangeArrowheads="1"/>
          </p:cNvSpPr>
          <p:nvPr/>
        </p:nvSpPr>
        <p:spPr bwMode="auto">
          <a:xfrm>
            <a:off x="7235825" y="2349500"/>
            <a:ext cx="649288" cy="368300"/>
          </a:xfrm>
          <a:prstGeom prst="rect">
            <a:avLst/>
          </a:prstGeom>
          <a:solidFill>
            <a:schemeClr val="bg1"/>
          </a:solidFill>
          <a:ln w="9525">
            <a:noFill/>
            <a:miter lim="800000"/>
            <a:headEnd/>
            <a:tailEnd/>
          </a:ln>
        </p:spPr>
        <p:txBody>
          <a:bodyPr>
            <a:spAutoFit/>
          </a:bodyPr>
          <a:lstStyle/>
          <a:p>
            <a:r>
              <a:rPr lang="zh-CN" altLang="zh-CN" sz="900" b="1">
                <a:latin typeface="Calibri" pitchFamily="34" charset="0"/>
              </a:rPr>
              <a:t>成品：</a:t>
            </a:r>
          </a:p>
          <a:p>
            <a:r>
              <a:rPr lang="zh-CN" altLang="zh-CN" sz="900">
                <a:latin typeface="Calibri" pitchFamily="34" charset="0"/>
              </a:rPr>
              <a:t>液态氮</a:t>
            </a:r>
            <a:endParaRPr lang="zh-CN" altLang="en-US" sz="900">
              <a:latin typeface="Calibri" pitchFamily="34" charset="0"/>
            </a:endParaRPr>
          </a:p>
        </p:txBody>
      </p:sp>
      <p:sp>
        <p:nvSpPr>
          <p:cNvPr id="74771" name="TextBox 21"/>
          <p:cNvSpPr txBox="1">
            <a:spLocks noChangeArrowheads="1"/>
          </p:cNvSpPr>
          <p:nvPr/>
        </p:nvSpPr>
        <p:spPr bwMode="auto">
          <a:xfrm>
            <a:off x="7308850" y="1700213"/>
            <a:ext cx="647700" cy="369887"/>
          </a:xfrm>
          <a:prstGeom prst="rect">
            <a:avLst/>
          </a:prstGeom>
          <a:solidFill>
            <a:schemeClr val="bg1"/>
          </a:solidFill>
          <a:ln w="9525">
            <a:noFill/>
            <a:miter lim="800000"/>
            <a:headEnd/>
            <a:tailEnd/>
          </a:ln>
        </p:spPr>
        <p:txBody>
          <a:bodyPr>
            <a:spAutoFit/>
          </a:bodyPr>
          <a:lstStyle/>
          <a:p>
            <a:r>
              <a:rPr lang="zh-CN" altLang="zh-CN" sz="900" b="1">
                <a:latin typeface="Calibri" pitchFamily="34" charset="0"/>
              </a:rPr>
              <a:t>成品：</a:t>
            </a:r>
          </a:p>
          <a:p>
            <a:r>
              <a:rPr lang="zh-CN" altLang="zh-CN" sz="900">
                <a:latin typeface="Calibri" pitchFamily="34" charset="0"/>
              </a:rPr>
              <a:t>液态氧</a:t>
            </a:r>
          </a:p>
        </p:txBody>
      </p:sp>
      <p:sp>
        <p:nvSpPr>
          <p:cNvPr id="74772" name="TextBox 22"/>
          <p:cNvSpPr txBox="1">
            <a:spLocks noChangeArrowheads="1"/>
          </p:cNvSpPr>
          <p:nvPr/>
        </p:nvSpPr>
        <p:spPr bwMode="auto">
          <a:xfrm>
            <a:off x="1547813" y="3644900"/>
            <a:ext cx="576262" cy="230188"/>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液氩</a:t>
            </a:r>
            <a:endParaRPr lang="zh-CN" altLang="en-US" sz="900">
              <a:latin typeface="Calibri" pitchFamily="34" charset="0"/>
            </a:endParaRPr>
          </a:p>
        </p:txBody>
      </p:sp>
      <p:sp>
        <p:nvSpPr>
          <p:cNvPr id="74773" name="TextBox 23"/>
          <p:cNvSpPr txBox="1">
            <a:spLocks noChangeArrowheads="1"/>
          </p:cNvSpPr>
          <p:nvPr/>
        </p:nvSpPr>
        <p:spPr bwMode="auto">
          <a:xfrm>
            <a:off x="3203575" y="3716338"/>
            <a:ext cx="504825" cy="231775"/>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和</a:t>
            </a:r>
            <a:r>
              <a:rPr lang="en-US" altLang="zh-CN" sz="900">
                <a:latin typeface="Calibri" pitchFamily="34" charset="0"/>
              </a:rPr>
              <a:t>/</a:t>
            </a:r>
            <a:r>
              <a:rPr lang="zh-CN" altLang="zh-CN" sz="900">
                <a:latin typeface="Calibri" pitchFamily="34" charset="0"/>
              </a:rPr>
              <a:t>或</a:t>
            </a:r>
            <a:endParaRPr lang="zh-CN" altLang="en-US" sz="900">
              <a:latin typeface="Calibri" pitchFamily="34" charset="0"/>
            </a:endParaRPr>
          </a:p>
        </p:txBody>
      </p:sp>
      <p:sp>
        <p:nvSpPr>
          <p:cNvPr id="74774" name="TextBox 24"/>
          <p:cNvSpPr txBox="1">
            <a:spLocks noChangeArrowheads="1"/>
          </p:cNvSpPr>
          <p:nvPr/>
        </p:nvSpPr>
        <p:spPr bwMode="auto">
          <a:xfrm>
            <a:off x="2484438" y="5516563"/>
            <a:ext cx="792162" cy="231775"/>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气瓶充气站</a:t>
            </a:r>
            <a:endParaRPr lang="zh-CN" altLang="en-US" sz="900">
              <a:latin typeface="Calibri" pitchFamily="34" charset="0"/>
            </a:endParaRPr>
          </a:p>
        </p:txBody>
      </p:sp>
      <p:sp>
        <p:nvSpPr>
          <p:cNvPr id="74775" name="TextBox 25"/>
          <p:cNvSpPr txBox="1">
            <a:spLocks noChangeArrowheads="1"/>
          </p:cNvSpPr>
          <p:nvPr/>
        </p:nvSpPr>
        <p:spPr bwMode="auto">
          <a:xfrm>
            <a:off x="1619250" y="5516563"/>
            <a:ext cx="865188" cy="231775"/>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空气过滤器</a:t>
            </a:r>
            <a:endParaRPr lang="zh-CN" altLang="en-US" sz="900">
              <a:latin typeface="Calibri" pitchFamily="34" charset="0"/>
            </a:endParaRPr>
          </a:p>
        </p:txBody>
      </p:sp>
      <p:sp>
        <p:nvSpPr>
          <p:cNvPr id="74776" name="TextBox 26"/>
          <p:cNvSpPr txBox="1">
            <a:spLocks noChangeArrowheads="1"/>
          </p:cNvSpPr>
          <p:nvPr/>
        </p:nvSpPr>
        <p:spPr bwMode="auto">
          <a:xfrm>
            <a:off x="6372225" y="2708275"/>
            <a:ext cx="503238" cy="231775"/>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和</a:t>
            </a:r>
            <a:r>
              <a:rPr lang="en-US" altLang="zh-CN" sz="900">
                <a:latin typeface="Calibri" pitchFamily="34" charset="0"/>
              </a:rPr>
              <a:t>/</a:t>
            </a:r>
            <a:r>
              <a:rPr lang="zh-CN" altLang="zh-CN" sz="900">
                <a:latin typeface="Calibri" pitchFamily="34" charset="0"/>
              </a:rPr>
              <a:t>或</a:t>
            </a:r>
            <a:endParaRPr lang="zh-CN" altLang="en-US" sz="900">
              <a:latin typeface="Calibri" pitchFamily="34" charset="0"/>
            </a:endParaRPr>
          </a:p>
        </p:txBody>
      </p:sp>
      <p:sp>
        <p:nvSpPr>
          <p:cNvPr id="74777" name="TextBox 27"/>
          <p:cNvSpPr txBox="1">
            <a:spLocks noChangeArrowheads="1"/>
          </p:cNvSpPr>
          <p:nvPr/>
        </p:nvSpPr>
        <p:spPr bwMode="auto">
          <a:xfrm>
            <a:off x="3132138" y="5445125"/>
            <a:ext cx="576262" cy="230188"/>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压缩机</a:t>
            </a:r>
            <a:endParaRPr lang="zh-CN" altLang="en-US" sz="900">
              <a:latin typeface="Calibri" pitchFamily="34" charset="0"/>
            </a:endParaRPr>
          </a:p>
        </p:txBody>
      </p:sp>
      <p:sp>
        <p:nvSpPr>
          <p:cNvPr id="74778" name="TextBox 28"/>
          <p:cNvSpPr txBox="1">
            <a:spLocks noChangeArrowheads="1"/>
          </p:cNvSpPr>
          <p:nvPr/>
        </p:nvSpPr>
        <p:spPr bwMode="auto">
          <a:xfrm>
            <a:off x="5940425" y="5516563"/>
            <a:ext cx="576263" cy="231775"/>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精馏塔</a:t>
            </a:r>
            <a:endParaRPr lang="zh-CN" altLang="en-US" sz="900">
              <a:latin typeface="Calibri" pitchFamily="34" charset="0"/>
            </a:endParaRPr>
          </a:p>
        </p:txBody>
      </p:sp>
      <p:sp>
        <p:nvSpPr>
          <p:cNvPr id="74779" name="TextBox 29"/>
          <p:cNvSpPr txBox="1">
            <a:spLocks noChangeArrowheads="1"/>
          </p:cNvSpPr>
          <p:nvPr/>
        </p:nvSpPr>
        <p:spPr bwMode="auto">
          <a:xfrm>
            <a:off x="4643438" y="5589588"/>
            <a:ext cx="720725" cy="230187"/>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净化装置</a:t>
            </a:r>
            <a:endParaRPr lang="zh-CN" altLang="en-US" sz="900">
              <a:latin typeface="Calibri" pitchFamily="34" charset="0"/>
            </a:endParaRPr>
          </a:p>
        </p:txBody>
      </p:sp>
      <p:sp>
        <p:nvSpPr>
          <p:cNvPr id="74780" name="TextBox 30"/>
          <p:cNvSpPr txBox="1">
            <a:spLocks noChangeArrowheads="1"/>
          </p:cNvSpPr>
          <p:nvPr/>
        </p:nvSpPr>
        <p:spPr bwMode="auto">
          <a:xfrm>
            <a:off x="1979613" y="1773238"/>
            <a:ext cx="647700" cy="522287"/>
          </a:xfrm>
          <a:prstGeom prst="rect">
            <a:avLst/>
          </a:prstGeom>
          <a:solidFill>
            <a:srgbClr val="7030A0"/>
          </a:solidFill>
          <a:ln w="9525">
            <a:noFill/>
            <a:miter lim="800000"/>
            <a:headEnd/>
            <a:tailEnd/>
          </a:ln>
        </p:spPr>
        <p:txBody>
          <a:bodyPr>
            <a:spAutoFit/>
          </a:bodyPr>
          <a:lstStyle/>
          <a:p>
            <a:r>
              <a:rPr lang="zh-CN" altLang="zh-CN" sz="1400">
                <a:solidFill>
                  <a:schemeClr val="bg1"/>
                </a:solidFill>
                <a:latin typeface="Calibri" pitchFamily="34" charset="0"/>
              </a:rPr>
              <a:t>空气过滤</a:t>
            </a:r>
            <a:endParaRPr lang="zh-CN" altLang="en-US" sz="1400">
              <a:solidFill>
                <a:schemeClr val="bg1"/>
              </a:solidFill>
              <a:latin typeface="Calibri" pitchFamily="34" charset="0"/>
            </a:endParaRPr>
          </a:p>
        </p:txBody>
      </p:sp>
      <p:sp>
        <p:nvSpPr>
          <p:cNvPr id="74781" name="TextBox 31"/>
          <p:cNvSpPr txBox="1">
            <a:spLocks noChangeArrowheads="1"/>
          </p:cNvSpPr>
          <p:nvPr/>
        </p:nvSpPr>
        <p:spPr bwMode="auto">
          <a:xfrm>
            <a:off x="3203575" y="2133600"/>
            <a:ext cx="647700" cy="522288"/>
          </a:xfrm>
          <a:prstGeom prst="rect">
            <a:avLst/>
          </a:prstGeom>
          <a:solidFill>
            <a:srgbClr val="7030A0"/>
          </a:solidFill>
          <a:ln w="9525">
            <a:noFill/>
            <a:miter lim="800000"/>
            <a:headEnd/>
            <a:tailEnd/>
          </a:ln>
        </p:spPr>
        <p:txBody>
          <a:bodyPr>
            <a:spAutoFit/>
          </a:bodyPr>
          <a:lstStyle/>
          <a:p>
            <a:r>
              <a:rPr lang="zh-CN" altLang="zh-CN" sz="1400">
                <a:solidFill>
                  <a:schemeClr val="bg1"/>
                </a:solidFill>
                <a:latin typeface="Calibri" pitchFamily="34" charset="0"/>
              </a:rPr>
              <a:t>空气</a:t>
            </a:r>
            <a:r>
              <a:rPr lang="zh-CN" altLang="en-US" sz="1400">
                <a:solidFill>
                  <a:schemeClr val="bg1"/>
                </a:solidFill>
                <a:latin typeface="Calibri" pitchFamily="34" charset="0"/>
              </a:rPr>
              <a:t>压缩</a:t>
            </a:r>
          </a:p>
        </p:txBody>
      </p:sp>
      <p:sp>
        <p:nvSpPr>
          <p:cNvPr id="74782" name="TextBox 32"/>
          <p:cNvSpPr txBox="1">
            <a:spLocks noChangeArrowheads="1"/>
          </p:cNvSpPr>
          <p:nvPr/>
        </p:nvSpPr>
        <p:spPr bwMode="auto">
          <a:xfrm>
            <a:off x="4716463" y="2492375"/>
            <a:ext cx="647700" cy="523875"/>
          </a:xfrm>
          <a:prstGeom prst="rect">
            <a:avLst/>
          </a:prstGeom>
          <a:solidFill>
            <a:srgbClr val="7030A0"/>
          </a:solidFill>
          <a:ln w="9525">
            <a:noFill/>
            <a:miter lim="800000"/>
            <a:headEnd/>
            <a:tailEnd/>
          </a:ln>
        </p:spPr>
        <p:txBody>
          <a:bodyPr>
            <a:spAutoFit/>
          </a:bodyPr>
          <a:lstStyle/>
          <a:p>
            <a:r>
              <a:rPr lang="zh-CN" altLang="zh-CN" sz="1400">
                <a:solidFill>
                  <a:schemeClr val="bg1"/>
                </a:solidFill>
                <a:latin typeface="Calibri" pitchFamily="34" charset="0"/>
              </a:rPr>
              <a:t>空气</a:t>
            </a:r>
            <a:r>
              <a:rPr lang="zh-CN" altLang="en-US" sz="1400">
                <a:solidFill>
                  <a:schemeClr val="bg1"/>
                </a:solidFill>
                <a:latin typeface="Calibri" pitchFamily="34" charset="0"/>
              </a:rPr>
              <a:t>净化</a:t>
            </a:r>
          </a:p>
        </p:txBody>
      </p:sp>
      <p:sp>
        <p:nvSpPr>
          <p:cNvPr id="74783" name="TextBox 33"/>
          <p:cNvSpPr txBox="1">
            <a:spLocks noChangeArrowheads="1"/>
          </p:cNvSpPr>
          <p:nvPr/>
        </p:nvSpPr>
        <p:spPr bwMode="auto">
          <a:xfrm>
            <a:off x="5724525" y="2924175"/>
            <a:ext cx="863600" cy="523875"/>
          </a:xfrm>
          <a:prstGeom prst="rect">
            <a:avLst/>
          </a:prstGeom>
          <a:solidFill>
            <a:srgbClr val="7030A0"/>
          </a:solidFill>
          <a:ln w="9525">
            <a:noFill/>
            <a:miter lim="800000"/>
            <a:headEnd/>
            <a:tailEnd/>
          </a:ln>
        </p:spPr>
        <p:txBody>
          <a:bodyPr>
            <a:spAutoFit/>
          </a:bodyPr>
          <a:lstStyle/>
          <a:p>
            <a:r>
              <a:rPr lang="zh-CN" altLang="zh-CN" sz="1400">
                <a:solidFill>
                  <a:schemeClr val="bg1"/>
                </a:solidFill>
                <a:latin typeface="Calibri" pitchFamily="34" charset="0"/>
              </a:rPr>
              <a:t>空气</a:t>
            </a:r>
            <a:r>
              <a:rPr lang="zh-CN" altLang="en-US" sz="1400">
                <a:solidFill>
                  <a:schemeClr val="bg1"/>
                </a:solidFill>
                <a:latin typeface="Calibri" pitchFamily="34" charset="0"/>
              </a:rPr>
              <a:t>成分划分</a:t>
            </a:r>
          </a:p>
        </p:txBody>
      </p:sp>
      <p:sp>
        <p:nvSpPr>
          <p:cNvPr id="74784" name="TextBox 34"/>
          <p:cNvSpPr txBox="1">
            <a:spLocks noChangeArrowheads="1"/>
          </p:cNvSpPr>
          <p:nvPr/>
        </p:nvSpPr>
        <p:spPr bwMode="auto">
          <a:xfrm>
            <a:off x="2555875" y="3933825"/>
            <a:ext cx="647700" cy="368300"/>
          </a:xfrm>
          <a:prstGeom prst="rect">
            <a:avLst/>
          </a:prstGeom>
          <a:solidFill>
            <a:srgbClr val="7030A0"/>
          </a:solidFill>
          <a:ln w="9525">
            <a:noFill/>
            <a:miter lim="800000"/>
            <a:headEnd/>
            <a:tailEnd/>
          </a:ln>
        </p:spPr>
        <p:txBody>
          <a:bodyPr>
            <a:spAutoFit/>
          </a:bodyPr>
          <a:lstStyle/>
          <a:p>
            <a:r>
              <a:rPr lang="zh-CN" altLang="en-US">
                <a:solidFill>
                  <a:schemeClr val="bg1"/>
                </a:solidFill>
                <a:latin typeface="Calibri" pitchFamily="34" charset="0"/>
              </a:rPr>
              <a:t>气化</a:t>
            </a:r>
          </a:p>
        </p:txBody>
      </p:sp>
      <p:sp>
        <p:nvSpPr>
          <p:cNvPr id="74785" name="TextBox 35"/>
          <p:cNvSpPr txBox="1">
            <a:spLocks noChangeArrowheads="1"/>
          </p:cNvSpPr>
          <p:nvPr/>
        </p:nvSpPr>
        <p:spPr bwMode="auto">
          <a:xfrm>
            <a:off x="1403350" y="5876925"/>
            <a:ext cx="6840538" cy="261938"/>
          </a:xfrm>
          <a:prstGeom prst="rect">
            <a:avLst/>
          </a:prstGeom>
          <a:solidFill>
            <a:schemeClr val="bg1"/>
          </a:solidFill>
          <a:ln w="9525">
            <a:noFill/>
            <a:miter lim="800000"/>
            <a:headEnd/>
            <a:tailEnd/>
          </a:ln>
        </p:spPr>
        <p:txBody>
          <a:bodyPr>
            <a:spAutoFit/>
          </a:bodyPr>
          <a:lstStyle/>
          <a:p>
            <a:r>
              <a:rPr lang="zh-CN" altLang="zh-CN" sz="1100">
                <a:latin typeface="Calibri" pitchFamily="34" charset="0"/>
              </a:rPr>
              <a:t>详图：第</a:t>
            </a:r>
            <a:r>
              <a:rPr lang="en-US" altLang="zh-CN" sz="1100">
                <a:latin typeface="Calibri" pitchFamily="34" charset="0"/>
              </a:rPr>
              <a:t>1</a:t>
            </a:r>
            <a:r>
              <a:rPr lang="zh-CN" altLang="zh-CN" sz="1100">
                <a:latin typeface="Calibri" pitchFamily="34" charset="0"/>
              </a:rPr>
              <a:t>阶段</a:t>
            </a:r>
            <a:r>
              <a:rPr lang="en-US" altLang="zh-CN" sz="1100">
                <a:latin typeface="Calibri" pitchFamily="34" charset="0"/>
              </a:rPr>
              <a:t>                                                           </a:t>
            </a:r>
            <a:r>
              <a:rPr lang="zh-CN" altLang="zh-CN" sz="1100">
                <a:latin typeface="Calibri" pitchFamily="34" charset="0"/>
              </a:rPr>
              <a:t>方案</a:t>
            </a:r>
            <a:r>
              <a:rPr lang="en-US" altLang="zh-CN" sz="1100">
                <a:latin typeface="Calibri" pitchFamily="34" charset="0"/>
              </a:rPr>
              <a:t>3.</a:t>
            </a:r>
            <a:r>
              <a:rPr lang="zh-CN" altLang="zh-CN" sz="1100">
                <a:latin typeface="Calibri" pitchFamily="34" charset="0"/>
              </a:rPr>
              <a:t>生产工业气体。</a:t>
            </a:r>
            <a:r>
              <a:rPr lang="en-US" altLang="zh-CN" sz="1100">
                <a:latin typeface="Calibri" pitchFamily="34" charset="0"/>
              </a:rPr>
              <a:t>                                                               </a:t>
            </a:r>
            <a:r>
              <a:rPr lang="zh-CN" altLang="zh-CN" sz="1100">
                <a:latin typeface="Calibri" pitchFamily="34" charset="0"/>
              </a:rPr>
              <a:t>编号：</a:t>
            </a:r>
            <a:r>
              <a:rPr lang="en-US" altLang="zh-CN" sz="1100">
                <a:latin typeface="Calibri" pitchFamily="34" charset="0"/>
              </a:rPr>
              <a:t>1</a:t>
            </a:r>
            <a:endParaRPr lang="zh-CN" altLang="en-US" sz="1100">
              <a:latin typeface="Calibri" pitchFamily="34" charset="0"/>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2492375"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工业气体生产方案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76804"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76805"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048250"/>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0375" y="836613"/>
            <a:ext cx="4248150"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方案</a:t>
            </a:r>
            <a:r>
              <a:rPr lang="zh-CN" altLang="en-US" sz="1400" dirty="0">
                <a:solidFill>
                  <a:schemeClr val="bg1"/>
                </a:solidFill>
                <a:latin typeface="+mn-lt"/>
                <a:ea typeface="+mn-ea"/>
              </a:rPr>
              <a:t>的收入和支出预算</a:t>
            </a:r>
            <a:endParaRPr lang="ru-RU" sz="1400" dirty="0">
              <a:solidFill>
                <a:schemeClr val="bg1"/>
              </a:solidFill>
              <a:latin typeface="+mn-lt"/>
              <a:ea typeface="+mn-ea"/>
            </a:endParaRPr>
          </a:p>
        </p:txBody>
      </p:sp>
      <p:sp>
        <p:nvSpPr>
          <p:cNvPr id="14" name="Прямоугольник 13"/>
          <p:cNvSpPr/>
          <p:nvPr/>
        </p:nvSpPr>
        <p:spPr>
          <a:xfrm>
            <a:off x="7866063" y="604838"/>
            <a:ext cx="1260475" cy="47625"/>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D17C4625-B386-423F-B43D-81F0E9768DAC}" type="slidenum">
              <a:rPr lang="ru-RU" sz="1800" b="1"/>
              <a:pPr>
                <a:defRPr/>
              </a:pPr>
              <a:t>32</a:t>
            </a:fld>
            <a:endParaRPr lang="ru-RU" sz="1800" b="1" dirty="0"/>
          </a:p>
        </p:txBody>
      </p:sp>
      <p:graphicFrame>
        <p:nvGraphicFramePr>
          <p:cNvPr id="3" name="Таблица 2"/>
          <p:cNvGraphicFramePr>
            <a:graphicFrameLocks noGrp="1"/>
          </p:cNvGraphicFramePr>
          <p:nvPr/>
        </p:nvGraphicFramePr>
        <p:xfrm>
          <a:off x="419100" y="1185863"/>
          <a:ext cx="8256588" cy="5073650"/>
        </p:xfrm>
        <a:graphic>
          <a:graphicData uri="http://schemas.openxmlformats.org/drawingml/2006/table">
            <a:tbl>
              <a:tblPr firstRow="1" firstCol="1" bandRow="1">
                <a:tableStyleId>{073A0DAA-6AF3-43AB-8588-CEC1D06C72B9}</a:tableStyleId>
              </a:tblPr>
              <a:tblGrid>
                <a:gridCol w="373228"/>
                <a:gridCol w="3121245"/>
                <a:gridCol w="485526"/>
                <a:gridCol w="535070"/>
                <a:gridCol w="535070"/>
                <a:gridCol w="535070"/>
                <a:gridCol w="535070"/>
                <a:gridCol w="535070"/>
                <a:gridCol w="535070"/>
                <a:gridCol w="535070"/>
                <a:gridCol w="531767"/>
              </a:tblGrid>
              <a:tr h="288032">
                <a:tc>
                  <a:txBody>
                    <a:bodyPr/>
                    <a:lstStyle/>
                    <a:p>
                      <a:pPr algn="ctr">
                        <a:lnSpc>
                          <a:spcPct val="115000"/>
                        </a:lnSpc>
                        <a:spcAft>
                          <a:spcPts val="0"/>
                        </a:spcAft>
                      </a:pPr>
                      <a:r>
                        <a:rPr lang="ru-RU" sz="750" dirty="0">
                          <a:effectLst/>
                          <a:latin typeface="Arial" pitchFamily="34" charset="0"/>
                          <a:cs typeface="Arial" pitchFamily="34" charset="0"/>
                        </a:rPr>
                        <a:t>№ п/п</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gn="ctr">
                        <a:lnSpc>
                          <a:spcPct val="115000"/>
                        </a:lnSpc>
                        <a:spcAft>
                          <a:spcPts val="0"/>
                        </a:spcAft>
                      </a:pPr>
                      <a:r>
                        <a:rPr lang="zh-CN" altLang="en-US" sz="750" dirty="0" smtClean="0">
                          <a:effectLst/>
                          <a:latin typeface="Arial" pitchFamily="34" charset="0"/>
                          <a:ea typeface="Calibri"/>
                          <a:cs typeface="Arial" pitchFamily="34" charset="0"/>
                        </a:rPr>
                        <a:t>行</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gn="ctr">
                        <a:lnSpc>
                          <a:spcPct val="115000"/>
                        </a:lnSpc>
                        <a:spcAft>
                          <a:spcPts val="0"/>
                        </a:spcAft>
                      </a:pPr>
                      <a:r>
                        <a:rPr lang="zh-CN" altLang="en-US" sz="750" dirty="0" smtClean="0">
                          <a:effectLst/>
                          <a:latin typeface="Arial" pitchFamily="34" charset="0"/>
                          <a:ea typeface="Calibri"/>
                          <a:cs typeface="Arial" pitchFamily="34" charset="0"/>
                        </a:rPr>
                        <a:t>单位</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gn="ctr">
                        <a:lnSpc>
                          <a:spcPct val="115000"/>
                        </a:lnSpc>
                        <a:spcAft>
                          <a:spcPts val="0"/>
                        </a:spcAft>
                      </a:pPr>
                      <a:r>
                        <a:rPr lang="ru-RU" sz="750">
                          <a:effectLst/>
                          <a:latin typeface="Arial" pitchFamily="34" charset="0"/>
                          <a:cs typeface="Arial" pitchFamily="34" charset="0"/>
                        </a:rPr>
                        <a:t>2016</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gn="ctr">
                        <a:lnSpc>
                          <a:spcPct val="115000"/>
                        </a:lnSpc>
                        <a:spcAft>
                          <a:spcPts val="0"/>
                        </a:spcAft>
                      </a:pPr>
                      <a:r>
                        <a:rPr lang="ru-RU" sz="750">
                          <a:effectLst/>
                          <a:latin typeface="Arial" pitchFamily="34" charset="0"/>
                          <a:cs typeface="Arial" pitchFamily="34" charset="0"/>
                        </a:rPr>
                        <a:t>2017</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gn="ctr">
                        <a:lnSpc>
                          <a:spcPct val="115000"/>
                        </a:lnSpc>
                        <a:spcAft>
                          <a:spcPts val="0"/>
                        </a:spcAft>
                      </a:pPr>
                      <a:r>
                        <a:rPr lang="ru-RU" sz="750" dirty="0">
                          <a:effectLst/>
                          <a:latin typeface="Arial" pitchFamily="34" charset="0"/>
                          <a:cs typeface="Arial" pitchFamily="34" charset="0"/>
                        </a:rPr>
                        <a:t>2018</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gn="ctr">
                        <a:lnSpc>
                          <a:spcPct val="115000"/>
                        </a:lnSpc>
                        <a:spcAft>
                          <a:spcPts val="0"/>
                        </a:spcAft>
                      </a:pPr>
                      <a:r>
                        <a:rPr lang="ru-RU" sz="750">
                          <a:effectLst/>
                          <a:latin typeface="Arial" pitchFamily="34" charset="0"/>
                          <a:cs typeface="Arial" pitchFamily="34" charset="0"/>
                        </a:rPr>
                        <a:t>2019</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gn="ctr">
                        <a:lnSpc>
                          <a:spcPct val="115000"/>
                        </a:lnSpc>
                        <a:spcAft>
                          <a:spcPts val="0"/>
                        </a:spcAft>
                      </a:pPr>
                      <a:r>
                        <a:rPr lang="ru-RU" sz="750" dirty="0">
                          <a:effectLst/>
                          <a:latin typeface="Arial" pitchFamily="34" charset="0"/>
                          <a:cs typeface="Arial" pitchFamily="34" charset="0"/>
                        </a:rPr>
                        <a:t>2020</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gn="ctr">
                        <a:lnSpc>
                          <a:spcPct val="115000"/>
                        </a:lnSpc>
                        <a:spcAft>
                          <a:spcPts val="0"/>
                        </a:spcAft>
                      </a:pPr>
                      <a:r>
                        <a:rPr lang="ru-RU" sz="750" dirty="0">
                          <a:effectLst/>
                          <a:latin typeface="Arial" pitchFamily="34" charset="0"/>
                          <a:cs typeface="Arial" pitchFamily="34" charset="0"/>
                        </a:rPr>
                        <a:t>2021</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gn="ctr">
                        <a:lnSpc>
                          <a:spcPct val="115000"/>
                        </a:lnSpc>
                        <a:spcAft>
                          <a:spcPts val="0"/>
                        </a:spcAft>
                      </a:pPr>
                      <a:r>
                        <a:rPr lang="ru-RU" sz="750" dirty="0">
                          <a:effectLst/>
                          <a:latin typeface="Arial" pitchFamily="34" charset="0"/>
                          <a:cs typeface="Arial" pitchFamily="34" charset="0"/>
                        </a:rPr>
                        <a:t>2022</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gn="ctr">
                        <a:lnSpc>
                          <a:spcPct val="115000"/>
                        </a:lnSpc>
                        <a:spcAft>
                          <a:spcPts val="0"/>
                        </a:spcAft>
                      </a:pPr>
                      <a:r>
                        <a:rPr lang="ru-RU" sz="750" dirty="0">
                          <a:effectLst/>
                          <a:latin typeface="Arial" pitchFamily="34" charset="0"/>
                          <a:cs typeface="Arial" pitchFamily="34" charset="0"/>
                        </a:rPr>
                        <a:t>2023</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r>
              <a:tr h="0">
                <a:tc>
                  <a:txBody>
                    <a:bodyPr/>
                    <a:lstStyle/>
                    <a:p>
                      <a:pPr algn="ctr">
                        <a:lnSpc>
                          <a:spcPct val="115000"/>
                        </a:lnSpc>
                        <a:spcAft>
                          <a:spcPts val="0"/>
                        </a:spcAft>
                      </a:pPr>
                      <a:r>
                        <a:rPr lang="ru-RU" sz="750" dirty="0">
                          <a:effectLst/>
                          <a:latin typeface="Arial" pitchFamily="34" charset="0"/>
                          <a:cs typeface="Arial" pitchFamily="34" charset="0"/>
                        </a:rPr>
                        <a:t>1</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gn="ctr">
                        <a:lnSpc>
                          <a:spcPct val="115000"/>
                        </a:lnSpc>
                        <a:spcAft>
                          <a:spcPts val="0"/>
                        </a:spcAft>
                      </a:pPr>
                      <a:r>
                        <a:rPr lang="ru-RU" sz="750">
                          <a:effectLst/>
                          <a:latin typeface="Arial" pitchFamily="34" charset="0"/>
                          <a:cs typeface="Arial" pitchFamily="34" charset="0"/>
                        </a:rPr>
                        <a:t>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12</a:t>
                      </a:r>
                      <a:endParaRPr lang="ru-RU" sz="750">
                        <a:effectLst/>
                        <a:latin typeface="Arial" pitchFamily="34" charset="0"/>
                        <a:ea typeface="Calibri"/>
                        <a:cs typeface="Arial" pitchFamily="34" charset="0"/>
                      </a:endParaRPr>
                    </a:p>
                  </a:txBody>
                  <a:tcPr marL="57226" marR="57226" marT="0" marB="0" anchor="ctr"/>
                </a:tc>
              </a:tr>
              <a:tr h="0">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1</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nSpc>
                          <a:spcPct val="115000"/>
                        </a:lnSpc>
                        <a:spcAft>
                          <a:spcPts val="0"/>
                        </a:spcAft>
                      </a:pPr>
                      <a:r>
                        <a:rPr lang="zh-CN" altLang="en-US" sz="750" b="1" dirty="0" smtClean="0">
                          <a:solidFill>
                            <a:schemeClr val="bg1"/>
                          </a:solidFill>
                          <a:effectLst/>
                          <a:latin typeface="Arial" pitchFamily="34" charset="0"/>
                          <a:cs typeface="Arial" pitchFamily="34" charset="0"/>
                        </a:rPr>
                        <a:t>收入（净收入），含增值税（</a:t>
                      </a:r>
                      <a:r>
                        <a:rPr lang="ru-RU" sz="750" b="1" dirty="0" smtClean="0">
                          <a:solidFill>
                            <a:schemeClr val="bg1"/>
                          </a:solidFill>
                          <a:effectLst/>
                          <a:latin typeface="Arial" pitchFamily="34" charset="0"/>
                          <a:cs typeface="Arial" pitchFamily="34" charset="0"/>
                        </a:rPr>
                        <a:t>1.1</a:t>
                      </a:r>
                      <a:r>
                        <a:rPr lang="ru-RU" sz="750" b="1" dirty="0">
                          <a:solidFill>
                            <a:schemeClr val="bg1"/>
                          </a:solidFill>
                          <a:effectLst/>
                          <a:latin typeface="Arial" pitchFamily="34" charset="0"/>
                          <a:cs typeface="Arial" pitchFamily="34" charset="0"/>
                        </a:rPr>
                        <a:t>. - 1.2</a:t>
                      </a:r>
                      <a:r>
                        <a:rPr lang="ru-RU" sz="750" b="1" dirty="0" smtClean="0">
                          <a:solidFill>
                            <a:schemeClr val="bg1"/>
                          </a:solidFill>
                          <a:effectLst/>
                          <a:latin typeface="Arial" pitchFamily="34" charset="0"/>
                          <a:cs typeface="Arial" pitchFamily="34" charset="0"/>
                        </a:rPr>
                        <a:t>.</a:t>
                      </a:r>
                      <a:r>
                        <a:rPr lang="zh-CN" altLang="en-US" sz="750" b="1" dirty="0" smtClean="0">
                          <a:solidFill>
                            <a:schemeClr val="bg1"/>
                          </a:solidFill>
                          <a:effectLst/>
                          <a:latin typeface="Arial" pitchFamily="34" charset="0"/>
                          <a:cs typeface="Arial" pitchFamily="34" charset="0"/>
                        </a:rPr>
                        <a:t>行）：</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 </a:t>
                      </a:r>
                      <a:r>
                        <a:rPr lang="zh-CN" altLang="en-US" sz="750" b="1" dirty="0" smtClean="0">
                          <a:solidFill>
                            <a:schemeClr val="bg1"/>
                          </a:solidFill>
                          <a:effectLst/>
                          <a:latin typeface="Arial" pitchFamily="34" charset="0"/>
                          <a:cs typeface="Arial" pitchFamily="34" charset="0"/>
                        </a:rPr>
                        <a:t>千美元</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2 478,4</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2 910,9</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3 327,7</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3 581,7</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3 868,8</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3 921,4</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4 049,3</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4 181,6</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r>
              <a:tr h="0">
                <a:tc>
                  <a:txBody>
                    <a:bodyPr/>
                    <a:lstStyle/>
                    <a:p>
                      <a:pPr algn="r">
                        <a:lnSpc>
                          <a:spcPct val="115000"/>
                        </a:lnSpc>
                        <a:spcAft>
                          <a:spcPts val="0"/>
                        </a:spcAft>
                      </a:pPr>
                      <a:r>
                        <a:rPr lang="ru-RU" sz="750" dirty="0">
                          <a:effectLst/>
                          <a:latin typeface="Arial" pitchFamily="34" charset="0"/>
                          <a:cs typeface="Arial" pitchFamily="34" charset="0"/>
                        </a:rPr>
                        <a:t>1.1.</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203200">
                        <a:lnSpc>
                          <a:spcPct val="115000"/>
                        </a:lnSpc>
                        <a:spcAft>
                          <a:spcPts val="0"/>
                        </a:spcAft>
                      </a:pPr>
                      <a:r>
                        <a:rPr lang="zh-CN" altLang="en-US" sz="750" dirty="0" smtClean="0">
                          <a:effectLst/>
                          <a:latin typeface="Arial" pitchFamily="34" charset="0"/>
                          <a:ea typeface="+mn-ea"/>
                          <a:cs typeface="Arial" pitchFamily="34" charset="0"/>
                        </a:rPr>
                        <a:t>销售收入</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dirty="0" smtClean="0">
                          <a:effectLst/>
                          <a:latin typeface="Arial" pitchFamily="34" charset="0"/>
                          <a:ea typeface="Calibri"/>
                          <a:cs typeface="Arial" pitchFamily="34" charset="0"/>
                        </a:rPr>
                        <a:t>千美元</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2 510,0</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2 950,0</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3 372,9</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3 630,0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3 920,9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3 974,3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4 104,0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4 238,3</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a:effectLst/>
                          <a:latin typeface="Arial" pitchFamily="34" charset="0"/>
                          <a:cs typeface="Arial" pitchFamily="34" charset="0"/>
                        </a:rPr>
                        <a:t>а)</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304800">
                        <a:lnSpc>
                          <a:spcPct val="115000"/>
                        </a:lnSpc>
                        <a:spcAft>
                          <a:spcPts val="0"/>
                        </a:spcAft>
                      </a:pPr>
                      <a:r>
                        <a:rPr lang="zh-CN" altLang="en-US" sz="750" dirty="0" smtClean="0">
                          <a:effectLst/>
                          <a:latin typeface="Arial" pitchFamily="34" charset="0"/>
                          <a:ea typeface="Calibri"/>
                          <a:cs typeface="Arial" pitchFamily="34" charset="0"/>
                        </a:rPr>
                        <a:t>主要业务收入</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2 257,5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2 676,1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3 081,3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3 340,9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3 632,3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3 691,0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3 820,7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3 955,0</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en-US" sz="750" dirty="0" smtClean="0">
                          <a:effectLst/>
                          <a:latin typeface="Arial" pitchFamily="34" charset="0"/>
                          <a:cs typeface="Arial" pitchFamily="34" charset="0"/>
                        </a:rPr>
                        <a:t>b</a:t>
                      </a:r>
                      <a:r>
                        <a:rPr lang="ru-RU" sz="750" dirty="0" smtClean="0">
                          <a:effectLst/>
                          <a:latin typeface="Arial" pitchFamily="34" charset="0"/>
                          <a:cs typeface="Arial" pitchFamily="34" charset="0"/>
                        </a:rPr>
                        <a:t>)</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304800">
                        <a:lnSpc>
                          <a:spcPct val="115000"/>
                        </a:lnSpc>
                        <a:spcAft>
                          <a:spcPts val="0"/>
                        </a:spcAft>
                      </a:pPr>
                      <a:r>
                        <a:rPr lang="zh-CN" altLang="en-US" sz="750" dirty="0" smtClean="0">
                          <a:effectLst/>
                          <a:latin typeface="Arial" pitchFamily="34" charset="0"/>
                          <a:ea typeface="Calibri"/>
                          <a:cs typeface="Arial" pitchFamily="34" charset="0"/>
                        </a:rPr>
                        <a:t>辅助业务收入</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252,6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273,9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291,6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289,1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288,6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283,3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283,3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283,3</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dirty="0">
                          <a:effectLst/>
                          <a:latin typeface="Arial" pitchFamily="34" charset="0"/>
                          <a:cs typeface="Arial" pitchFamily="34" charset="0"/>
                        </a:rPr>
                        <a:t>1.2.</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203200">
                        <a:lnSpc>
                          <a:spcPct val="115000"/>
                        </a:lnSpc>
                        <a:spcAft>
                          <a:spcPts val="0"/>
                        </a:spcAft>
                      </a:pPr>
                      <a:r>
                        <a:rPr lang="zh-CN" altLang="en-US" sz="750" dirty="0" smtClean="0">
                          <a:effectLst/>
                          <a:latin typeface="Arial" pitchFamily="34" charset="0"/>
                          <a:ea typeface="Calibri"/>
                          <a:cs typeface="Arial" pitchFamily="34" charset="0"/>
                        </a:rPr>
                        <a:t>损耗，折扣</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31,7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39,0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45,1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48,4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52,0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52,9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54,7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56,6</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dirty="0">
                          <a:effectLst/>
                          <a:latin typeface="Arial" pitchFamily="34" charset="0"/>
                          <a:cs typeface="Arial" pitchFamily="34" charset="0"/>
                        </a:rPr>
                        <a:t>а)</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304800">
                        <a:lnSpc>
                          <a:spcPct val="115000"/>
                        </a:lnSpc>
                        <a:spcAft>
                          <a:spcPts val="0"/>
                        </a:spcAft>
                      </a:pPr>
                      <a:r>
                        <a:rPr lang="zh-CN" altLang="en-US" sz="750" dirty="0" smtClean="0">
                          <a:effectLst/>
                          <a:latin typeface="Arial" pitchFamily="34" charset="0"/>
                          <a:ea typeface="Calibri"/>
                          <a:cs typeface="Arial" pitchFamily="34" charset="0"/>
                        </a:rPr>
                        <a:t>包括进项税</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8,1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8,7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10,2</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dirty="0">
                          <a:effectLst/>
                          <a:latin typeface="Arial" pitchFamily="34" charset="0"/>
                          <a:cs typeface="Arial" pitchFamily="34" charset="0"/>
                        </a:rPr>
                        <a:t>1.3.</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203200">
                        <a:lnSpc>
                          <a:spcPct val="115000"/>
                        </a:lnSpc>
                        <a:spcAft>
                          <a:spcPts val="0"/>
                        </a:spcAft>
                      </a:pPr>
                      <a:r>
                        <a:rPr lang="zh-CN" altLang="en-US" sz="750" dirty="0" smtClean="0">
                          <a:effectLst/>
                          <a:latin typeface="Arial" pitchFamily="34" charset="0"/>
                          <a:ea typeface="Calibri"/>
                          <a:cs typeface="Arial" pitchFamily="34" charset="0"/>
                        </a:rPr>
                        <a:t>包括销项税</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dirty="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451,8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531,0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607,1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653,4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705,8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715,4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738,7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762,9</a:t>
                      </a:r>
                      <a:endParaRPr lang="ru-RU" sz="750">
                        <a:effectLst/>
                        <a:latin typeface="Arial" pitchFamily="34" charset="0"/>
                        <a:ea typeface="Calibri"/>
                        <a:cs typeface="Arial" pitchFamily="34" charset="0"/>
                      </a:endParaRPr>
                    </a:p>
                  </a:txBody>
                  <a:tcPr marL="57226" marR="57226" marT="0" marB="0" anchor="ctr"/>
                </a:tc>
              </a:tr>
              <a:tr h="0">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2</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nSpc>
                          <a:spcPct val="115000"/>
                        </a:lnSpc>
                        <a:spcAft>
                          <a:spcPts val="0"/>
                        </a:spcAft>
                      </a:pPr>
                      <a:r>
                        <a:rPr lang="zh-CN" altLang="en-US" sz="750" b="1" dirty="0" smtClean="0">
                          <a:solidFill>
                            <a:schemeClr val="bg1"/>
                          </a:solidFill>
                          <a:effectLst/>
                          <a:latin typeface="Arial" pitchFamily="34" charset="0"/>
                          <a:cs typeface="Arial" pitchFamily="34" charset="0"/>
                        </a:rPr>
                        <a:t>总成本，含增值税（</a:t>
                      </a:r>
                      <a:r>
                        <a:rPr lang="ru-RU" sz="750" b="1" dirty="0" smtClean="0">
                          <a:solidFill>
                            <a:schemeClr val="bg1"/>
                          </a:solidFill>
                          <a:effectLst/>
                          <a:latin typeface="Arial" pitchFamily="34" charset="0"/>
                          <a:cs typeface="Arial" pitchFamily="34" charset="0"/>
                        </a:rPr>
                        <a:t>2.1</a:t>
                      </a:r>
                      <a:r>
                        <a:rPr lang="ru-RU" sz="750" b="1" dirty="0">
                          <a:solidFill>
                            <a:schemeClr val="bg1"/>
                          </a:solidFill>
                          <a:effectLst/>
                          <a:latin typeface="Arial" pitchFamily="34" charset="0"/>
                          <a:cs typeface="Arial" pitchFamily="34" charset="0"/>
                        </a:rPr>
                        <a:t>. + 2.2</a:t>
                      </a:r>
                      <a:r>
                        <a:rPr lang="ru-RU" sz="750" b="1" dirty="0" smtClean="0">
                          <a:solidFill>
                            <a:schemeClr val="bg1"/>
                          </a:solidFill>
                          <a:effectLst/>
                          <a:latin typeface="Arial" pitchFamily="34" charset="0"/>
                          <a:cs typeface="Arial" pitchFamily="34" charset="0"/>
                        </a:rPr>
                        <a:t>.</a:t>
                      </a:r>
                      <a:r>
                        <a:rPr lang="zh-CN" altLang="en-US" sz="750" b="1" dirty="0" smtClean="0">
                          <a:solidFill>
                            <a:schemeClr val="bg1"/>
                          </a:solidFill>
                          <a:effectLst/>
                          <a:latin typeface="Arial" pitchFamily="34" charset="0"/>
                          <a:cs typeface="Arial" pitchFamily="34" charset="0"/>
                        </a:rPr>
                        <a:t>行）：</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 </a:t>
                      </a:r>
                      <a:r>
                        <a:rPr lang="zh-CN" altLang="en-US" sz="750" b="1" dirty="0" smtClean="0">
                          <a:solidFill>
                            <a:schemeClr val="bg1"/>
                          </a:solidFill>
                          <a:effectLst/>
                          <a:latin typeface="Arial" pitchFamily="34" charset="0"/>
                          <a:cs typeface="Arial" pitchFamily="34" charset="0"/>
                        </a:rPr>
                        <a:t>千美元</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1 765,1</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1 931,5</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2 081,6</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2 175,6</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2 282,0</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2 317,6</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2 392,0</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2 469,1</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r>
              <a:tr h="0">
                <a:tc>
                  <a:txBody>
                    <a:bodyPr/>
                    <a:lstStyle/>
                    <a:p>
                      <a:pPr algn="r">
                        <a:lnSpc>
                          <a:spcPct val="115000"/>
                        </a:lnSpc>
                        <a:spcAft>
                          <a:spcPts val="0"/>
                        </a:spcAft>
                      </a:pPr>
                      <a:r>
                        <a:rPr lang="ru-RU" sz="750" dirty="0">
                          <a:effectLst/>
                          <a:latin typeface="Arial" pitchFamily="34" charset="0"/>
                          <a:cs typeface="Arial" pitchFamily="34" charset="0"/>
                        </a:rPr>
                        <a:t>2.1.</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203200">
                        <a:lnSpc>
                          <a:spcPct val="115000"/>
                        </a:lnSpc>
                        <a:spcAft>
                          <a:spcPts val="0"/>
                        </a:spcAft>
                      </a:pPr>
                      <a:r>
                        <a:rPr lang="zh-CN" altLang="en-US" sz="750" dirty="0" smtClean="0">
                          <a:effectLst/>
                          <a:latin typeface="Arial" pitchFamily="34" charset="0"/>
                          <a:ea typeface="Calibri"/>
                          <a:cs typeface="Arial" pitchFamily="34" charset="0"/>
                        </a:rPr>
                        <a:t>可变支出</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723,5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820,9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916,4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968,9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1 026,6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1 041,8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1 071,4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1 102,0</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dirty="0">
                          <a:effectLst/>
                          <a:latin typeface="Arial" pitchFamily="34" charset="0"/>
                          <a:cs typeface="Arial" pitchFamily="34" charset="0"/>
                        </a:rPr>
                        <a:t>а)</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304800">
                        <a:lnSpc>
                          <a:spcPct val="115000"/>
                        </a:lnSpc>
                        <a:spcAft>
                          <a:spcPts val="0"/>
                        </a:spcAft>
                      </a:pPr>
                      <a:r>
                        <a:rPr lang="zh-CN" altLang="en-US" sz="750" dirty="0" smtClean="0">
                          <a:effectLst/>
                          <a:latin typeface="Arial" pitchFamily="34" charset="0"/>
                          <a:ea typeface="Calibri"/>
                          <a:cs typeface="Arial" pitchFamily="34" charset="0"/>
                        </a:rPr>
                        <a:t>可变生产费用</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468,5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548,9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631,1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673,5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719,2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729,4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748,0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767,3</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en-US" sz="750" dirty="0" smtClean="0">
                          <a:effectLst/>
                          <a:latin typeface="Arial" pitchFamily="34" charset="0"/>
                          <a:cs typeface="Arial" pitchFamily="34" charset="0"/>
                        </a:rPr>
                        <a:t>b</a:t>
                      </a:r>
                      <a:r>
                        <a:rPr lang="ru-RU" sz="750" dirty="0" smtClean="0">
                          <a:effectLst/>
                          <a:latin typeface="Arial" pitchFamily="34" charset="0"/>
                          <a:cs typeface="Arial" pitchFamily="34" charset="0"/>
                        </a:rPr>
                        <a:t>)</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304800">
                        <a:lnSpc>
                          <a:spcPct val="115000"/>
                        </a:lnSpc>
                        <a:spcAft>
                          <a:spcPts val="0"/>
                        </a:spcAft>
                      </a:pPr>
                      <a:r>
                        <a:rPr lang="zh-CN" altLang="en-US" sz="750" dirty="0" smtClean="0">
                          <a:effectLst/>
                          <a:latin typeface="Arial" pitchFamily="34" charset="0"/>
                          <a:cs typeface="Arial" pitchFamily="34" charset="0"/>
                        </a:rPr>
                        <a:t>工资基金费用（不含基金提成） </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255,0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272,0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285,3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295,5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307,4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312,4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323,3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334,7</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en-US" sz="750" dirty="0" smtClean="0">
                          <a:effectLst/>
                          <a:latin typeface="Arial" pitchFamily="34" charset="0"/>
                          <a:cs typeface="Arial" pitchFamily="34" charset="0"/>
                        </a:rPr>
                        <a:t>d</a:t>
                      </a:r>
                      <a:r>
                        <a:rPr lang="ru-RU" sz="750" dirty="0" smtClean="0">
                          <a:effectLst/>
                          <a:latin typeface="Arial" pitchFamily="34" charset="0"/>
                          <a:cs typeface="Arial" pitchFamily="34" charset="0"/>
                        </a:rPr>
                        <a:t>)</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304800">
                        <a:lnSpc>
                          <a:spcPct val="115000"/>
                        </a:lnSpc>
                        <a:spcAft>
                          <a:spcPts val="0"/>
                        </a:spcAft>
                      </a:pPr>
                      <a:r>
                        <a:rPr lang="zh-CN" altLang="en-US" sz="750" dirty="0" smtClean="0">
                          <a:effectLst/>
                          <a:latin typeface="Arial" pitchFamily="34" charset="0"/>
                          <a:ea typeface="Calibri"/>
                          <a:cs typeface="Arial" pitchFamily="34" charset="0"/>
                        </a:rPr>
                        <a:t>包括进项税</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59,5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72,8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84,2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90,1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96,9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98,3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101,7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105,1</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dirty="0">
                          <a:effectLst/>
                          <a:latin typeface="Arial" pitchFamily="34" charset="0"/>
                          <a:cs typeface="Arial" pitchFamily="34" charset="0"/>
                        </a:rPr>
                        <a:t>2.2.</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203200">
                        <a:lnSpc>
                          <a:spcPct val="115000"/>
                        </a:lnSpc>
                        <a:spcAft>
                          <a:spcPts val="0"/>
                        </a:spcAft>
                      </a:pPr>
                      <a:r>
                        <a:rPr lang="zh-CN" altLang="en-US" sz="750" dirty="0" smtClean="0">
                          <a:effectLst/>
                          <a:latin typeface="Arial" pitchFamily="34" charset="0"/>
                          <a:ea typeface="Calibri"/>
                          <a:cs typeface="Arial" pitchFamily="34" charset="0"/>
                        </a:rPr>
                        <a:t>固定费用</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1 041,5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1 110,7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1 165,2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1 206,6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1 255,4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1 275,8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1 320,7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1 367,2</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dirty="0">
                          <a:effectLst/>
                          <a:latin typeface="Arial" pitchFamily="34" charset="0"/>
                          <a:cs typeface="Arial" pitchFamily="34" charset="0"/>
                        </a:rPr>
                        <a:t>а)</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304800">
                        <a:lnSpc>
                          <a:spcPct val="115000"/>
                        </a:lnSpc>
                        <a:spcAft>
                          <a:spcPts val="0"/>
                        </a:spcAft>
                      </a:pPr>
                      <a:r>
                        <a:rPr lang="zh-CN" altLang="en-US" sz="750" dirty="0" smtClean="0">
                          <a:effectLst/>
                          <a:latin typeface="Arial" pitchFamily="34" charset="0"/>
                          <a:ea typeface="Calibri"/>
                          <a:cs typeface="Arial" pitchFamily="34" charset="0"/>
                        </a:rPr>
                        <a:t>一般生产费用</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314,6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335,5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351,9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364,4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379,1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385,3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398,8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412,8</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en-US" sz="750" dirty="0" smtClean="0">
                          <a:effectLst/>
                          <a:latin typeface="Arial" pitchFamily="34" charset="0"/>
                          <a:cs typeface="Arial" pitchFamily="34" charset="0"/>
                        </a:rPr>
                        <a:t>b</a:t>
                      </a:r>
                      <a:r>
                        <a:rPr lang="ru-RU" sz="750" dirty="0" smtClean="0">
                          <a:effectLst/>
                          <a:latin typeface="Arial" pitchFamily="34" charset="0"/>
                          <a:cs typeface="Arial" pitchFamily="34" charset="0"/>
                        </a:rPr>
                        <a:t>)</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304800">
                        <a:lnSpc>
                          <a:spcPct val="115000"/>
                        </a:lnSpc>
                        <a:spcAft>
                          <a:spcPts val="0"/>
                        </a:spcAft>
                      </a:pPr>
                      <a:r>
                        <a:rPr lang="zh-CN" altLang="en-US" sz="750" dirty="0" smtClean="0">
                          <a:effectLst/>
                          <a:latin typeface="Arial" pitchFamily="34" charset="0"/>
                          <a:ea typeface="Calibri"/>
                          <a:cs typeface="Arial" pitchFamily="34" charset="0"/>
                        </a:rPr>
                        <a:t>一般业务支出</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150,9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161,0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168,9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174,9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181,9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184,9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191,4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198,1</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en-US" sz="750" dirty="0" smtClean="0">
                          <a:effectLst/>
                          <a:latin typeface="Arial" pitchFamily="34" charset="0"/>
                          <a:cs typeface="Arial" pitchFamily="34" charset="0"/>
                        </a:rPr>
                        <a:t>c</a:t>
                      </a:r>
                      <a:r>
                        <a:rPr lang="ru-RU" sz="750" dirty="0" smtClean="0">
                          <a:effectLst/>
                          <a:latin typeface="Arial" pitchFamily="34" charset="0"/>
                          <a:cs typeface="Arial" pitchFamily="34" charset="0"/>
                        </a:rPr>
                        <a:t>)</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304800">
                        <a:lnSpc>
                          <a:spcPct val="115000"/>
                        </a:lnSpc>
                        <a:spcAft>
                          <a:spcPts val="0"/>
                        </a:spcAft>
                      </a:pPr>
                      <a:r>
                        <a:rPr lang="zh-CN" altLang="en-US" sz="750" dirty="0" smtClean="0">
                          <a:effectLst/>
                          <a:latin typeface="Arial" pitchFamily="34" charset="0"/>
                          <a:ea typeface="Calibri"/>
                          <a:cs typeface="Arial" pitchFamily="34" charset="0"/>
                        </a:rPr>
                        <a:t>商业和行政费用</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86,7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92,5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97,0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100,5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104,5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106,2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109,9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113,8</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en-US" sz="750" dirty="0" smtClean="0">
                          <a:effectLst/>
                          <a:latin typeface="Arial" pitchFamily="34" charset="0"/>
                          <a:cs typeface="Arial" pitchFamily="34" charset="0"/>
                        </a:rPr>
                        <a:t>d</a:t>
                      </a:r>
                      <a:r>
                        <a:rPr lang="ru-RU" sz="750" dirty="0" smtClean="0">
                          <a:effectLst/>
                          <a:latin typeface="Arial" pitchFamily="34" charset="0"/>
                          <a:cs typeface="Arial" pitchFamily="34" charset="0"/>
                        </a:rPr>
                        <a:t>)</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304800">
                        <a:lnSpc>
                          <a:spcPct val="115000"/>
                        </a:lnSpc>
                        <a:spcAft>
                          <a:spcPts val="0"/>
                        </a:spcAft>
                      </a:pPr>
                      <a:r>
                        <a:rPr lang="zh-CN" altLang="en-US" sz="750" dirty="0" smtClean="0">
                          <a:effectLst/>
                          <a:latin typeface="Arial" pitchFamily="34" charset="0"/>
                          <a:ea typeface="Calibri"/>
                          <a:cs typeface="Arial" pitchFamily="34" charset="0"/>
                        </a:rPr>
                        <a:t>工资基金费用（不含基金提成）</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489,3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521,8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547,4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566,9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589,8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599,4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620,6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642,5</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en-US" sz="750" dirty="0" smtClean="0">
                          <a:effectLst/>
                          <a:latin typeface="Arial" pitchFamily="34" charset="0"/>
                          <a:cs typeface="Arial" pitchFamily="34" charset="0"/>
                        </a:rPr>
                        <a:t>e</a:t>
                      </a:r>
                      <a:r>
                        <a:rPr lang="ru-RU" sz="750" dirty="0" smtClean="0">
                          <a:effectLst/>
                          <a:latin typeface="Arial" pitchFamily="34" charset="0"/>
                          <a:cs typeface="Arial" pitchFamily="34" charset="0"/>
                        </a:rPr>
                        <a:t>)</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304800">
                        <a:lnSpc>
                          <a:spcPct val="115000"/>
                        </a:lnSpc>
                        <a:spcAft>
                          <a:spcPts val="0"/>
                        </a:spcAft>
                      </a:pPr>
                      <a:r>
                        <a:rPr lang="zh-CN" altLang="en-US" sz="750" dirty="0" smtClean="0">
                          <a:effectLst/>
                          <a:latin typeface="Arial" pitchFamily="34" charset="0"/>
                          <a:ea typeface="Calibri"/>
                          <a:cs typeface="Arial" pitchFamily="34" charset="0"/>
                        </a:rPr>
                        <a:t>包括进项税</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dirty="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61,5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65,6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68,8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71,3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74,2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75,4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78,0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80,8</a:t>
                      </a:r>
                      <a:endParaRPr lang="ru-RU" sz="750">
                        <a:effectLst/>
                        <a:latin typeface="Arial" pitchFamily="34" charset="0"/>
                        <a:ea typeface="Calibri"/>
                        <a:cs typeface="Arial" pitchFamily="34" charset="0"/>
                      </a:endParaRPr>
                    </a:p>
                  </a:txBody>
                  <a:tcPr marL="57226" marR="57226" marT="0" marB="0" anchor="ctr"/>
                </a:tc>
              </a:tr>
              <a:tr h="0">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3</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nSpc>
                          <a:spcPct val="115000"/>
                        </a:lnSpc>
                        <a:spcAft>
                          <a:spcPts val="0"/>
                        </a:spcAft>
                      </a:pPr>
                      <a:r>
                        <a:rPr lang="zh-CN" altLang="en-US" sz="750" b="1" dirty="0" smtClean="0">
                          <a:solidFill>
                            <a:schemeClr val="bg1"/>
                          </a:solidFill>
                          <a:effectLst/>
                          <a:latin typeface="Arial" pitchFamily="34" charset="0"/>
                          <a:cs typeface="Arial" pitchFamily="34" charset="0"/>
                        </a:rPr>
                        <a:t>毛利润（</a:t>
                      </a:r>
                      <a:r>
                        <a:rPr lang="ru-RU" sz="750" b="1" dirty="0" smtClean="0">
                          <a:solidFill>
                            <a:schemeClr val="bg1"/>
                          </a:solidFill>
                          <a:effectLst/>
                          <a:latin typeface="Arial" pitchFamily="34" charset="0"/>
                          <a:cs typeface="Arial" pitchFamily="34" charset="0"/>
                        </a:rPr>
                        <a:t>1 </a:t>
                      </a:r>
                      <a:r>
                        <a:rPr lang="ru-RU" sz="750" b="1" dirty="0">
                          <a:solidFill>
                            <a:schemeClr val="bg1"/>
                          </a:solidFill>
                          <a:effectLst/>
                          <a:latin typeface="Arial" pitchFamily="34" charset="0"/>
                          <a:cs typeface="Arial" pitchFamily="34" charset="0"/>
                        </a:rPr>
                        <a:t>- 2.1. - 2.2.а - </a:t>
                      </a:r>
                      <a:r>
                        <a:rPr lang="ru-RU" sz="750" b="1" dirty="0" smtClean="0">
                          <a:solidFill>
                            <a:schemeClr val="bg1"/>
                          </a:solidFill>
                          <a:effectLst/>
                          <a:latin typeface="Arial" pitchFamily="34" charset="0"/>
                          <a:cs typeface="Arial" pitchFamily="34" charset="0"/>
                        </a:rPr>
                        <a:t>2.2.</a:t>
                      </a:r>
                      <a:r>
                        <a:rPr lang="en-US" altLang="zh-CN" sz="750" b="1" dirty="0" smtClean="0">
                          <a:solidFill>
                            <a:schemeClr val="bg1"/>
                          </a:solidFill>
                          <a:effectLst/>
                          <a:latin typeface="Arial" pitchFamily="34" charset="0"/>
                          <a:cs typeface="Arial" pitchFamily="34" charset="0"/>
                        </a:rPr>
                        <a:t>b</a:t>
                      </a:r>
                      <a:r>
                        <a:rPr lang="zh-CN" altLang="en-US" sz="750" b="1" dirty="0" smtClean="0">
                          <a:solidFill>
                            <a:schemeClr val="bg1"/>
                          </a:solidFill>
                          <a:effectLst/>
                          <a:latin typeface="Arial" pitchFamily="34" charset="0"/>
                          <a:cs typeface="Arial" pitchFamily="34" charset="0"/>
                        </a:rPr>
                        <a:t>行）</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zh-CN" altLang="en-US" sz="750" b="1" dirty="0" smtClean="0">
                          <a:solidFill>
                            <a:schemeClr val="bg1"/>
                          </a:solidFill>
                          <a:effectLst/>
                          <a:latin typeface="Arial" pitchFamily="34" charset="0"/>
                          <a:ea typeface="Calibri"/>
                          <a:cs typeface="Arial" pitchFamily="34" charset="0"/>
                        </a:rPr>
                        <a:t>千美元</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1 289,3</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1 593,7</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1 890,5</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2 073,4</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2 281,2</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2 309,5</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2 387,8</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2 468,8</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r>
              <a:tr h="0">
                <a:tc>
                  <a:txBody>
                    <a:bodyPr/>
                    <a:lstStyle/>
                    <a:p>
                      <a:pPr algn="ctr">
                        <a:lnSpc>
                          <a:spcPct val="115000"/>
                        </a:lnSpc>
                        <a:spcAft>
                          <a:spcPts val="0"/>
                        </a:spcAft>
                      </a:pPr>
                      <a:r>
                        <a:rPr lang="ru-RU" sz="750">
                          <a:effectLst/>
                          <a:latin typeface="Arial" pitchFamily="34" charset="0"/>
                          <a:cs typeface="Arial" pitchFamily="34" charset="0"/>
                        </a:rPr>
                        <a:t>4</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nSpc>
                          <a:spcPct val="115000"/>
                        </a:lnSpc>
                        <a:spcAft>
                          <a:spcPts val="0"/>
                        </a:spcAft>
                      </a:pPr>
                      <a:r>
                        <a:rPr lang="zh-CN" altLang="en-US" sz="750" dirty="0" smtClean="0">
                          <a:effectLst/>
                          <a:latin typeface="Arial" pitchFamily="34" charset="0"/>
                          <a:cs typeface="Arial" pitchFamily="34" charset="0"/>
                        </a:rPr>
                        <a:t>销售利润（</a:t>
                      </a:r>
                      <a:r>
                        <a:rPr lang="ru-RU" sz="750" dirty="0" smtClean="0">
                          <a:effectLst/>
                          <a:latin typeface="Arial" pitchFamily="34" charset="0"/>
                          <a:cs typeface="Arial" pitchFamily="34" charset="0"/>
                        </a:rPr>
                        <a:t> </a:t>
                      </a:r>
                      <a:r>
                        <a:rPr lang="ru-RU" sz="750" dirty="0">
                          <a:effectLst/>
                          <a:latin typeface="Arial" pitchFamily="34" charset="0"/>
                          <a:cs typeface="Arial" pitchFamily="34" charset="0"/>
                        </a:rPr>
                        <a:t>3 - </a:t>
                      </a:r>
                      <a:r>
                        <a:rPr lang="ru-RU" sz="750" dirty="0" smtClean="0">
                          <a:effectLst/>
                          <a:latin typeface="Arial" pitchFamily="34" charset="0"/>
                          <a:cs typeface="Arial" pitchFamily="34" charset="0"/>
                        </a:rPr>
                        <a:t>2.2.</a:t>
                      </a:r>
                      <a:r>
                        <a:rPr lang="en-US" altLang="zh-CN" sz="750" dirty="0" smtClean="0">
                          <a:effectLst/>
                          <a:latin typeface="Arial" pitchFamily="34" charset="0"/>
                          <a:cs typeface="Arial" pitchFamily="34" charset="0"/>
                        </a:rPr>
                        <a:t>c</a:t>
                      </a:r>
                      <a:r>
                        <a:rPr lang="ru-RU" sz="750" dirty="0" smtClean="0">
                          <a:effectLst/>
                          <a:latin typeface="Arial" pitchFamily="34" charset="0"/>
                          <a:cs typeface="Arial" pitchFamily="34" charset="0"/>
                        </a:rPr>
                        <a:t> </a:t>
                      </a:r>
                      <a:r>
                        <a:rPr lang="ru-RU" sz="750" dirty="0">
                          <a:effectLst/>
                          <a:latin typeface="Arial" pitchFamily="34" charset="0"/>
                          <a:cs typeface="Arial" pitchFamily="34" charset="0"/>
                        </a:rPr>
                        <a:t>- </a:t>
                      </a:r>
                      <a:r>
                        <a:rPr lang="ru-RU" sz="750" dirty="0" smtClean="0">
                          <a:effectLst/>
                          <a:latin typeface="Arial" pitchFamily="34" charset="0"/>
                          <a:cs typeface="Arial" pitchFamily="34" charset="0"/>
                        </a:rPr>
                        <a:t>2.2.</a:t>
                      </a:r>
                      <a:r>
                        <a:rPr lang="en-US" altLang="zh-CN" sz="750" dirty="0" smtClean="0">
                          <a:effectLst/>
                          <a:latin typeface="Arial" pitchFamily="34" charset="0"/>
                          <a:cs typeface="Arial" pitchFamily="34" charset="0"/>
                        </a:rPr>
                        <a:t>d</a:t>
                      </a:r>
                      <a:r>
                        <a:rPr lang="zh-CN" altLang="en-US" sz="750" dirty="0" smtClean="0">
                          <a:effectLst/>
                          <a:latin typeface="Arial" pitchFamily="34" charset="0"/>
                          <a:cs typeface="Arial" pitchFamily="34" charset="0"/>
                        </a:rPr>
                        <a:t>行</a:t>
                      </a:r>
                      <a:r>
                        <a:rPr lang="ru-RU" sz="750" dirty="0" smtClean="0">
                          <a:effectLst/>
                          <a:latin typeface="Arial" pitchFamily="34" charset="0"/>
                          <a:cs typeface="Arial" pitchFamily="34" charset="0"/>
                        </a:rPr>
                        <a:t>)</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713,3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979,4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1 246,1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1 406,1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1 586,9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1 603,9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1 657,3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1 712,5</a:t>
                      </a:r>
                      <a:endParaRPr lang="ru-RU" sz="750">
                        <a:effectLst/>
                        <a:latin typeface="Arial" pitchFamily="34" charset="0"/>
                        <a:ea typeface="Calibri"/>
                        <a:cs typeface="Arial" pitchFamily="34" charset="0"/>
                      </a:endParaRPr>
                    </a:p>
                  </a:txBody>
                  <a:tcPr marL="57226" marR="57226" marT="0" marB="0" anchor="ctr"/>
                </a:tc>
              </a:tr>
              <a:tr h="0">
                <a:tc>
                  <a:txBody>
                    <a:bodyPr/>
                    <a:lstStyle/>
                    <a:p>
                      <a:pPr algn="ctr">
                        <a:lnSpc>
                          <a:spcPct val="115000"/>
                        </a:lnSpc>
                        <a:spcAft>
                          <a:spcPts val="0"/>
                        </a:spcAft>
                      </a:pPr>
                      <a:r>
                        <a:rPr lang="ru-RU" sz="750">
                          <a:effectLst/>
                          <a:latin typeface="Arial" pitchFamily="34" charset="0"/>
                          <a:cs typeface="Arial" pitchFamily="34" charset="0"/>
                        </a:rPr>
                        <a:t>5</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nSpc>
                          <a:spcPct val="115000"/>
                        </a:lnSpc>
                        <a:spcAft>
                          <a:spcPts val="0"/>
                        </a:spcAft>
                      </a:pPr>
                      <a:r>
                        <a:rPr lang="zh-CN" altLang="en-US" sz="750" dirty="0" smtClean="0">
                          <a:effectLst/>
                          <a:latin typeface="Arial" pitchFamily="34" charset="0"/>
                          <a:cs typeface="Arial" pitchFamily="34" charset="0"/>
                        </a:rPr>
                        <a:t>边际利润（ </a:t>
                      </a:r>
                      <a:r>
                        <a:rPr lang="ru-RU" sz="750" dirty="0" smtClean="0">
                          <a:effectLst/>
                          <a:latin typeface="Arial" pitchFamily="34" charset="0"/>
                          <a:cs typeface="Arial" pitchFamily="34" charset="0"/>
                        </a:rPr>
                        <a:t>1 </a:t>
                      </a:r>
                      <a:r>
                        <a:rPr lang="ru-RU" sz="750" dirty="0">
                          <a:effectLst/>
                          <a:latin typeface="Arial" pitchFamily="34" charset="0"/>
                          <a:cs typeface="Arial" pitchFamily="34" charset="0"/>
                        </a:rPr>
                        <a:t>- 2.1</a:t>
                      </a:r>
                      <a:r>
                        <a:rPr lang="ru-RU" sz="750" dirty="0" smtClean="0">
                          <a:effectLst/>
                          <a:latin typeface="Arial" pitchFamily="34" charset="0"/>
                          <a:cs typeface="Arial" pitchFamily="34" charset="0"/>
                        </a:rPr>
                        <a:t>.</a:t>
                      </a:r>
                      <a:r>
                        <a:rPr lang="zh-CN" altLang="en-US" sz="750" dirty="0" smtClean="0">
                          <a:effectLst/>
                          <a:latin typeface="Arial" pitchFamily="34" charset="0"/>
                          <a:cs typeface="Arial" pitchFamily="34" charset="0"/>
                        </a:rPr>
                        <a:t>行）</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1 754,9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2 090,1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2 411,3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2 612,7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2 842,2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2 879,6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2 977,9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3 079,7</a:t>
                      </a:r>
                      <a:endParaRPr lang="ru-RU" sz="750">
                        <a:effectLst/>
                        <a:latin typeface="Arial" pitchFamily="34" charset="0"/>
                        <a:ea typeface="Calibri"/>
                        <a:cs typeface="Arial" pitchFamily="34" charset="0"/>
                      </a:endParaRPr>
                    </a:p>
                  </a:txBody>
                  <a:tcPr marL="57226" marR="57226" marT="0" marB="0" anchor="ctr"/>
                </a:tc>
              </a:tr>
              <a:tr h="0">
                <a:tc>
                  <a:txBody>
                    <a:bodyPr/>
                    <a:lstStyle/>
                    <a:p>
                      <a:pPr algn="ctr">
                        <a:lnSpc>
                          <a:spcPct val="115000"/>
                        </a:lnSpc>
                        <a:spcAft>
                          <a:spcPts val="0"/>
                        </a:spcAft>
                      </a:pPr>
                      <a:r>
                        <a:rPr lang="ru-RU" sz="750">
                          <a:effectLst/>
                          <a:latin typeface="Arial" pitchFamily="34" charset="0"/>
                          <a:cs typeface="Arial" pitchFamily="34" charset="0"/>
                        </a:rPr>
                        <a:t>6</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nSpc>
                          <a:spcPct val="115000"/>
                        </a:lnSpc>
                        <a:spcAft>
                          <a:spcPts val="0"/>
                        </a:spcAft>
                      </a:pPr>
                      <a:r>
                        <a:rPr lang="zh-CN" altLang="en-US" sz="750" dirty="0" smtClean="0">
                          <a:effectLst/>
                          <a:latin typeface="Arial" pitchFamily="34" charset="0"/>
                          <a:ea typeface="Calibri"/>
                          <a:cs typeface="Arial" pitchFamily="34" charset="0"/>
                        </a:rPr>
                        <a:t>偿付贷款，交付租金</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a:effectLst/>
                          <a:latin typeface="Arial" pitchFamily="34" charset="0"/>
                          <a:cs typeface="Arial" pitchFamily="34" charset="0"/>
                        </a:rPr>
                        <a:t>6.1.</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203200">
                        <a:lnSpc>
                          <a:spcPct val="115000"/>
                        </a:lnSpc>
                        <a:spcAft>
                          <a:spcPts val="0"/>
                        </a:spcAft>
                      </a:pPr>
                      <a:r>
                        <a:rPr lang="zh-CN" altLang="en-US" sz="750" dirty="0" smtClean="0">
                          <a:effectLst/>
                          <a:latin typeface="Arial" pitchFamily="34" charset="0"/>
                          <a:ea typeface="Calibri"/>
                          <a:cs typeface="Arial" pitchFamily="34" charset="0"/>
                        </a:rPr>
                        <a:t>包括进项税</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r>
              <a:tr h="0">
                <a:tc>
                  <a:txBody>
                    <a:bodyPr/>
                    <a:lstStyle/>
                    <a:p>
                      <a:pPr algn="ctr">
                        <a:lnSpc>
                          <a:spcPct val="115000"/>
                        </a:lnSpc>
                        <a:spcAft>
                          <a:spcPts val="0"/>
                        </a:spcAft>
                      </a:pPr>
                      <a:r>
                        <a:rPr lang="ru-RU" sz="750">
                          <a:effectLst/>
                          <a:latin typeface="Arial" pitchFamily="34" charset="0"/>
                          <a:cs typeface="Arial" pitchFamily="34" charset="0"/>
                        </a:rPr>
                        <a:t>7</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nSpc>
                          <a:spcPct val="115000"/>
                        </a:lnSpc>
                        <a:spcAft>
                          <a:spcPts val="0"/>
                        </a:spcAft>
                      </a:pPr>
                      <a:r>
                        <a:rPr lang="zh-CN" altLang="en-US" sz="750" dirty="0" smtClean="0">
                          <a:effectLst/>
                          <a:latin typeface="Arial" pitchFamily="34" charset="0"/>
                          <a:ea typeface="+mn-ea"/>
                          <a:cs typeface="Arial" pitchFamily="34" charset="0"/>
                        </a:rPr>
                        <a:t>获得的补助</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r>
              <a:tr h="0">
                <a:tc>
                  <a:txBody>
                    <a:bodyPr/>
                    <a:lstStyle/>
                    <a:p>
                      <a:pPr algn="ctr">
                        <a:lnSpc>
                          <a:spcPct val="115000"/>
                        </a:lnSpc>
                        <a:spcAft>
                          <a:spcPts val="0"/>
                        </a:spcAft>
                      </a:pPr>
                      <a:r>
                        <a:rPr lang="ru-RU" sz="750">
                          <a:effectLst/>
                          <a:latin typeface="Arial" pitchFamily="34" charset="0"/>
                          <a:cs typeface="Arial" pitchFamily="34" charset="0"/>
                        </a:rPr>
                        <a:t>8</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nSpc>
                          <a:spcPct val="115000"/>
                        </a:lnSpc>
                        <a:spcAft>
                          <a:spcPts val="0"/>
                        </a:spcAft>
                      </a:pPr>
                      <a:r>
                        <a:rPr lang="zh-CN" altLang="en-US" sz="750" dirty="0" smtClean="0">
                          <a:effectLst/>
                          <a:latin typeface="Arial" pitchFamily="34" charset="0"/>
                          <a:cs typeface="Arial" pitchFamily="34" charset="0"/>
                        </a:rPr>
                        <a:t>主要业务的财务结果（</a:t>
                      </a:r>
                      <a:r>
                        <a:rPr lang="ru-RU" sz="750" dirty="0" smtClean="0">
                          <a:effectLst/>
                          <a:latin typeface="Arial" pitchFamily="34" charset="0"/>
                          <a:cs typeface="Arial" pitchFamily="34" charset="0"/>
                        </a:rPr>
                        <a:t> 4-6+7</a:t>
                      </a:r>
                      <a:r>
                        <a:rPr lang="zh-CN" altLang="en-US" sz="750" dirty="0" smtClean="0">
                          <a:effectLst/>
                          <a:latin typeface="Arial" pitchFamily="34" charset="0"/>
                          <a:cs typeface="Arial" pitchFamily="34" charset="0"/>
                        </a:rPr>
                        <a:t>行）</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713,3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979,4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1 246,1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1 406,1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1 586,9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1 603,9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1 657,3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1 712,5</a:t>
                      </a:r>
                      <a:endParaRPr lang="ru-RU" sz="750">
                        <a:effectLst/>
                        <a:latin typeface="Arial" pitchFamily="34" charset="0"/>
                        <a:ea typeface="Calibri"/>
                        <a:cs typeface="Arial" pitchFamily="34" charset="0"/>
                      </a:endParaRPr>
                    </a:p>
                  </a:txBody>
                  <a:tcPr marL="57226" marR="57226" marT="0" marB="0" anchor="ctr"/>
                </a:tc>
              </a:tr>
              <a:tr h="0">
                <a:tc>
                  <a:txBody>
                    <a:bodyPr/>
                    <a:lstStyle/>
                    <a:p>
                      <a:pPr algn="ctr">
                        <a:lnSpc>
                          <a:spcPct val="115000"/>
                        </a:lnSpc>
                        <a:spcAft>
                          <a:spcPts val="0"/>
                        </a:spcAft>
                      </a:pPr>
                      <a:r>
                        <a:rPr lang="ru-RU" sz="750" dirty="0">
                          <a:effectLst/>
                          <a:latin typeface="Arial" pitchFamily="34" charset="0"/>
                          <a:cs typeface="Arial" pitchFamily="34" charset="0"/>
                        </a:rPr>
                        <a:t>9</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nSpc>
                          <a:spcPct val="115000"/>
                        </a:lnSpc>
                        <a:spcAft>
                          <a:spcPts val="0"/>
                        </a:spcAft>
                      </a:pPr>
                      <a:r>
                        <a:rPr lang="zh-CN" altLang="en-US" sz="750" dirty="0" smtClean="0">
                          <a:effectLst/>
                          <a:latin typeface="Arial" pitchFamily="34" charset="0"/>
                          <a:ea typeface="Calibri"/>
                          <a:cs typeface="Arial" pitchFamily="34" charset="0"/>
                        </a:rPr>
                        <a:t>进项税（投资费用）</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359,3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r>
              <a:tr h="0">
                <a:tc>
                  <a:txBody>
                    <a:bodyPr/>
                    <a:lstStyle/>
                    <a:p>
                      <a:pPr algn="ctr">
                        <a:lnSpc>
                          <a:spcPct val="115000"/>
                        </a:lnSpc>
                        <a:spcAft>
                          <a:spcPts val="0"/>
                        </a:spcAft>
                      </a:pPr>
                      <a:r>
                        <a:rPr lang="ru-RU" sz="750" dirty="0">
                          <a:effectLst/>
                          <a:latin typeface="Arial" pitchFamily="34" charset="0"/>
                          <a:cs typeface="Arial" pitchFamily="34" charset="0"/>
                        </a:rPr>
                        <a:t>10</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nSpc>
                          <a:spcPct val="115000"/>
                        </a:lnSpc>
                        <a:spcAft>
                          <a:spcPts val="0"/>
                        </a:spcAft>
                      </a:pPr>
                      <a:r>
                        <a:rPr lang="zh-CN" altLang="en-US" sz="750" dirty="0" smtClean="0">
                          <a:effectLst/>
                          <a:latin typeface="Arial" pitchFamily="34" charset="0"/>
                          <a:cs typeface="Arial" pitchFamily="34" charset="0"/>
                        </a:rPr>
                        <a:t>税款（</a:t>
                      </a:r>
                      <a:r>
                        <a:rPr lang="ru-RU" sz="750" dirty="0" smtClean="0">
                          <a:effectLst/>
                          <a:latin typeface="Arial" pitchFamily="34" charset="0"/>
                          <a:cs typeface="Arial" pitchFamily="34" charset="0"/>
                        </a:rPr>
                        <a:t>10.1</a:t>
                      </a:r>
                      <a:r>
                        <a:rPr lang="ru-RU" sz="750" dirty="0">
                          <a:effectLst/>
                          <a:latin typeface="Arial" pitchFamily="34" charset="0"/>
                          <a:cs typeface="Arial" pitchFamily="34" charset="0"/>
                        </a:rPr>
                        <a:t>.+10.2.+10.3.+10.4.+10.5</a:t>
                      </a:r>
                      <a:r>
                        <a:rPr lang="ru-RU" sz="750" dirty="0" smtClean="0">
                          <a:effectLst/>
                          <a:latin typeface="Arial" pitchFamily="34" charset="0"/>
                          <a:cs typeface="Arial" pitchFamily="34" charset="0"/>
                        </a:rPr>
                        <a:t>.</a:t>
                      </a:r>
                      <a:r>
                        <a:rPr lang="zh-CN" altLang="en-US" sz="750" dirty="0" smtClean="0">
                          <a:effectLst/>
                          <a:latin typeface="Arial" pitchFamily="34" charset="0"/>
                          <a:cs typeface="Arial" pitchFamily="34" charset="0"/>
                        </a:rPr>
                        <a:t>行）</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425,1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502,9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579,9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627,6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681,6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690,4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712,7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735,8</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a:effectLst/>
                          <a:latin typeface="Arial" pitchFamily="34" charset="0"/>
                          <a:cs typeface="Arial" pitchFamily="34" charset="0"/>
                        </a:rPr>
                        <a:t>10.1.</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203200">
                        <a:lnSpc>
                          <a:spcPct val="115000"/>
                        </a:lnSpc>
                        <a:spcAft>
                          <a:spcPts val="0"/>
                        </a:spcAft>
                      </a:pPr>
                      <a:r>
                        <a:rPr lang="zh-CN" altLang="en-US" sz="750" dirty="0" smtClean="0">
                          <a:effectLst/>
                          <a:latin typeface="Arial" pitchFamily="34" charset="0"/>
                          <a:cs typeface="Arial" pitchFamily="34" charset="0"/>
                        </a:rPr>
                        <a:t>缴纳增值税</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325,1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385,5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446,0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483,3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525,4</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532,2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549,2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566,8</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dirty="0">
                          <a:effectLst/>
                          <a:latin typeface="Arial" pitchFamily="34" charset="0"/>
                          <a:cs typeface="Arial" pitchFamily="34" charset="0"/>
                        </a:rPr>
                        <a:t>10.2.</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203200">
                        <a:lnSpc>
                          <a:spcPct val="115000"/>
                        </a:lnSpc>
                        <a:spcAft>
                          <a:spcPts val="0"/>
                        </a:spcAft>
                      </a:pPr>
                      <a:r>
                        <a:rPr lang="zh-CN" altLang="en-US" sz="750" dirty="0" smtClean="0">
                          <a:effectLst/>
                          <a:latin typeface="Arial" pitchFamily="34" charset="0"/>
                          <a:ea typeface="Calibri"/>
                          <a:cs typeface="Arial" pitchFamily="34" charset="0"/>
                        </a:rPr>
                        <a:t>企业的利润所得税</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35,7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49,0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62,3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70,3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79,3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80,2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82,9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85,6</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dirty="0">
                          <a:effectLst/>
                          <a:latin typeface="Arial" pitchFamily="34" charset="0"/>
                          <a:cs typeface="Arial" pitchFamily="34" charset="0"/>
                        </a:rPr>
                        <a:t>10.3.</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203200">
                        <a:lnSpc>
                          <a:spcPct val="115000"/>
                        </a:lnSpc>
                        <a:spcAft>
                          <a:spcPts val="0"/>
                        </a:spcAft>
                      </a:pPr>
                      <a:r>
                        <a:rPr lang="zh-CN" altLang="en-US" sz="750" dirty="0" smtClean="0">
                          <a:effectLst/>
                          <a:latin typeface="Arial" pitchFamily="34" charset="0"/>
                          <a:ea typeface="Calibri"/>
                          <a:cs typeface="Arial" pitchFamily="34" charset="0"/>
                        </a:rPr>
                        <a:t>财产和土地税</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0,0</a:t>
                      </a:r>
                      <a:endParaRPr lang="ru-RU" sz="750">
                        <a:effectLst/>
                        <a:latin typeface="Arial" pitchFamily="34" charset="0"/>
                        <a:ea typeface="Calibri"/>
                        <a:cs typeface="Arial" pitchFamily="34" charset="0"/>
                      </a:endParaRPr>
                    </a:p>
                  </a:txBody>
                  <a:tcPr marL="57226" marR="57226" marT="0" marB="0" anchor="ctr"/>
                </a:tc>
              </a:tr>
              <a:tr h="184789">
                <a:tc>
                  <a:txBody>
                    <a:bodyPr/>
                    <a:lstStyle/>
                    <a:p>
                      <a:pPr algn="r">
                        <a:lnSpc>
                          <a:spcPct val="115000"/>
                        </a:lnSpc>
                        <a:spcAft>
                          <a:spcPts val="0"/>
                        </a:spcAft>
                      </a:pPr>
                      <a:r>
                        <a:rPr lang="ru-RU" sz="750" dirty="0">
                          <a:effectLst/>
                          <a:latin typeface="Arial" pitchFamily="34" charset="0"/>
                          <a:cs typeface="Arial" pitchFamily="34" charset="0"/>
                        </a:rPr>
                        <a:t>10.4.</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203200">
                        <a:lnSpc>
                          <a:spcPct val="115000"/>
                        </a:lnSpc>
                        <a:spcAft>
                          <a:spcPts val="0"/>
                        </a:spcAft>
                      </a:pPr>
                      <a:r>
                        <a:rPr lang="zh-CN" altLang="en-US" sz="750" dirty="0" smtClean="0">
                          <a:effectLst/>
                          <a:latin typeface="Arial" pitchFamily="34" charset="0"/>
                          <a:ea typeface="Calibri"/>
                          <a:cs typeface="Arial" pitchFamily="34" charset="0"/>
                        </a:rPr>
                        <a:t>运输税</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2,6</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2,5</a:t>
                      </a:r>
                      <a:endParaRPr lang="ru-RU" sz="750">
                        <a:effectLst/>
                        <a:latin typeface="Arial" pitchFamily="34" charset="0"/>
                        <a:ea typeface="Calibri"/>
                        <a:cs typeface="Arial" pitchFamily="34" charset="0"/>
                      </a:endParaRPr>
                    </a:p>
                  </a:txBody>
                  <a:tcPr marL="57226" marR="57226" marT="0" marB="0" anchor="ctr"/>
                </a:tc>
              </a:tr>
              <a:tr h="0">
                <a:tc>
                  <a:txBody>
                    <a:bodyPr/>
                    <a:lstStyle/>
                    <a:p>
                      <a:pPr algn="r">
                        <a:lnSpc>
                          <a:spcPct val="115000"/>
                        </a:lnSpc>
                        <a:spcAft>
                          <a:spcPts val="0"/>
                        </a:spcAft>
                      </a:pPr>
                      <a:r>
                        <a:rPr lang="ru-RU" sz="750" dirty="0">
                          <a:effectLst/>
                          <a:latin typeface="Arial" pitchFamily="34" charset="0"/>
                          <a:cs typeface="Arial" pitchFamily="34" charset="0"/>
                        </a:rPr>
                        <a:t>10.5.</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indent="203200">
                        <a:lnSpc>
                          <a:spcPct val="115000"/>
                        </a:lnSpc>
                        <a:spcAft>
                          <a:spcPts val="0"/>
                        </a:spcAft>
                      </a:pPr>
                      <a:r>
                        <a:rPr lang="zh-CN" altLang="en-US" sz="750" dirty="0" smtClean="0">
                          <a:effectLst/>
                          <a:latin typeface="Arial" pitchFamily="34" charset="0"/>
                          <a:ea typeface="Calibri"/>
                          <a:cs typeface="Arial" pitchFamily="34" charset="0"/>
                        </a:rPr>
                        <a:t>工资基金扣款</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zh-CN" altLang="en-US" sz="750" dirty="0" smtClean="0">
                          <a:effectLst/>
                          <a:latin typeface="Arial" pitchFamily="34" charset="0"/>
                          <a:ea typeface="Calibri"/>
                          <a:cs typeface="Arial" pitchFamily="34" charset="0"/>
                        </a:rPr>
                        <a:t>千美元</a:t>
                      </a:r>
                      <a:endParaRPr lang="ru-RU" altLang="zh-CN"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61,8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65,9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69,1</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71,5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74,3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75,5</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78,2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80,9</a:t>
                      </a:r>
                      <a:endParaRPr lang="ru-RU" sz="750">
                        <a:effectLst/>
                        <a:latin typeface="Arial" pitchFamily="34" charset="0"/>
                        <a:ea typeface="Calibri"/>
                        <a:cs typeface="Arial" pitchFamily="34" charset="0"/>
                      </a:endParaRPr>
                    </a:p>
                  </a:txBody>
                  <a:tcPr marL="57226" marR="57226" marT="0" marB="0" anchor="ctr"/>
                </a:tc>
              </a:tr>
              <a:tr h="0">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11</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nSpc>
                          <a:spcPct val="115000"/>
                        </a:lnSpc>
                        <a:spcAft>
                          <a:spcPts val="0"/>
                        </a:spcAft>
                      </a:pPr>
                      <a:r>
                        <a:rPr lang="zh-CN" altLang="en-US" sz="750" b="1" dirty="0" smtClean="0">
                          <a:solidFill>
                            <a:schemeClr val="bg1"/>
                          </a:solidFill>
                          <a:effectLst/>
                          <a:latin typeface="Arial" pitchFamily="34" charset="0"/>
                          <a:cs typeface="Arial" pitchFamily="34" charset="0"/>
                        </a:rPr>
                        <a:t>净利润（</a:t>
                      </a:r>
                      <a:r>
                        <a:rPr lang="en-US" altLang="zh-CN" sz="750" b="1" dirty="0" smtClean="0">
                          <a:solidFill>
                            <a:schemeClr val="bg1"/>
                          </a:solidFill>
                          <a:effectLst/>
                          <a:latin typeface="Arial" pitchFamily="34" charset="0"/>
                          <a:cs typeface="Arial" pitchFamily="34" charset="0"/>
                        </a:rPr>
                        <a:t>8-10</a:t>
                      </a:r>
                      <a:r>
                        <a:rPr lang="zh-CN" altLang="en-US" sz="750" b="1" dirty="0" smtClean="0">
                          <a:solidFill>
                            <a:schemeClr val="bg1"/>
                          </a:solidFill>
                          <a:effectLst/>
                          <a:latin typeface="Arial" pitchFamily="34" charset="0"/>
                          <a:cs typeface="Arial" pitchFamily="34" charset="0"/>
                        </a:rPr>
                        <a:t>行）</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zh-CN" altLang="en-US" sz="750" b="1" smtClean="0">
                          <a:solidFill>
                            <a:schemeClr val="bg1"/>
                          </a:solidFill>
                          <a:effectLst/>
                          <a:latin typeface="Arial" pitchFamily="34" charset="0"/>
                          <a:ea typeface="Calibri"/>
                          <a:cs typeface="Arial" pitchFamily="34" charset="0"/>
                        </a:rPr>
                        <a:t>千美元</a:t>
                      </a:r>
                      <a:endParaRPr lang="ru-RU" altLang="zh-CN"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288,2</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476,5</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666,2</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778,5</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905,3</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a:solidFill>
                            <a:schemeClr val="bg1"/>
                          </a:solidFill>
                          <a:effectLst/>
                          <a:latin typeface="Arial" pitchFamily="34" charset="0"/>
                          <a:cs typeface="Arial" pitchFamily="34" charset="0"/>
                        </a:rPr>
                        <a:t>913,5</a:t>
                      </a:r>
                      <a:endParaRPr lang="ru-RU" sz="750" b="1">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944,5</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c>
                  <a:txBody>
                    <a:bodyPr/>
                    <a:lstStyle/>
                    <a:p>
                      <a:pPr algn="ctr">
                        <a:lnSpc>
                          <a:spcPct val="115000"/>
                        </a:lnSpc>
                        <a:spcAft>
                          <a:spcPts val="0"/>
                        </a:spcAft>
                      </a:pPr>
                      <a:r>
                        <a:rPr lang="ru-RU" sz="750" b="1" dirty="0">
                          <a:solidFill>
                            <a:schemeClr val="bg1"/>
                          </a:solidFill>
                          <a:effectLst/>
                          <a:latin typeface="Arial" pitchFamily="34" charset="0"/>
                          <a:cs typeface="Arial" pitchFamily="34" charset="0"/>
                        </a:rPr>
                        <a:t>976,7</a:t>
                      </a:r>
                      <a:endParaRPr lang="ru-RU" sz="750" b="1" dirty="0">
                        <a:solidFill>
                          <a:schemeClr val="bg1"/>
                        </a:solidFill>
                        <a:effectLst/>
                        <a:latin typeface="Arial" pitchFamily="34" charset="0"/>
                        <a:ea typeface="Calibri"/>
                        <a:cs typeface="Arial" pitchFamily="34" charset="0"/>
                      </a:endParaRPr>
                    </a:p>
                  </a:txBody>
                  <a:tcPr marL="57226" marR="57226" marT="0" marB="0" anchor="ctr">
                    <a:solidFill>
                      <a:schemeClr val="accent2"/>
                    </a:solidFill>
                  </a:tcPr>
                </a:tc>
              </a:tr>
              <a:tr h="0">
                <a:tc>
                  <a:txBody>
                    <a:bodyPr/>
                    <a:lstStyle/>
                    <a:p>
                      <a:pPr algn="ctr">
                        <a:lnSpc>
                          <a:spcPct val="115000"/>
                        </a:lnSpc>
                        <a:spcAft>
                          <a:spcPts val="0"/>
                        </a:spcAft>
                      </a:pPr>
                      <a:r>
                        <a:rPr lang="ru-RU" sz="750">
                          <a:effectLst/>
                          <a:latin typeface="Arial" pitchFamily="34" charset="0"/>
                          <a:cs typeface="Arial" pitchFamily="34" charset="0"/>
                        </a:rPr>
                        <a:t>12</a:t>
                      </a:r>
                      <a:endParaRPr lang="ru-RU" sz="75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nSpc>
                          <a:spcPct val="115000"/>
                        </a:lnSpc>
                        <a:spcAft>
                          <a:spcPts val="0"/>
                        </a:spcAft>
                      </a:pPr>
                      <a:r>
                        <a:rPr lang="zh-CN" altLang="en-US" sz="750" dirty="0" smtClean="0">
                          <a:effectLst/>
                          <a:latin typeface="Arial" pitchFamily="34" charset="0"/>
                          <a:cs typeface="Arial" pitchFamily="34" charset="0"/>
                        </a:rPr>
                        <a:t>销售利润率（</a:t>
                      </a:r>
                      <a:r>
                        <a:rPr lang="en-US" altLang="zh-CN" sz="750" dirty="0" smtClean="0">
                          <a:effectLst/>
                          <a:latin typeface="Arial" pitchFamily="34" charset="0"/>
                          <a:cs typeface="Arial" pitchFamily="34" charset="0"/>
                        </a:rPr>
                        <a:t>4/1</a:t>
                      </a:r>
                      <a:r>
                        <a:rPr lang="zh-CN" altLang="en-US" sz="750" dirty="0" smtClean="0">
                          <a:effectLst/>
                          <a:latin typeface="Arial" pitchFamily="34" charset="0"/>
                          <a:cs typeface="Arial" pitchFamily="34" charset="0"/>
                        </a:rPr>
                        <a:t>行）</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28,78%</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33,65%</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37,45%</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39,26%</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41,02%</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40,90%</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40,93%</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40,95%</a:t>
                      </a:r>
                      <a:endParaRPr lang="ru-RU" sz="750" dirty="0">
                        <a:effectLst/>
                        <a:latin typeface="Arial" pitchFamily="34" charset="0"/>
                        <a:ea typeface="Calibri"/>
                        <a:cs typeface="Arial" pitchFamily="34" charset="0"/>
                      </a:endParaRPr>
                    </a:p>
                  </a:txBody>
                  <a:tcPr marL="57226" marR="57226" marT="0" marB="0" anchor="ctr"/>
                </a:tc>
              </a:tr>
              <a:tr h="109721">
                <a:tc>
                  <a:txBody>
                    <a:bodyPr/>
                    <a:lstStyle/>
                    <a:p>
                      <a:pPr algn="ctr">
                        <a:lnSpc>
                          <a:spcPct val="115000"/>
                        </a:lnSpc>
                        <a:spcAft>
                          <a:spcPts val="0"/>
                        </a:spcAft>
                      </a:pPr>
                      <a:r>
                        <a:rPr lang="ru-RU" sz="750" dirty="0">
                          <a:effectLst/>
                          <a:latin typeface="Arial" pitchFamily="34" charset="0"/>
                          <a:cs typeface="Arial" pitchFamily="34" charset="0"/>
                        </a:rPr>
                        <a:t>13</a:t>
                      </a:r>
                      <a:endParaRPr lang="ru-RU" sz="750" dirty="0">
                        <a:effectLst/>
                        <a:latin typeface="Arial" pitchFamily="34" charset="0"/>
                        <a:ea typeface="Calibri"/>
                        <a:cs typeface="Arial" pitchFamily="34" charset="0"/>
                      </a:endParaRPr>
                    </a:p>
                  </a:txBody>
                  <a:tcPr marL="57226" marR="57226" marT="0" marB="0" anchor="ctr">
                    <a:solidFill>
                      <a:schemeClr val="tx1">
                        <a:lumMod val="75000"/>
                        <a:lumOff val="25000"/>
                      </a:schemeClr>
                    </a:solidFill>
                  </a:tcPr>
                </a:tc>
                <a:tc>
                  <a:txBody>
                    <a:bodyPr/>
                    <a:lstStyle/>
                    <a:p>
                      <a:pPr>
                        <a:lnSpc>
                          <a:spcPct val="115000"/>
                        </a:lnSpc>
                        <a:spcAft>
                          <a:spcPts val="0"/>
                        </a:spcAft>
                      </a:pPr>
                      <a:r>
                        <a:rPr lang="zh-CN" altLang="en-US" sz="750" dirty="0" smtClean="0">
                          <a:effectLst/>
                          <a:latin typeface="Arial" pitchFamily="34" charset="0"/>
                          <a:cs typeface="Arial" pitchFamily="34" charset="0"/>
                        </a:rPr>
                        <a:t>生产利润率（</a:t>
                      </a:r>
                      <a:r>
                        <a:rPr lang="en-US" altLang="zh-CN" sz="750" dirty="0" smtClean="0">
                          <a:effectLst/>
                          <a:latin typeface="Arial" pitchFamily="34" charset="0"/>
                          <a:cs typeface="Arial" pitchFamily="34" charset="0"/>
                        </a:rPr>
                        <a:t>11/2</a:t>
                      </a:r>
                      <a:r>
                        <a:rPr lang="zh-CN" altLang="en-US" sz="750" dirty="0" smtClean="0">
                          <a:effectLst/>
                          <a:latin typeface="Arial" pitchFamily="34" charset="0"/>
                          <a:cs typeface="Arial" pitchFamily="34" charset="0"/>
                        </a:rPr>
                        <a:t>行）</a:t>
                      </a:r>
                      <a:endParaRPr lang="ru-RU" sz="750" dirty="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16,33%</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24,67%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32,00%</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35,78%</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39,67%</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39,42%</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a:effectLst/>
                          <a:latin typeface="Arial" pitchFamily="34" charset="0"/>
                          <a:cs typeface="Arial" pitchFamily="34" charset="0"/>
                        </a:rPr>
                        <a:t>39,49%</a:t>
                      </a:r>
                      <a:endParaRPr lang="ru-RU" sz="750">
                        <a:effectLst/>
                        <a:latin typeface="Arial" pitchFamily="34" charset="0"/>
                        <a:ea typeface="Calibri"/>
                        <a:cs typeface="Arial" pitchFamily="34" charset="0"/>
                      </a:endParaRPr>
                    </a:p>
                  </a:txBody>
                  <a:tcPr marL="57226" marR="57226" marT="0" marB="0" anchor="ctr"/>
                </a:tc>
                <a:tc>
                  <a:txBody>
                    <a:bodyPr/>
                    <a:lstStyle/>
                    <a:p>
                      <a:pPr algn="ctr">
                        <a:lnSpc>
                          <a:spcPct val="115000"/>
                        </a:lnSpc>
                        <a:spcAft>
                          <a:spcPts val="0"/>
                        </a:spcAft>
                      </a:pPr>
                      <a:r>
                        <a:rPr lang="ru-RU" sz="750" dirty="0">
                          <a:effectLst/>
                          <a:latin typeface="Arial" pitchFamily="34" charset="0"/>
                          <a:cs typeface="Arial" pitchFamily="34" charset="0"/>
                        </a:rPr>
                        <a:t>39,56%</a:t>
                      </a:r>
                      <a:endParaRPr lang="ru-RU" sz="750" dirty="0">
                        <a:effectLst/>
                        <a:latin typeface="Arial" pitchFamily="34" charset="0"/>
                        <a:ea typeface="Calibri"/>
                        <a:cs typeface="Arial" pitchFamily="34" charset="0"/>
                      </a:endParaRPr>
                    </a:p>
                  </a:txBody>
                  <a:tcPr marL="57226" marR="57226" marT="0" marB="0" anchor="ctr"/>
                </a:tc>
              </a:tr>
            </a:tbl>
          </a:graphicData>
        </a:graphic>
      </p:graphicFrame>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2492375"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工业气体生产方案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78852"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78853"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92712"/>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4248150"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方案的资金使用预算</a:t>
            </a:r>
            <a:endParaRPr lang="ru-RU" sz="1400" dirty="0">
              <a:solidFill>
                <a:schemeClr val="bg1"/>
              </a:solidFill>
              <a:latin typeface="+mn-lt"/>
              <a:ea typeface="+mn-ea"/>
            </a:endParaRPr>
          </a:p>
        </p:txBody>
      </p:sp>
      <p:sp>
        <p:nvSpPr>
          <p:cNvPr id="14" name="Прямоугольник 13"/>
          <p:cNvSpPr/>
          <p:nvPr/>
        </p:nvSpPr>
        <p:spPr>
          <a:xfrm>
            <a:off x="7866063" y="604838"/>
            <a:ext cx="1260475" cy="47625"/>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BE3414BF-5A8C-44C1-A846-EEACDDDFBD64}" type="slidenum">
              <a:rPr lang="ru-RU" sz="1800" b="1"/>
              <a:pPr>
                <a:defRPr/>
              </a:pPr>
              <a:t>33</a:t>
            </a:fld>
            <a:endParaRPr lang="ru-RU" sz="1800" b="1" dirty="0"/>
          </a:p>
        </p:txBody>
      </p:sp>
      <p:graphicFrame>
        <p:nvGraphicFramePr>
          <p:cNvPr id="4" name="Таблица 3"/>
          <p:cNvGraphicFramePr>
            <a:graphicFrameLocks noGrp="1"/>
          </p:cNvGraphicFramePr>
          <p:nvPr/>
        </p:nvGraphicFramePr>
        <p:xfrm>
          <a:off x="471488" y="1228725"/>
          <a:ext cx="8204200" cy="5213350"/>
        </p:xfrm>
        <a:graphic>
          <a:graphicData uri="http://schemas.openxmlformats.org/drawingml/2006/table">
            <a:tbl>
              <a:tblPr/>
              <a:tblGrid>
                <a:gridCol w="471487"/>
                <a:gridCol w="3328988"/>
                <a:gridCol w="544512"/>
                <a:gridCol w="482600"/>
                <a:gridCol w="482600"/>
                <a:gridCol w="482600"/>
                <a:gridCol w="482600"/>
                <a:gridCol w="482600"/>
                <a:gridCol w="482600"/>
                <a:gridCol w="482600"/>
                <a:gridCol w="481013"/>
              </a:tblGrid>
              <a:tr h="1841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0">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业务活动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进款，含增值税（</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2.1.+2.2.</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en-US" sz="700" b="0" i="0" u="none" strike="noStrike" cap="none" normalizeH="0" baseline="0" smtClean="0">
                        <a:ln>
                          <a:noFill/>
                        </a:ln>
                        <a:solidFill>
                          <a:srgbClr val="000000"/>
                        </a:solidFill>
                        <a:effectLst/>
                        <a:latin typeface="Arial" charset="0"/>
                        <a:ea typeface="宋体" charset="-122"/>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2 510,0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2 950,0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3 372,9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3 630,0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3 920,9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3 975,3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4 106,0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4 241,3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销售收入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2 510,0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2 950,0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3 372,9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3 630,0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3 920,9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3 974,3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4 104,0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4 238,3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基本业务收入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2 257,5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2 676,1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3 081,3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3 340,9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3 632,3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3 691,0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3 820,7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3 955,0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辅助业务收入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其他进款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705,8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738,7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国家补助金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支付款项（</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4.1. + 4.2. + 4.3. + 4.4.</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2 221,8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2 473,5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2 706,6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2 851,6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3 015,6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3 060,8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3 159,5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3 261,6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723,5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820,9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916,4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1 026,6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1 041,8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1 071,4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1 102,0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719,2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729,4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1 041,5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1 110,7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1 165,2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1 206,6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1 255,4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1 275,8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1 320,7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1 367,2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商业和行政费用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税款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502,9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690,4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735,8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446,0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549,2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企业利润所得税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财产和土地税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运输税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f</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生产损耗</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业务活动现金流量（</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2+3-4</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288,2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476,5</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666,2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778,5</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905,3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914,5</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946,5</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979,7</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0">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投资活动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出售资产的进款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3 753,3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投资活动现金流量（</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7-8</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-3 753,3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0">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财务活动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进款（贷款、债务、投资）</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3 753,3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债务（利率）</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债务（本金）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支付租金（支付价和赎买价）</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支付股息</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财务活动现金流量（</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11-12-13-14-15</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3 753,3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期初现金存量平衡表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0,0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288,2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764,7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1 430,9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2 209,4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3 114,6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4 029,1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4 975,7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期末现金存量平衡表（</a:t>
                      </a:r>
                      <a:r>
                        <a:rPr kumimoji="0" lang="ru-RU" altLang="zh-CN" sz="700" b="1" i="0" u="none" strike="noStrike" cap="none" normalizeH="0" baseline="0" smtClean="0">
                          <a:ln>
                            <a:noFill/>
                          </a:ln>
                          <a:solidFill>
                            <a:schemeClr val="bg1"/>
                          </a:solidFill>
                          <a:effectLst/>
                          <a:latin typeface="Arial" charset="0"/>
                          <a:ea typeface="宋体" charset="-122"/>
                          <a:cs typeface="Arial" charset="0"/>
                        </a:rPr>
                        <a:t>5+9+16+17</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endParaRPr kumimoji="0" lang="en-US" sz="700" b="1" i="0" u="none" strike="noStrike" cap="none" normalizeH="0" baseline="0" smtClean="0">
                        <a:ln>
                          <a:noFill/>
                        </a:ln>
                        <a:solidFill>
                          <a:schemeClr val="bg1"/>
                        </a:solidFill>
                        <a:effectLst/>
                        <a:latin typeface="Arial" charset="0"/>
                        <a:ea typeface="宋体" charset="-122"/>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288,2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764,7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1 430,9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2 209,4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3 114,6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4 029,1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4 975,7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5 955,3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0627" marR="50627"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bl>
          </a:graphicData>
        </a:graphic>
      </p:graphicFrame>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2492375"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工业气体生产方案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80900"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80901"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04825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80903" name="Стрелка вниз 8"/>
          <p:cNvSpPr>
            <a:spLocks noChangeArrowheads="1"/>
          </p:cNvSpPr>
          <p:nvPr/>
        </p:nvSpPr>
        <p:spPr bwMode="auto">
          <a:xfrm>
            <a:off x="468313" y="836613"/>
            <a:ext cx="4824412"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方案的经济效益评估</a:t>
            </a:r>
            <a:endParaRPr lang="zh-CN" altLang="ru-RU" sz="1400">
              <a:solidFill>
                <a:schemeClr val="bg1"/>
              </a:solidFill>
              <a:latin typeface="Calibri" pitchFamily="34" charset="0"/>
            </a:endParaRPr>
          </a:p>
        </p:txBody>
      </p:sp>
      <p:graphicFrame>
        <p:nvGraphicFramePr>
          <p:cNvPr id="13" name="Диаграмма 12"/>
          <p:cNvGraphicFramePr/>
          <p:nvPr/>
        </p:nvGraphicFramePr>
        <p:xfrm>
          <a:off x="454346" y="1138425"/>
          <a:ext cx="8222109" cy="272262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Диаграмма 13"/>
          <p:cNvGraphicFramePr/>
          <p:nvPr/>
        </p:nvGraphicFramePr>
        <p:xfrm>
          <a:off x="467545" y="3933056"/>
          <a:ext cx="4112156" cy="194729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 name="Диаграмма 14"/>
          <p:cNvGraphicFramePr/>
          <p:nvPr/>
        </p:nvGraphicFramePr>
        <p:xfrm>
          <a:off x="4716016" y="3933056"/>
          <a:ext cx="4032448" cy="1961262"/>
        </p:xfrm>
        <a:graphic>
          <a:graphicData uri="http://schemas.openxmlformats.org/drawingml/2006/chart">
            <c:chart xmlns:c="http://schemas.openxmlformats.org/drawingml/2006/chart" xmlns:r="http://schemas.openxmlformats.org/officeDocument/2006/relationships" r:id="rId7"/>
          </a:graphicData>
        </a:graphic>
      </p:graphicFrame>
      <p:sp>
        <p:nvSpPr>
          <p:cNvPr id="16" name="Прямоугольник 15"/>
          <p:cNvSpPr/>
          <p:nvPr/>
        </p:nvSpPr>
        <p:spPr>
          <a:xfrm>
            <a:off x="7866063" y="604838"/>
            <a:ext cx="1260475" cy="47625"/>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7B6EAA90-BE6E-49B7-8B59-94B7C45D5134}" type="slidenum">
              <a:rPr lang="ru-RU" sz="1800" b="1"/>
              <a:pPr>
                <a:defRPr/>
              </a:pPr>
              <a:t>34</a:t>
            </a:fld>
            <a:endParaRPr lang="ru-RU" sz="1800" b="1" dirty="0"/>
          </a:p>
        </p:txBody>
      </p:sp>
      <p:sp>
        <p:nvSpPr>
          <p:cNvPr id="80909" name="TextBox 16"/>
          <p:cNvSpPr txBox="1">
            <a:spLocks noChangeArrowheads="1"/>
          </p:cNvSpPr>
          <p:nvPr/>
        </p:nvSpPr>
        <p:spPr bwMode="auto">
          <a:xfrm>
            <a:off x="3492500" y="4437063"/>
            <a:ext cx="1079500" cy="923925"/>
          </a:xfrm>
          <a:prstGeom prst="rect">
            <a:avLst/>
          </a:prstGeom>
          <a:solidFill>
            <a:schemeClr val="bg1"/>
          </a:solidFill>
          <a:ln w="9525">
            <a:noFill/>
            <a:miter lim="800000"/>
            <a:headEnd/>
            <a:tailEnd/>
          </a:ln>
        </p:spPr>
        <p:txBody>
          <a:bodyPr>
            <a:spAutoFit/>
          </a:bodyPr>
          <a:lstStyle/>
          <a:p>
            <a:r>
              <a:rPr lang="zh-CN" altLang="zh-CN" sz="900">
                <a:latin typeface="Calibri" pitchFamily="34" charset="0"/>
              </a:rPr>
              <a:t>利润率</a:t>
            </a:r>
            <a:r>
              <a:rPr lang="en-US" altLang="zh-CN" sz="900">
                <a:latin typeface="Calibri" pitchFamily="34" charset="0"/>
              </a:rPr>
              <a:t>EBITDA</a:t>
            </a:r>
            <a:r>
              <a:rPr lang="zh-CN" altLang="zh-CN" sz="900">
                <a:latin typeface="Calibri" pitchFamily="34" charset="0"/>
              </a:rPr>
              <a:t>，（</a:t>
            </a:r>
            <a:r>
              <a:rPr lang="en-US" altLang="zh-CN" sz="900">
                <a:latin typeface="Calibri" pitchFamily="34" charset="0"/>
              </a:rPr>
              <a:t>%</a:t>
            </a:r>
            <a:r>
              <a:rPr lang="zh-CN" altLang="zh-CN" sz="900">
                <a:latin typeface="Calibri" pitchFamily="34" charset="0"/>
              </a:rPr>
              <a:t>）</a:t>
            </a:r>
          </a:p>
          <a:p>
            <a:r>
              <a:rPr lang="zh-CN" altLang="zh-CN" sz="900">
                <a:latin typeface="Calibri" pitchFamily="34" charset="0"/>
              </a:rPr>
              <a:t>（</a:t>
            </a:r>
            <a:r>
              <a:rPr lang="en-US" altLang="zh-CN" sz="900">
                <a:latin typeface="Calibri" pitchFamily="34" charset="0"/>
              </a:rPr>
              <a:t>EBITDA/</a:t>
            </a:r>
            <a:r>
              <a:rPr lang="zh-CN" altLang="zh-CN" sz="900">
                <a:latin typeface="Calibri" pitchFamily="34" charset="0"/>
              </a:rPr>
              <a:t>收入）</a:t>
            </a:r>
          </a:p>
          <a:p>
            <a:r>
              <a:rPr lang="en-US" altLang="zh-CN" sz="900">
                <a:latin typeface="Calibri" pitchFamily="34" charset="0"/>
              </a:rPr>
              <a:t> </a:t>
            </a:r>
            <a:endParaRPr lang="zh-CN" altLang="zh-CN" sz="900">
              <a:latin typeface="Calibri" pitchFamily="34" charset="0"/>
            </a:endParaRPr>
          </a:p>
          <a:p>
            <a:r>
              <a:rPr lang="en-US" altLang="zh-CN" sz="900">
                <a:latin typeface="Calibri" pitchFamily="34" charset="0"/>
              </a:rPr>
              <a:t>EBIDTA</a:t>
            </a:r>
            <a:r>
              <a:rPr lang="zh-CN" altLang="zh-CN" sz="900">
                <a:latin typeface="Calibri" pitchFamily="34" charset="0"/>
              </a:rPr>
              <a:t>，（千美元）</a:t>
            </a:r>
            <a:endParaRPr lang="zh-CN" altLang="en-US" sz="900">
              <a:latin typeface="Calibri" pitchFamily="34" charset="0"/>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2505075"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投资计划</a:t>
            </a:r>
            <a:r>
              <a:rPr lang="en-US" altLang="zh-CN" sz="2400" spc="-150" dirty="0">
                <a:solidFill>
                  <a:schemeClr val="tx1">
                    <a:lumMod val="50000"/>
                    <a:lumOff val="50000"/>
                  </a:schemeClr>
                </a:solidFill>
                <a:latin typeface="GOST type A" pitchFamily="34" charset="0"/>
                <a:ea typeface="+mn-ea"/>
                <a:cs typeface="Times New Roman" pitchFamily="18" charset="0"/>
              </a:rPr>
              <a:t>- </a:t>
            </a:r>
            <a:r>
              <a:rPr lang="zh-CN" altLang="en-US" sz="2400" spc="-150" dirty="0">
                <a:solidFill>
                  <a:schemeClr val="tx1">
                    <a:lumMod val="50000"/>
                    <a:lumOff val="50000"/>
                  </a:schemeClr>
                </a:solidFill>
                <a:latin typeface="GOST type A" pitchFamily="34" charset="0"/>
                <a:ea typeface="+mn-ea"/>
                <a:cs typeface="Times New Roman" pitchFamily="18" charset="0"/>
              </a:rPr>
              <a:t>第</a:t>
            </a:r>
            <a:r>
              <a:rPr lang="en-US" altLang="zh-CN" sz="2400" spc="-150" dirty="0">
                <a:solidFill>
                  <a:schemeClr val="tx1">
                    <a:lumMod val="50000"/>
                    <a:lumOff val="50000"/>
                  </a:schemeClr>
                </a:solidFill>
                <a:latin typeface="GOST type A" pitchFamily="34" charset="0"/>
                <a:ea typeface="+mn-ea"/>
                <a:cs typeface="Times New Roman" pitchFamily="18" charset="0"/>
              </a:rPr>
              <a:t>1</a:t>
            </a:r>
            <a:r>
              <a:rPr lang="zh-CN" altLang="en-US" sz="2400" spc="-150" dirty="0">
                <a:solidFill>
                  <a:schemeClr val="tx1">
                    <a:lumMod val="50000"/>
                    <a:lumOff val="50000"/>
                  </a:schemeClr>
                </a:solidFill>
                <a:latin typeface="GOST type A" pitchFamily="34" charset="0"/>
                <a:ea typeface="+mn-ea"/>
                <a:cs typeface="Times New Roman" pitchFamily="18" charset="0"/>
              </a:rPr>
              <a:t>阶段</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82948"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82949"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871537"/>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r>
              <a:rPr lang="zh-CN" altLang="en-US" sz="1100" b="1" dirty="0">
                <a:solidFill>
                  <a:prstClr val="black"/>
                </a:solidFill>
              </a:rPr>
              <a:t>列入到投资计划的方案 </a:t>
            </a:r>
            <a:r>
              <a:rPr lang="en-US" altLang="zh-CN" sz="1100" b="1" dirty="0">
                <a:solidFill>
                  <a:prstClr val="black"/>
                </a:solidFill>
              </a:rPr>
              <a:t>– </a:t>
            </a:r>
            <a:r>
              <a:rPr lang="zh-CN" altLang="en-US" sz="1100" b="1" dirty="0">
                <a:solidFill>
                  <a:prstClr val="black"/>
                </a:solidFill>
              </a:rPr>
              <a:t>第</a:t>
            </a:r>
            <a:r>
              <a:rPr lang="en-US" altLang="zh-CN" sz="1100" b="1" dirty="0">
                <a:solidFill>
                  <a:prstClr val="black"/>
                </a:solidFill>
              </a:rPr>
              <a:t>1</a:t>
            </a:r>
            <a:r>
              <a:rPr lang="zh-CN" altLang="en-US" sz="1100" b="1" dirty="0">
                <a:solidFill>
                  <a:prstClr val="black"/>
                </a:solidFill>
              </a:rPr>
              <a:t>阶段：</a:t>
            </a:r>
            <a:endParaRPr lang="en-US" sz="1100" b="1" dirty="0"/>
          </a:p>
          <a:p>
            <a:pPr marL="447675" indent="-171450" fontAlgn="auto">
              <a:spcBef>
                <a:spcPts val="0"/>
              </a:spcBef>
              <a:spcAft>
                <a:spcPts val="0"/>
              </a:spcAft>
              <a:buFont typeface="Wingdings" panose="05000000000000000000" pitchFamily="2" charset="2"/>
              <a:buChar char="§"/>
              <a:defRPr/>
            </a:pPr>
            <a:r>
              <a:rPr lang="zh-CN" altLang="en-US" sz="1100" b="1" dirty="0"/>
              <a:t>铝生产 </a:t>
            </a:r>
            <a:r>
              <a:rPr lang="en-US" altLang="zh-CN" sz="1100" b="1" dirty="0"/>
              <a:t>– </a:t>
            </a:r>
            <a:r>
              <a:rPr lang="zh-CN" altLang="en-US" sz="1100" b="1" dirty="0"/>
              <a:t>第</a:t>
            </a:r>
            <a:r>
              <a:rPr lang="en-US" altLang="zh-CN" sz="1100" b="1" dirty="0"/>
              <a:t>1</a:t>
            </a:r>
            <a:r>
              <a:rPr lang="zh-CN" altLang="en-US" sz="1100" b="1" dirty="0"/>
              <a:t>阶段。生产铝合金</a:t>
            </a:r>
            <a:r>
              <a:rPr lang="en-US" altLang="zh-CN" sz="1100" b="1" dirty="0"/>
              <a:t>ADC</a:t>
            </a:r>
            <a:r>
              <a:rPr lang="en-US" altLang="zh-CN" sz="1100" b="1" dirty="0"/>
              <a:t>10/12</a:t>
            </a:r>
            <a:r>
              <a:rPr lang="zh-CN" altLang="en-US" sz="1100" b="1" dirty="0"/>
              <a:t>。</a:t>
            </a:r>
            <a:endParaRPr lang="ru-RU" sz="1100" b="1" dirty="0"/>
          </a:p>
          <a:p>
            <a:pPr marL="447675" indent="-171450" fontAlgn="auto">
              <a:spcBef>
                <a:spcPts val="0"/>
              </a:spcBef>
              <a:spcAft>
                <a:spcPts val="0"/>
              </a:spcAft>
              <a:buFont typeface="Wingdings" panose="05000000000000000000" pitchFamily="2" charset="2"/>
              <a:buChar char="§"/>
              <a:defRPr/>
            </a:pPr>
            <a:r>
              <a:rPr lang="zh-CN" altLang="en-US" sz="1100" b="1" dirty="0"/>
              <a:t>电缆生产</a:t>
            </a:r>
            <a:r>
              <a:rPr lang="ru-RU" sz="1100" b="1" dirty="0"/>
              <a:t>-</a:t>
            </a:r>
            <a:r>
              <a:rPr lang="en-US" sz="1100" b="1" dirty="0"/>
              <a:t> </a:t>
            </a:r>
            <a:r>
              <a:rPr lang="zh-CN" altLang="en-US" sz="1100" b="1" dirty="0"/>
              <a:t>第</a:t>
            </a:r>
            <a:r>
              <a:rPr lang="en-US" altLang="zh-CN" sz="1100" b="1" dirty="0"/>
              <a:t>1</a:t>
            </a:r>
            <a:r>
              <a:rPr lang="zh-CN" altLang="en-US" sz="1100" b="1" dirty="0"/>
              <a:t>阶段。生产</a:t>
            </a:r>
            <a:r>
              <a:rPr lang="zh-CN" altLang="zh-CN" sz="1100" b="1" dirty="0"/>
              <a:t>聚氯乙烯绝缘包皮铜芯动力电缆和</a:t>
            </a:r>
            <a:r>
              <a:rPr lang="zh-CN" altLang="zh-CN" sz="1100" b="1" dirty="0"/>
              <a:t>铜丝</a:t>
            </a:r>
            <a:r>
              <a:rPr lang="zh-CN" altLang="en-US" sz="1100" b="1" dirty="0"/>
              <a:t>。</a:t>
            </a:r>
            <a:endParaRPr lang="ru-RU" sz="1100" b="1" dirty="0"/>
          </a:p>
          <a:p>
            <a:pPr marL="447675" indent="-171450" fontAlgn="auto">
              <a:spcBef>
                <a:spcPts val="0"/>
              </a:spcBef>
              <a:spcAft>
                <a:spcPts val="0"/>
              </a:spcAft>
              <a:buFont typeface="Wingdings" panose="05000000000000000000" pitchFamily="2" charset="2"/>
              <a:buChar char="§"/>
              <a:defRPr/>
            </a:pPr>
            <a:r>
              <a:rPr lang="zh-CN" altLang="en-US" sz="1100" b="1" dirty="0"/>
              <a:t>生产工业气体。</a:t>
            </a:r>
            <a:endParaRPr lang="ru-RU" sz="1100" b="1" dirty="0">
              <a:solidFill>
                <a:schemeClr val="tx1">
                  <a:lumMod val="85000"/>
                  <a:lumOff val="15000"/>
                </a:schemeClr>
              </a:solidFill>
            </a:endParaRPr>
          </a:p>
        </p:txBody>
      </p:sp>
      <p:sp>
        <p:nvSpPr>
          <p:cNvPr id="82951" name="Стрелка вниз 8"/>
          <p:cNvSpPr>
            <a:spLocks noChangeArrowheads="1"/>
          </p:cNvSpPr>
          <p:nvPr/>
        </p:nvSpPr>
        <p:spPr bwMode="auto">
          <a:xfrm>
            <a:off x="493713" y="839788"/>
            <a:ext cx="2305050" cy="271462"/>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计划内容</a:t>
            </a:r>
            <a:endParaRPr lang="zh-CN" altLang="ru-RU" sz="1400">
              <a:solidFill>
                <a:schemeClr val="bg1"/>
              </a:solidFill>
              <a:latin typeface="Calibri" pitchFamily="34" charset="0"/>
            </a:endParaRPr>
          </a:p>
        </p:txBody>
      </p:sp>
      <p:sp>
        <p:nvSpPr>
          <p:cNvPr id="12" name="Прямоугольник 11"/>
          <p:cNvSpPr/>
          <p:nvPr/>
        </p:nvSpPr>
        <p:spPr>
          <a:xfrm>
            <a:off x="338138" y="2205038"/>
            <a:ext cx="8482012" cy="3816350"/>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16" name="Стрелка вниз 15"/>
          <p:cNvSpPr/>
          <p:nvPr/>
        </p:nvSpPr>
        <p:spPr>
          <a:xfrm>
            <a:off x="493713" y="2068513"/>
            <a:ext cx="4249737"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基本建设投资</a:t>
            </a:r>
            <a:endParaRPr lang="ru-RU" sz="1400" dirty="0">
              <a:solidFill>
                <a:schemeClr val="bg1"/>
              </a:solidFill>
              <a:latin typeface="+mn-lt"/>
              <a:ea typeface="+mn-ea"/>
            </a:endParaRPr>
          </a:p>
        </p:txBody>
      </p:sp>
      <p:graphicFrame>
        <p:nvGraphicFramePr>
          <p:cNvPr id="17" name="Диаграмма 16"/>
          <p:cNvGraphicFramePr/>
          <p:nvPr/>
        </p:nvGraphicFramePr>
        <p:xfrm>
          <a:off x="395536" y="2288257"/>
          <a:ext cx="3456384" cy="364963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Диаграмма 17"/>
          <p:cNvGraphicFramePr/>
          <p:nvPr/>
        </p:nvGraphicFramePr>
        <p:xfrm>
          <a:off x="4211960" y="2420888"/>
          <a:ext cx="4485134" cy="191576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Диаграмма 18"/>
          <p:cNvGraphicFramePr/>
          <p:nvPr/>
        </p:nvGraphicFramePr>
        <p:xfrm>
          <a:off x="3923928" y="4113076"/>
          <a:ext cx="4968552" cy="2016224"/>
        </p:xfrm>
        <a:graphic>
          <a:graphicData uri="http://schemas.openxmlformats.org/drawingml/2006/chart">
            <c:chart xmlns:c="http://schemas.openxmlformats.org/drawingml/2006/chart" xmlns:r="http://schemas.openxmlformats.org/officeDocument/2006/relationships" r:id="rId7"/>
          </a:graphicData>
        </a:graphic>
      </p:graphicFrame>
      <p:sp>
        <p:nvSpPr>
          <p:cNvPr id="20" name="Стрелка вниз 19"/>
          <p:cNvSpPr/>
          <p:nvPr/>
        </p:nvSpPr>
        <p:spPr>
          <a:xfrm>
            <a:off x="3348038" y="836613"/>
            <a:ext cx="2035175" cy="255587"/>
          </a:xfrm>
          <a:prstGeom prst="downArrow">
            <a:avLst>
              <a:gd name="adj1" fmla="val 100000"/>
              <a:gd name="adj2" fmla="val 0"/>
            </a:avLst>
          </a:prstGeom>
          <a:solidFill>
            <a:schemeClr val="tx1">
              <a:lumMod val="75000"/>
              <a:lumOff val="25000"/>
            </a:schemeClr>
          </a:solidFill>
          <a:ln>
            <a:noFill/>
          </a:ln>
        </p:spPr>
        <p:txBody>
          <a:bodyPr tIns="0" bIns="0" anchor="ctr"/>
          <a:lstStyle/>
          <a:p>
            <a:pPr fontAlgn="auto">
              <a:spcBef>
                <a:spcPts val="0"/>
              </a:spcBef>
              <a:spcAft>
                <a:spcPts val="0"/>
              </a:spcAft>
              <a:defRPr/>
            </a:pPr>
            <a:r>
              <a:rPr lang="zh-CN" altLang="en-US" sz="1100" dirty="0">
                <a:solidFill>
                  <a:schemeClr val="bg1"/>
                </a:solidFill>
                <a:latin typeface="+mn-lt"/>
                <a:ea typeface="+mn-ea"/>
              </a:rPr>
              <a:t>投资额</a:t>
            </a:r>
            <a:r>
              <a:rPr lang="en-US" sz="1100" dirty="0">
                <a:solidFill>
                  <a:schemeClr val="bg1"/>
                </a:solidFill>
                <a:latin typeface="+mn-lt"/>
                <a:ea typeface="+mn-ea"/>
              </a:rPr>
              <a:t> - </a:t>
            </a:r>
            <a:r>
              <a:rPr lang="ru-RU" sz="1100" b="1" dirty="0">
                <a:solidFill>
                  <a:schemeClr val="bg1"/>
                </a:solidFill>
                <a:latin typeface="+mn-lt"/>
                <a:ea typeface="+mn-ea"/>
              </a:rPr>
              <a:t>19 954</a:t>
            </a:r>
            <a:r>
              <a:rPr lang="en-US" sz="1100" b="1" dirty="0">
                <a:solidFill>
                  <a:schemeClr val="bg1"/>
                </a:solidFill>
                <a:latin typeface="+mn-lt"/>
                <a:ea typeface="+mn-ea"/>
              </a:rPr>
              <a:t>.</a:t>
            </a:r>
            <a:r>
              <a:rPr lang="ru-RU" sz="1100" b="1" dirty="0">
                <a:solidFill>
                  <a:schemeClr val="bg1"/>
                </a:solidFill>
                <a:latin typeface="+mn-lt"/>
                <a:ea typeface="+mn-ea"/>
              </a:rPr>
              <a:t>4 </a:t>
            </a:r>
            <a:r>
              <a:rPr lang="zh-CN" altLang="en-US" sz="1100" dirty="0">
                <a:solidFill>
                  <a:schemeClr val="bg1"/>
                </a:solidFill>
                <a:latin typeface="+mn-lt"/>
                <a:ea typeface="+mn-ea"/>
              </a:rPr>
              <a:t>千美元</a:t>
            </a:r>
            <a:endParaRPr lang="ru-RU" sz="1100" dirty="0">
              <a:solidFill>
                <a:schemeClr val="bg1"/>
              </a:solidFill>
              <a:latin typeface="+mn-lt"/>
              <a:ea typeface="+mn-ea"/>
            </a:endParaRPr>
          </a:p>
        </p:txBody>
      </p:sp>
      <p:sp>
        <p:nvSpPr>
          <p:cNvPr id="21" name="Стрелка вниз 20"/>
          <p:cNvSpPr/>
          <p:nvPr/>
        </p:nvSpPr>
        <p:spPr>
          <a:xfrm>
            <a:off x="5435600" y="836613"/>
            <a:ext cx="998538" cy="258762"/>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IRR</a:t>
            </a:r>
            <a:r>
              <a:rPr lang="en-US" sz="1100" dirty="0">
                <a:solidFill>
                  <a:schemeClr val="bg1"/>
                </a:solidFill>
                <a:latin typeface="+mn-lt"/>
                <a:ea typeface="+mn-ea"/>
              </a:rPr>
              <a:t> </a:t>
            </a:r>
            <a:r>
              <a:rPr lang="en-US" sz="1100" dirty="0">
                <a:solidFill>
                  <a:schemeClr val="bg1"/>
                </a:solidFill>
                <a:latin typeface="+mn-lt"/>
                <a:ea typeface="+mn-ea"/>
              </a:rPr>
              <a:t>- </a:t>
            </a:r>
            <a:r>
              <a:rPr lang="en-US" sz="1100" b="1" dirty="0">
                <a:solidFill>
                  <a:schemeClr val="bg1"/>
                </a:solidFill>
                <a:latin typeface="+mn-lt"/>
                <a:ea typeface="+mn-ea"/>
              </a:rPr>
              <a:t>3</a:t>
            </a:r>
            <a:r>
              <a:rPr lang="ru-RU" sz="1100" b="1" dirty="0">
                <a:solidFill>
                  <a:schemeClr val="bg1"/>
                </a:solidFill>
                <a:latin typeface="+mn-lt"/>
                <a:ea typeface="+mn-ea"/>
              </a:rPr>
              <a:t>2</a:t>
            </a:r>
            <a:r>
              <a:rPr lang="en-US" sz="1100" b="1" dirty="0">
                <a:solidFill>
                  <a:schemeClr val="bg1"/>
                </a:solidFill>
                <a:latin typeface="+mn-lt"/>
                <a:ea typeface="+mn-ea"/>
              </a:rPr>
              <a:t>.</a:t>
            </a:r>
            <a:r>
              <a:rPr lang="ru-RU" sz="1100" b="1" dirty="0">
                <a:solidFill>
                  <a:schemeClr val="bg1"/>
                </a:solidFill>
                <a:latin typeface="+mn-lt"/>
                <a:ea typeface="+mn-ea"/>
              </a:rPr>
              <a:t>20</a:t>
            </a:r>
            <a:r>
              <a:rPr lang="en-US" sz="1100" b="1" dirty="0">
                <a:solidFill>
                  <a:schemeClr val="bg1"/>
                </a:solidFill>
                <a:latin typeface="+mn-lt"/>
                <a:ea typeface="+mn-ea"/>
              </a:rPr>
              <a:t>%</a:t>
            </a:r>
            <a:endParaRPr lang="ru-RU" sz="1100" dirty="0">
              <a:solidFill>
                <a:schemeClr val="bg1"/>
              </a:solidFill>
              <a:latin typeface="+mn-lt"/>
              <a:ea typeface="+mn-ea"/>
            </a:endParaRPr>
          </a:p>
        </p:txBody>
      </p:sp>
      <p:sp>
        <p:nvSpPr>
          <p:cNvPr id="22" name="Стрелка вниз 21"/>
          <p:cNvSpPr/>
          <p:nvPr/>
        </p:nvSpPr>
        <p:spPr>
          <a:xfrm>
            <a:off x="6516688" y="839788"/>
            <a:ext cx="1530350" cy="269875"/>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NPV</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12</a:t>
            </a:r>
            <a:r>
              <a:rPr lang="en-US" sz="1100" b="1" dirty="0">
                <a:solidFill>
                  <a:schemeClr val="bg1"/>
                </a:solidFill>
                <a:latin typeface="+mn-lt"/>
                <a:ea typeface="+mn-ea"/>
              </a:rPr>
              <a:t> </a:t>
            </a:r>
            <a:r>
              <a:rPr lang="ru-RU" sz="1100" b="1" dirty="0">
                <a:solidFill>
                  <a:schemeClr val="bg1"/>
                </a:solidFill>
                <a:latin typeface="+mn-lt"/>
                <a:ea typeface="+mn-ea"/>
              </a:rPr>
              <a:t>761</a:t>
            </a:r>
            <a:r>
              <a:rPr lang="en-US" sz="1100" b="1" dirty="0">
                <a:solidFill>
                  <a:schemeClr val="bg1"/>
                </a:solidFill>
                <a:latin typeface="+mn-lt"/>
                <a:ea typeface="+mn-ea"/>
              </a:rPr>
              <a:t>.</a:t>
            </a:r>
            <a:r>
              <a:rPr lang="ru-RU" sz="1100" b="1" dirty="0">
                <a:solidFill>
                  <a:schemeClr val="bg1"/>
                </a:solidFill>
                <a:latin typeface="+mn-lt"/>
                <a:ea typeface="+mn-ea"/>
              </a:rPr>
              <a:t>3</a:t>
            </a:r>
            <a:r>
              <a:rPr lang="en-US" sz="1100" b="1" dirty="0">
                <a:solidFill>
                  <a:schemeClr val="bg1"/>
                </a:solidFill>
                <a:latin typeface="+mn-lt"/>
                <a:ea typeface="+mn-ea"/>
              </a:rPr>
              <a:t> </a:t>
            </a:r>
            <a:r>
              <a:rPr lang="zh-CN" altLang="en-US" sz="1100" b="1" dirty="0">
                <a:solidFill>
                  <a:schemeClr val="bg1"/>
                </a:solidFill>
                <a:latin typeface="+mn-lt"/>
                <a:ea typeface="+mn-ea"/>
              </a:rPr>
              <a:t>千美元</a:t>
            </a:r>
            <a:endParaRPr lang="ru-RU" sz="1100" dirty="0">
              <a:solidFill>
                <a:schemeClr val="bg1"/>
              </a:solidFill>
              <a:latin typeface="+mn-lt"/>
              <a:ea typeface="+mn-ea"/>
            </a:endParaRPr>
          </a:p>
        </p:txBody>
      </p:sp>
      <p:sp>
        <p:nvSpPr>
          <p:cNvPr id="23" name="Стрелка вниз 22"/>
          <p:cNvSpPr/>
          <p:nvPr/>
        </p:nvSpPr>
        <p:spPr>
          <a:xfrm>
            <a:off x="8047038" y="836613"/>
            <a:ext cx="701675" cy="255587"/>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PI</a:t>
            </a:r>
            <a:r>
              <a:rPr lang="en-US" sz="1100" dirty="0">
                <a:solidFill>
                  <a:schemeClr val="bg1"/>
                </a:solidFill>
                <a:latin typeface="+mn-lt"/>
                <a:ea typeface="+mn-ea"/>
              </a:rPr>
              <a:t> </a:t>
            </a:r>
            <a:r>
              <a:rPr lang="en-US" sz="1100" dirty="0">
                <a:solidFill>
                  <a:schemeClr val="bg1"/>
                </a:solidFill>
                <a:latin typeface="+mn-lt"/>
                <a:ea typeface="+mn-ea"/>
              </a:rPr>
              <a:t>- </a:t>
            </a:r>
            <a:r>
              <a:rPr lang="en-US" sz="1100" b="1" dirty="0">
                <a:solidFill>
                  <a:schemeClr val="bg1"/>
                </a:solidFill>
                <a:latin typeface="+mn-lt"/>
                <a:ea typeface="+mn-ea"/>
              </a:rPr>
              <a:t>1.</a:t>
            </a:r>
            <a:r>
              <a:rPr lang="ru-RU" sz="1100" b="1" dirty="0">
                <a:solidFill>
                  <a:schemeClr val="bg1"/>
                </a:solidFill>
                <a:latin typeface="+mn-lt"/>
                <a:ea typeface="+mn-ea"/>
              </a:rPr>
              <a:t>67</a:t>
            </a:r>
            <a:endParaRPr lang="ru-RU" sz="1100" dirty="0">
              <a:solidFill>
                <a:schemeClr val="bg1"/>
              </a:solidFill>
              <a:latin typeface="+mn-lt"/>
              <a:ea typeface="+mn-ea"/>
            </a:endParaRPr>
          </a:p>
        </p:txBody>
      </p:sp>
      <p:sp>
        <p:nvSpPr>
          <p:cNvPr id="24" name="Прямоугольник 23"/>
          <p:cNvSpPr/>
          <p:nvPr/>
        </p:nvSpPr>
        <p:spPr>
          <a:xfrm>
            <a:off x="7866063" y="604838"/>
            <a:ext cx="1260475" cy="47625"/>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79202277-0198-4352-8BCE-A91BF9A368D6}" type="slidenum">
              <a:rPr lang="ru-RU" sz="1800" b="1"/>
              <a:pPr>
                <a:defRPr/>
              </a:pPr>
              <a:t>35</a:t>
            </a:fld>
            <a:endParaRPr lang="ru-RU" sz="1800" b="1" dirty="0"/>
          </a:p>
        </p:txBody>
      </p:sp>
      <p:sp>
        <p:nvSpPr>
          <p:cNvPr id="82963" name="TextBox 24"/>
          <p:cNvSpPr txBox="1">
            <a:spLocks noChangeArrowheads="1"/>
          </p:cNvSpPr>
          <p:nvPr/>
        </p:nvSpPr>
        <p:spPr bwMode="auto">
          <a:xfrm>
            <a:off x="2700338" y="2492375"/>
            <a:ext cx="1655762" cy="3478213"/>
          </a:xfrm>
          <a:prstGeom prst="rect">
            <a:avLst/>
          </a:prstGeom>
          <a:solidFill>
            <a:schemeClr val="bg1"/>
          </a:solidFill>
          <a:ln w="9525">
            <a:noFill/>
            <a:miter lim="800000"/>
            <a:headEnd/>
            <a:tailEnd/>
          </a:ln>
        </p:spPr>
        <p:txBody>
          <a:bodyPr>
            <a:spAutoFit/>
          </a:bodyPr>
          <a:lstStyle/>
          <a:p>
            <a:r>
              <a:rPr lang="zh-CN" altLang="zh-CN" sz="1100">
                <a:latin typeface="Calibri" pitchFamily="34" charset="0"/>
              </a:rPr>
              <a:t>地段</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建设安装工程</a:t>
            </a:r>
          </a:p>
          <a:p>
            <a:r>
              <a:rPr lang="en-US" altLang="zh-CN" sz="1100">
                <a:latin typeface="Calibri" pitchFamily="34" charset="0"/>
              </a:rPr>
              <a:t> </a:t>
            </a:r>
            <a:endParaRPr lang="zh-CN" altLang="zh-CN" sz="1100">
              <a:latin typeface="Calibri" pitchFamily="34" charset="0"/>
            </a:endParaRPr>
          </a:p>
          <a:p>
            <a:endParaRPr lang="en-US" altLang="zh-CN" sz="1100">
              <a:latin typeface="Calibri" pitchFamily="34" charset="0"/>
            </a:endParaRPr>
          </a:p>
          <a:p>
            <a:r>
              <a:rPr lang="zh-CN" altLang="zh-CN" sz="1100">
                <a:latin typeface="Calibri" pitchFamily="34" charset="0"/>
              </a:rPr>
              <a:t>设备</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汽车和专用运输机</a:t>
            </a:r>
            <a:endParaRPr lang="en-US" altLang="zh-CN" sz="1100">
              <a:latin typeface="Calibri" pitchFamily="34" charset="0"/>
            </a:endParaRPr>
          </a:p>
          <a:p>
            <a:endParaRPr lang="en-US" altLang="zh-CN" sz="1100">
              <a:latin typeface="Calibri" pitchFamily="34" charset="0"/>
            </a:endParaRPr>
          </a:p>
          <a:p>
            <a:r>
              <a:rPr lang="zh-CN" altLang="zh-CN" sz="1100">
                <a:latin typeface="Calibri" pitchFamily="34" charset="0"/>
              </a:rPr>
              <a:t>列入固定基金的其他费用</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其他费用（组织筹备的和日常的，等等）</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销售预算</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流动资本的形成</a:t>
            </a:r>
            <a:r>
              <a:rPr lang="en-US" altLang="zh-CN" sz="1100">
                <a:latin typeface="Calibri" pitchFamily="34" charset="0"/>
              </a:rPr>
              <a:t>/</a:t>
            </a:r>
            <a:r>
              <a:rPr lang="zh-CN" altLang="zh-CN" sz="1100">
                <a:latin typeface="Calibri" pitchFamily="34" charset="0"/>
              </a:rPr>
              <a:t>扩大</a:t>
            </a:r>
          </a:p>
          <a:p>
            <a:endParaRPr lang="zh-CN" altLang="zh-CN" sz="1100">
              <a:latin typeface="Calibri" pitchFamily="34" charset="0"/>
            </a:endParaRPr>
          </a:p>
          <a:p>
            <a:endParaRPr lang="zh-CN" altLang="en-US" sz="1100">
              <a:latin typeface="Calibri" pitchFamily="34" charset="0"/>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84995"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84996"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048250"/>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6119812"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投资计划第</a:t>
            </a:r>
            <a:r>
              <a:rPr lang="en-US" altLang="zh-CN" sz="1400" dirty="0">
                <a:solidFill>
                  <a:schemeClr val="bg1"/>
                </a:solidFill>
                <a:latin typeface="+mn-lt"/>
                <a:ea typeface="+mn-ea"/>
              </a:rPr>
              <a:t>1</a:t>
            </a:r>
            <a:r>
              <a:rPr lang="zh-CN" altLang="en-US" sz="1400" dirty="0">
                <a:solidFill>
                  <a:schemeClr val="bg1"/>
                </a:solidFill>
                <a:latin typeface="+mn-lt"/>
                <a:ea typeface="+mn-ea"/>
              </a:rPr>
              <a:t>阶段收入和支出预算</a:t>
            </a:r>
            <a:endParaRPr lang="ru-RU" sz="1400" dirty="0">
              <a:solidFill>
                <a:schemeClr val="bg1"/>
              </a:solidFill>
              <a:latin typeface="+mn-lt"/>
              <a:ea typeface="+mn-ea"/>
            </a:endParaRPr>
          </a:p>
        </p:txBody>
      </p:sp>
      <p:sp>
        <p:nvSpPr>
          <p:cNvPr id="2" name="Номер слайда 1"/>
          <p:cNvSpPr>
            <a:spLocks noGrp="1"/>
          </p:cNvSpPr>
          <p:nvPr>
            <p:ph type="sldNum" sz="quarter" idx="12"/>
          </p:nvPr>
        </p:nvSpPr>
        <p:spPr/>
        <p:txBody>
          <a:bodyPr/>
          <a:lstStyle/>
          <a:p>
            <a:pPr>
              <a:defRPr/>
            </a:pPr>
            <a:fld id="{5D624AD5-7F50-4E3F-A4B9-B178B688F5E9}" type="slidenum">
              <a:rPr lang="ru-RU" sz="1800" b="1"/>
              <a:pPr>
                <a:defRPr/>
              </a:pPr>
              <a:t>36</a:t>
            </a:fld>
            <a:endParaRPr lang="ru-RU" sz="1800" b="1" dirty="0"/>
          </a:p>
        </p:txBody>
      </p:sp>
      <p:sp>
        <p:nvSpPr>
          <p:cNvPr id="12" name="TextBox 11"/>
          <p:cNvSpPr txBox="1"/>
          <p:nvPr/>
        </p:nvSpPr>
        <p:spPr>
          <a:xfrm>
            <a:off x="1908175" y="120650"/>
            <a:ext cx="2571750"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投资计划 </a:t>
            </a:r>
            <a:r>
              <a:rPr lang="en-US" altLang="zh-CN" sz="2400" spc="-150" dirty="0">
                <a:solidFill>
                  <a:schemeClr val="tx1">
                    <a:lumMod val="50000"/>
                    <a:lumOff val="50000"/>
                  </a:schemeClr>
                </a:solidFill>
                <a:latin typeface="GOST type A" pitchFamily="34" charset="0"/>
                <a:ea typeface="+mn-ea"/>
                <a:cs typeface="Times New Roman" pitchFamily="18" charset="0"/>
              </a:rPr>
              <a:t>- </a:t>
            </a:r>
            <a:r>
              <a:rPr lang="zh-CN" altLang="en-US" sz="2400" spc="-150" dirty="0">
                <a:solidFill>
                  <a:schemeClr val="tx1">
                    <a:lumMod val="50000"/>
                    <a:lumOff val="50000"/>
                  </a:schemeClr>
                </a:solidFill>
                <a:latin typeface="GOST type A" pitchFamily="34" charset="0"/>
                <a:ea typeface="+mn-ea"/>
                <a:cs typeface="Times New Roman" pitchFamily="18" charset="0"/>
              </a:rPr>
              <a:t>第</a:t>
            </a:r>
            <a:r>
              <a:rPr lang="en-US" altLang="zh-CN" sz="2400" spc="-150" dirty="0">
                <a:solidFill>
                  <a:schemeClr val="tx1">
                    <a:lumMod val="50000"/>
                    <a:lumOff val="50000"/>
                  </a:schemeClr>
                </a:solidFill>
                <a:latin typeface="GOST type A" pitchFamily="34" charset="0"/>
                <a:ea typeface="+mn-ea"/>
                <a:cs typeface="Times New Roman" pitchFamily="18" charset="0"/>
              </a:rPr>
              <a:t>1</a:t>
            </a:r>
            <a:r>
              <a:rPr lang="zh-CN" altLang="en-US" sz="2400" spc="-150" dirty="0">
                <a:solidFill>
                  <a:schemeClr val="tx1">
                    <a:lumMod val="50000"/>
                    <a:lumOff val="50000"/>
                  </a:schemeClr>
                </a:solidFill>
                <a:latin typeface="GOST type A" pitchFamily="34" charset="0"/>
                <a:ea typeface="+mn-ea"/>
                <a:cs typeface="Times New Roman" pitchFamily="18" charset="0"/>
              </a:rPr>
              <a:t>阶段</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13" name="Прямоугольник 12"/>
          <p:cNvSpPr/>
          <p:nvPr/>
        </p:nvSpPr>
        <p:spPr>
          <a:xfrm>
            <a:off x="7866063" y="604838"/>
            <a:ext cx="1260475" cy="47625"/>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aphicFrame>
        <p:nvGraphicFramePr>
          <p:cNvPr id="4" name="Таблица 3"/>
          <p:cNvGraphicFramePr>
            <a:graphicFrameLocks noGrp="1"/>
          </p:cNvGraphicFramePr>
          <p:nvPr/>
        </p:nvGraphicFramePr>
        <p:xfrm>
          <a:off x="469900" y="1150938"/>
          <a:ext cx="8278813" cy="4787900"/>
        </p:xfrm>
        <a:graphic>
          <a:graphicData uri="http://schemas.openxmlformats.org/drawingml/2006/table">
            <a:tbl>
              <a:tblPr/>
              <a:tblGrid>
                <a:gridCol w="384175"/>
                <a:gridCol w="3013075"/>
                <a:gridCol w="500063"/>
                <a:gridCol w="485775"/>
                <a:gridCol w="487362"/>
                <a:gridCol w="487363"/>
                <a:gridCol w="485775"/>
                <a:gridCol w="487362"/>
                <a:gridCol w="487363"/>
                <a:gridCol w="485775"/>
                <a:gridCol w="487362"/>
                <a:gridCol w="487363"/>
              </a:tblGrid>
              <a:tr h="2127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Calibri" pitchFamily="34" charset="0"/>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收入（净收入），含增值税（</a:t>
                      </a:r>
                      <a:r>
                        <a:rPr kumimoji="0" lang="ru-RU" altLang="zh-CN" sz="700" b="1" i="0" u="none" strike="noStrike" cap="none" normalizeH="0" baseline="0" smtClean="0">
                          <a:ln>
                            <a:noFill/>
                          </a:ln>
                          <a:solidFill>
                            <a:schemeClr val="bg1"/>
                          </a:solidFill>
                          <a:effectLst/>
                          <a:latin typeface="Arial" charset="0"/>
                          <a:ea typeface="宋体" charset="-122"/>
                          <a:cs typeface="Arial" charset="0"/>
                        </a:rPr>
                        <a:t>1.1. - 1.2.</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endParaRPr kumimoji="0" lang="en-US" sz="700" b="1" i="0" u="none" strike="noStrike" cap="none" normalizeH="0" baseline="0" smtClean="0">
                        <a:ln>
                          <a:noFill/>
                        </a:ln>
                        <a:solidFill>
                          <a:schemeClr val="bg1"/>
                        </a:solidFill>
                        <a:effectLst/>
                        <a:latin typeface="Arial" charset="0"/>
                        <a:ea typeface="宋体" charset="-122"/>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1 431,4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34 408,4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45 220,2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56 178,0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63 647,2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67 177,6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68 496,5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70 140,4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71 824,9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35 334,0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46 522,1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57 843,4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65 587,3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69 243,9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70 604,9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72 295,1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74 027,0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损耗，折扣</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1 302,0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1 665,4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1 940,1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2 066,3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2 108,3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2 154,7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2 202,1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包括销项税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3 716,8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4 934,6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6 418,8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7 167,4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7 478,4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7 620,5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7 819,7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8 024,3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总成本，含增值税（</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2.1. + 2.</a:t>
                      </a:r>
                      <a:r>
                        <a:rPr kumimoji="0" lang="en-US" altLang="zh-CN" sz="700" b="1" i="0" u="none" strike="noStrike" cap="none" normalizeH="0" baseline="0" smtClean="0">
                          <a:ln>
                            <a:noFill/>
                          </a:ln>
                          <a:solidFill>
                            <a:schemeClr val="bg1"/>
                          </a:solidFill>
                          <a:effectLst/>
                          <a:latin typeface="Arial" charset="0"/>
                          <a:ea typeface="Calibri" pitchFamily="34" charset="0"/>
                          <a:cs typeface="Arial" charset="0"/>
                        </a:rPr>
                        <a:t>2</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1 356,7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27 122,9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35 324,7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43 387,0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49 056,4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51 774,1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52 821,4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54 119,9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55 453,1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25 069,6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33 109,4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41 038,6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46 604,8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49 217,0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50 221,7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51 427,4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52 664,5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23 783,6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31 545,6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39 146,5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44 546,9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47 066,7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48 036,5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49 165,4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50 323,0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1 286,1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1 563,8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1 892,2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2 057,8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2 150,4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2 185,2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2 262,0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2 341,6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801,0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1 106,9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1 308,9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1 334,3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1 385,7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1 439,1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2 053,3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2 215,3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2 348,4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2 451,6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2 557,1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2 599,8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2 692,5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2 788,6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商业和行政费用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1 019,6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1 113,0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1 192,0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1 254,1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1 311,2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1 333,8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1 382,0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1 432,0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毛利润（</a:t>
                      </a:r>
                      <a:r>
                        <a:rPr kumimoji="0" lang="ru-RU" altLang="zh-CN" sz="700" b="1" i="0" u="none" strike="noStrike" cap="none" normalizeH="0" baseline="0" smtClean="0">
                          <a:ln>
                            <a:noFill/>
                          </a:ln>
                          <a:solidFill>
                            <a:schemeClr val="bg1"/>
                          </a:solidFill>
                          <a:effectLst/>
                          <a:latin typeface="Arial" charset="0"/>
                          <a:ea typeface="宋体" charset="-122"/>
                          <a:cs typeface="Arial" charset="0"/>
                        </a:rPr>
                        <a:t>1 - 2.1. - 2.2.а - 2.2.</a:t>
                      </a:r>
                      <a:r>
                        <a:rPr kumimoji="0" lang="en-US" altLang="zh-CN" sz="700" b="1" i="0" u="none" strike="noStrike" cap="none" normalizeH="0" baseline="0" smtClean="0">
                          <a:ln>
                            <a:noFill/>
                          </a:ln>
                          <a:solidFill>
                            <a:schemeClr val="bg1"/>
                          </a:solidFill>
                          <a:effectLst/>
                          <a:latin typeface="Arial" charset="0"/>
                          <a:ea typeface="宋体" charset="-122"/>
                          <a:cs typeface="Arial" charset="0"/>
                        </a:rPr>
                        <a:t>b</a:t>
                      </a:r>
                      <a:r>
                        <a:rPr kumimoji="0" lang="zh-CN" altLang="en-US" sz="700" b="1" i="0" u="none" strike="noStrike" cap="none" normalizeH="0" baseline="0" smtClean="0">
                          <a:ln>
                            <a:noFill/>
                          </a:ln>
                          <a:solidFill>
                            <a:schemeClr val="bg1"/>
                          </a:solidFill>
                          <a:effectLst/>
                          <a:latin typeface="Arial" charset="0"/>
                          <a:ea typeface="宋体" charset="-122"/>
                          <a:cs typeface="Arial" charset="0"/>
                        </a:rPr>
                        <a:t>）</a:t>
                      </a:r>
                      <a:endParaRPr kumimoji="0" lang="en-US" sz="700" b="1" i="0" u="none" strike="noStrike" cap="none" normalizeH="0" baseline="0" smtClean="0">
                        <a:ln>
                          <a:noFill/>
                        </a:ln>
                        <a:solidFill>
                          <a:schemeClr val="bg1"/>
                        </a:solidFill>
                        <a:effectLst/>
                        <a:latin typeface="Arial" charset="0"/>
                        <a:ea typeface="宋体" charset="-122"/>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148,2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8 470,9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11 185,3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14 168,5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16 037,0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16 914,5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17 212,0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17 612,8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18 021,5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销售利润（</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3 - 2.2.</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c</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 - 2.2.</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d</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7 285,5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9 895,4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12 791,0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14 590,8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15 403,4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15 675,1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16 020,5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16 371,8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边际利润（</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1 - 2.1.</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9 338,8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12 110,7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15 139,4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17 042,4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17 960,5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18 274,9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18 713,0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19 160,4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4763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偿付贷款、支付租金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获得的补助金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基本业务财务结果（</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4-6+7</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6 680,0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9 295,1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12 189,7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14 273,9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15 284,0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15 675,1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16 020,5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16 371,8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进项税（投资费用）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税款（</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10.1.+10.2.+10.3.+10.4.+10.5</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3 752,5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4 975,2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6 409,3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7 287,3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7 678,1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7 850,8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8 033,6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8 220,5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2 918,6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3 874,5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5 044,4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5 698,6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5 975,8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6 111,2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6 252,9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6 397,8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企业利润所得税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783,8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801,0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818,6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财产和土地税，运输税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关税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6525">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净利润（</a:t>
                      </a:r>
                      <a:r>
                        <a:rPr kumimoji="0" lang="en-US" altLang="zh-CN" sz="700" b="1" i="0" u="none" strike="noStrike" cap="none" normalizeH="0" baseline="0" smtClean="0">
                          <a:ln>
                            <a:noFill/>
                          </a:ln>
                          <a:solidFill>
                            <a:schemeClr val="bg1"/>
                          </a:solidFill>
                          <a:effectLst/>
                          <a:latin typeface="Arial" charset="0"/>
                          <a:ea typeface="Calibri" pitchFamily="34" charset="0"/>
                          <a:cs typeface="Arial" charset="0"/>
                        </a:rPr>
                        <a:t>8-10</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2 927,5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4 319,9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5 780,4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6 986,6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7 605,9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7 824,3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7 986,9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8 151,3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销售利润率（</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4/1</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22,92%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65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生产利润率（</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11/2</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7692" marR="47692"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bl>
          </a:graphicData>
        </a:graphic>
      </p:graphicFrame>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87043"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87044"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92712"/>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6911975"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投资计划第</a:t>
            </a:r>
            <a:r>
              <a:rPr lang="en-US" altLang="zh-CN" sz="1400" dirty="0">
                <a:solidFill>
                  <a:schemeClr val="bg1"/>
                </a:solidFill>
                <a:latin typeface="+mn-lt"/>
                <a:ea typeface="+mn-ea"/>
              </a:rPr>
              <a:t>1</a:t>
            </a:r>
            <a:r>
              <a:rPr lang="zh-CN" altLang="en-US" sz="1400" dirty="0">
                <a:solidFill>
                  <a:schemeClr val="bg1"/>
                </a:solidFill>
                <a:latin typeface="+mn-lt"/>
                <a:ea typeface="+mn-ea"/>
              </a:rPr>
              <a:t>阶段的资金使用预算</a:t>
            </a:r>
            <a:endParaRPr lang="ru-RU" sz="1400" dirty="0">
              <a:solidFill>
                <a:schemeClr val="bg1"/>
              </a:solidFill>
              <a:latin typeface="+mn-lt"/>
              <a:ea typeface="+mn-ea"/>
            </a:endParaRPr>
          </a:p>
        </p:txBody>
      </p:sp>
      <p:sp>
        <p:nvSpPr>
          <p:cNvPr id="2" name="Номер слайда 1"/>
          <p:cNvSpPr>
            <a:spLocks noGrp="1"/>
          </p:cNvSpPr>
          <p:nvPr>
            <p:ph type="sldNum" sz="quarter" idx="12"/>
          </p:nvPr>
        </p:nvSpPr>
        <p:spPr/>
        <p:txBody>
          <a:bodyPr/>
          <a:lstStyle/>
          <a:p>
            <a:pPr>
              <a:defRPr/>
            </a:pPr>
            <a:fld id="{633B3456-055A-4948-8172-6D7C96A57405}" type="slidenum">
              <a:rPr lang="ru-RU" sz="1800" b="1"/>
              <a:pPr>
                <a:defRPr/>
              </a:pPr>
              <a:t>37</a:t>
            </a:fld>
            <a:endParaRPr lang="ru-RU" sz="1800" b="1" dirty="0"/>
          </a:p>
        </p:txBody>
      </p:sp>
      <p:sp>
        <p:nvSpPr>
          <p:cNvPr id="12" name="TextBox 11"/>
          <p:cNvSpPr txBox="1"/>
          <p:nvPr/>
        </p:nvSpPr>
        <p:spPr>
          <a:xfrm>
            <a:off x="1908175" y="120650"/>
            <a:ext cx="26400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投资计划 </a:t>
            </a:r>
            <a:r>
              <a:rPr lang="en-US" altLang="zh-CN" sz="2400" spc="-150" dirty="0">
                <a:solidFill>
                  <a:schemeClr val="tx1">
                    <a:lumMod val="50000"/>
                    <a:lumOff val="50000"/>
                  </a:schemeClr>
                </a:solidFill>
                <a:latin typeface="GOST type A" pitchFamily="34" charset="0"/>
                <a:ea typeface="+mn-ea"/>
                <a:cs typeface="Times New Roman" pitchFamily="18" charset="0"/>
              </a:rPr>
              <a:t>– </a:t>
            </a:r>
            <a:r>
              <a:rPr lang="zh-CN" altLang="en-US" sz="2400" spc="-150" dirty="0">
                <a:solidFill>
                  <a:schemeClr val="tx1">
                    <a:lumMod val="50000"/>
                    <a:lumOff val="50000"/>
                  </a:schemeClr>
                </a:solidFill>
                <a:latin typeface="GOST type A" pitchFamily="34" charset="0"/>
                <a:ea typeface="+mn-ea"/>
                <a:cs typeface="Times New Roman" pitchFamily="18" charset="0"/>
              </a:rPr>
              <a:t>第</a:t>
            </a:r>
            <a:r>
              <a:rPr lang="en-US" altLang="zh-CN" sz="2400" spc="-150" dirty="0">
                <a:solidFill>
                  <a:schemeClr val="tx1">
                    <a:lumMod val="50000"/>
                    <a:lumOff val="50000"/>
                  </a:schemeClr>
                </a:solidFill>
                <a:latin typeface="GOST type A" pitchFamily="34" charset="0"/>
                <a:ea typeface="+mn-ea"/>
                <a:cs typeface="Times New Roman" pitchFamily="18" charset="0"/>
              </a:rPr>
              <a:t>1</a:t>
            </a:r>
            <a:r>
              <a:rPr lang="zh-CN" altLang="en-US" sz="2400" spc="-150" dirty="0">
                <a:solidFill>
                  <a:schemeClr val="tx1">
                    <a:lumMod val="50000"/>
                    <a:lumOff val="50000"/>
                  </a:schemeClr>
                </a:solidFill>
                <a:latin typeface="GOST type A" pitchFamily="34" charset="0"/>
                <a:ea typeface="+mn-ea"/>
                <a:cs typeface="Times New Roman" pitchFamily="18" charset="0"/>
              </a:rPr>
              <a:t>阶段</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13" name="Прямоугольник 12"/>
          <p:cNvSpPr/>
          <p:nvPr/>
        </p:nvSpPr>
        <p:spPr>
          <a:xfrm>
            <a:off x="7866063" y="604838"/>
            <a:ext cx="1260475" cy="47625"/>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aphicFrame>
        <p:nvGraphicFramePr>
          <p:cNvPr id="3" name="Таблица 2"/>
          <p:cNvGraphicFramePr>
            <a:graphicFrameLocks noGrp="1"/>
          </p:cNvGraphicFramePr>
          <p:nvPr/>
        </p:nvGraphicFramePr>
        <p:xfrm>
          <a:off x="468313" y="1196975"/>
          <a:ext cx="8207375" cy="5341938"/>
        </p:xfrm>
        <a:graphic>
          <a:graphicData uri="http://schemas.openxmlformats.org/drawingml/2006/table">
            <a:tbl>
              <a:tblPr/>
              <a:tblGrid>
                <a:gridCol w="427037"/>
                <a:gridCol w="2928938"/>
                <a:gridCol w="544512"/>
                <a:gridCol w="477838"/>
                <a:gridCol w="477837"/>
                <a:gridCol w="477838"/>
                <a:gridCol w="477837"/>
                <a:gridCol w="477838"/>
                <a:gridCol w="477837"/>
                <a:gridCol w="477838"/>
                <a:gridCol w="477837"/>
                <a:gridCol w="484188"/>
              </a:tblGrid>
              <a:tr h="21590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Calibri" pitchFamily="34" charset="0"/>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业务活动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进款，含增值税（</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2.1.+2.2.</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35 334,0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46 522,1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57 843,4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65 587,3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69 243,9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70 605,9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72 297,1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74 030,0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35 334,0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46 522,1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57 843,4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65 587,3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69 243,9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70 604,9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72 295,1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74 027,0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其他进款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3 716,8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4 934,6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6 418,8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7 167,4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7 478,4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7 620,5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7 819,7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8 024,3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国家补助金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支付款项，含增值税（</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4.1. + 4.2. + 4.3. + 4.4.</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en-US"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1 408,9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31 801,0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41 602,0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51 461,7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58 283,8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61 518,6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62 780,6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64 308,3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65 875,7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25 069,6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33 109,4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41 038,6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46 604,8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49 217,0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50 221,7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51 427,4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52 664,5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可变生产费用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23 783,6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31 545,6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39 146,5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44 546,9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47 066,7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48 036,5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49 165,4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50 323,0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1 286,1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1 563,8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1 892,2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2 057,8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2 150,4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2 185,2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2 262,0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2 341,6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801,0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1 106,9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1 308,9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1 334,3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1 385,7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1 439,1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2 053,3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2 215,3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2 348,4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2 451,6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2 557,1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2 599,8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2 692,5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2 788,6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商业和行政费用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1 019,6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1 113,0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1 192,0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1 254,1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1 311,2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1 333,8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1 382,0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1 432,0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税款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3 752,5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4 975,2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6 409,3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7 287,3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7 678,1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7 850,8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8 033,6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8 220,5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2 918,6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3 874,5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5 044,4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5 698,6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5 975,8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6 111,2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6 252,9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6 397,8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783,8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801,0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818,6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 财产和土地税，运输税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关税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生产损耗</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1 302,0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1 665,4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1 940,1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2 066,3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2 108,3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2 154,7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2 202,1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业务活动现金流量（</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2+3-4</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73,8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3 533,0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4 920,2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6 381,7</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7 303,5</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7 725,3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7 825,3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7 988,9</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8 154,3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投资活动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出售资产的进款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15 821,9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宋体" charset="-122"/>
                          <a:cs typeface="Arial" charset="0"/>
                        </a:rPr>
                        <a:t>投资活动现金流量（</a:t>
                      </a:r>
                      <a:r>
                        <a:rPr kumimoji="0" lang="en-US" altLang="zh-CN" sz="700" b="1" i="0" u="none" strike="noStrike" cap="none" normalizeH="0" baseline="0" smtClean="0">
                          <a:ln>
                            <a:noFill/>
                          </a:ln>
                          <a:solidFill>
                            <a:srgbClr val="000000"/>
                          </a:solidFill>
                          <a:effectLst/>
                          <a:latin typeface="Arial" charset="0"/>
                          <a:ea typeface="宋体" charset="-122"/>
                          <a:cs typeface="Arial" charset="0"/>
                        </a:rPr>
                        <a:t>7-8</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-15 821,9</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财务活动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进款（贷款、债务、投资）</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15 821,9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债务（利率）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债务（本金）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支付租金（支付额和赎买价）</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支付股息</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宋体" charset="-122"/>
                          <a:cs typeface="Arial" charset="0"/>
                        </a:rPr>
                        <a:t>财务活动现金流量（</a:t>
                      </a:r>
                      <a:r>
                        <a:rPr kumimoji="0" lang="ru-RU" altLang="zh-CN" sz="700" b="1" i="0" u="none" strike="noStrike" cap="none" normalizeH="0" baseline="0" smtClean="0">
                          <a:ln>
                            <a:noFill/>
                          </a:ln>
                          <a:solidFill>
                            <a:srgbClr val="000000"/>
                          </a:solidFill>
                          <a:effectLst/>
                          <a:latin typeface="Arial" charset="0"/>
                          <a:ea typeface="宋体" charset="-122"/>
                          <a:cs typeface="Arial" charset="0"/>
                        </a:rPr>
                        <a:t>11-12-13-14-15</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4 047,8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15 216,4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-600,3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-601,4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-316,9</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期初现金存量平衡表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0,0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2 916,6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7 236,5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13 016,9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20 003,5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27 609,3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35 434,6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43 423,5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期末现金存量平衡表（</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5+9+16+17</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2 916,6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7 236,5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13 016,9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20 003,5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27 609,3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35 434,6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43 423,5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51 577,8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5510" marR="3551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bl>
          </a:graphicData>
        </a:graphic>
      </p:graphicFrame>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26400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投资计划 </a:t>
            </a:r>
            <a:r>
              <a:rPr lang="en-US" altLang="zh-CN" sz="2400" spc="-150" dirty="0">
                <a:solidFill>
                  <a:schemeClr val="tx1">
                    <a:lumMod val="50000"/>
                    <a:lumOff val="50000"/>
                  </a:schemeClr>
                </a:solidFill>
                <a:latin typeface="GOST type A" pitchFamily="34" charset="0"/>
                <a:ea typeface="+mn-ea"/>
                <a:cs typeface="Times New Roman" pitchFamily="18" charset="0"/>
              </a:rPr>
              <a:t>– </a:t>
            </a:r>
            <a:r>
              <a:rPr lang="zh-CN" altLang="en-US" sz="2400" spc="-150" dirty="0">
                <a:solidFill>
                  <a:schemeClr val="tx1">
                    <a:lumMod val="50000"/>
                    <a:lumOff val="50000"/>
                  </a:schemeClr>
                </a:solidFill>
                <a:latin typeface="GOST type A" pitchFamily="34" charset="0"/>
                <a:ea typeface="+mn-ea"/>
                <a:cs typeface="Times New Roman" pitchFamily="18" charset="0"/>
              </a:rPr>
              <a:t>第</a:t>
            </a:r>
            <a:r>
              <a:rPr lang="en-US" altLang="zh-CN" sz="2400" spc="-150" dirty="0">
                <a:solidFill>
                  <a:schemeClr val="tx1">
                    <a:lumMod val="50000"/>
                    <a:lumOff val="50000"/>
                  </a:schemeClr>
                </a:solidFill>
                <a:latin typeface="GOST type A" pitchFamily="34" charset="0"/>
                <a:ea typeface="+mn-ea"/>
                <a:cs typeface="Times New Roman" pitchFamily="18" charset="0"/>
              </a:rPr>
              <a:t>1</a:t>
            </a:r>
            <a:r>
              <a:rPr lang="zh-CN" altLang="en-US" sz="2400" spc="-150" dirty="0">
                <a:solidFill>
                  <a:schemeClr val="tx1">
                    <a:lumMod val="50000"/>
                    <a:lumOff val="50000"/>
                  </a:schemeClr>
                </a:solidFill>
                <a:latin typeface="GOST type A" pitchFamily="34" charset="0"/>
                <a:ea typeface="+mn-ea"/>
                <a:cs typeface="Times New Roman" pitchFamily="18" charset="0"/>
              </a:rPr>
              <a:t>阶段</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89092"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89093"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04825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graphicFrame>
        <p:nvGraphicFramePr>
          <p:cNvPr id="12" name="Диаграмма 11"/>
          <p:cNvGraphicFramePr/>
          <p:nvPr/>
        </p:nvGraphicFramePr>
        <p:xfrm>
          <a:off x="395536" y="1133585"/>
          <a:ext cx="8208912" cy="294348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6" name="Диаграмма 15"/>
          <p:cNvGraphicFramePr/>
          <p:nvPr/>
        </p:nvGraphicFramePr>
        <p:xfrm>
          <a:off x="445251" y="4221088"/>
          <a:ext cx="4202947" cy="168897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 name="Диаграмма 16"/>
          <p:cNvGraphicFramePr/>
          <p:nvPr/>
        </p:nvGraphicFramePr>
        <p:xfrm>
          <a:off x="4670341" y="4221088"/>
          <a:ext cx="4032448" cy="1769732"/>
        </p:xfrm>
        <a:graphic>
          <a:graphicData uri="http://schemas.openxmlformats.org/drawingml/2006/chart">
            <c:chart xmlns:c="http://schemas.openxmlformats.org/drawingml/2006/chart" xmlns:r="http://schemas.openxmlformats.org/officeDocument/2006/relationships" r:id="rId7"/>
          </a:graphicData>
        </a:graphic>
      </p:graphicFrame>
      <p:sp>
        <p:nvSpPr>
          <p:cNvPr id="18" name="Прямоугольник 17"/>
          <p:cNvSpPr/>
          <p:nvPr/>
        </p:nvSpPr>
        <p:spPr>
          <a:xfrm>
            <a:off x="7866063" y="604838"/>
            <a:ext cx="1260475" cy="47625"/>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89099" name="Стрелка вниз 18"/>
          <p:cNvSpPr>
            <a:spLocks noChangeArrowheads="1"/>
          </p:cNvSpPr>
          <p:nvPr/>
        </p:nvSpPr>
        <p:spPr bwMode="auto">
          <a:xfrm>
            <a:off x="468313" y="836613"/>
            <a:ext cx="4824412"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方案的经济效益评估</a:t>
            </a:r>
            <a:endParaRPr lang="zh-CN" altLang="ru-RU" sz="1400">
              <a:solidFill>
                <a:schemeClr val="bg1"/>
              </a:solidFill>
              <a:latin typeface="Calibri" pitchFamily="34" charset="0"/>
            </a:endParaRPr>
          </a:p>
        </p:txBody>
      </p:sp>
      <p:sp>
        <p:nvSpPr>
          <p:cNvPr id="2" name="Номер слайда 1"/>
          <p:cNvSpPr>
            <a:spLocks noGrp="1"/>
          </p:cNvSpPr>
          <p:nvPr>
            <p:ph type="sldNum" sz="quarter" idx="12"/>
          </p:nvPr>
        </p:nvSpPr>
        <p:spPr/>
        <p:txBody>
          <a:bodyPr/>
          <a:lstStyle/>
          <a:p>
            <a:pPr>
              <a:defRPr/>
            </a:pPr>
            <a:fld id="{39755A92-6626-43BF-9C48-0B04660FD624}" type="slidenum">
              <a:rPr lang="ru-RU" sz="1800" b="1"/>
              <a:pPr>
                <a:defRPr/>
              </a:pPr>
              <a:t>38</a:t>
            </a:fld>
            <a:endParaRPr lang="ru-RU" sz="1800" b="1" dirty="0"/>
          </a:p>
        </p:txBody>
      </p:sp>
      <p:sp>
        <p:nvSpPr>
          <p:cNvPr id="89101" name="TextBox 13"/>
          <p:cNvSpPr txBox="1">
            <a:spLocks noChangeArrowheads="1"/>
          </p:cNvSpPr>
          <p:nvPr/>
        </p:nvSpPr>
        <p:spPr bwMode="auto">
          <a:xfrm>
            <a:off x="6156325" y="1844675"/>
            <a:ext cx="2663825" cy="1816100"/>
          </a:xfrm>
          <a:prstGeom prst="rect">
            <a:avLst/>
          </a:prstGeom>
          <a:solidFill>
            <a:srgbClr val="FFFFFF"/>
          </a:solidFill>
          <a:ln w="9525">
            <a:noFill/>
            <a:miter lim="800000"/>
            <a:headEnd/>
            <a:tailEnd/>
          </a:ln>
        </p:spPr>
        <p:txBody>
          <a:bodyPr>
            <a:spAutoFit/>
          </a:bodyPr>
          <a:lstStyle/>
          <a:p>
            <a:r>
              <a:rPr lang="zh-CN" altLang="zh-CN" sz="1400">
                <a:latin typeface="Calibri" pitchFamily="34" charset="0"/>
              </a:rPr>
              <a:t>货币流量</a:t>
            </a:r>
            <a:r>
              <a:rPr lang="en-US" altLang="zh-CN" sz="1400">
                <a:latin typeface="Calibri" pitchFamily="34" charset="0"/>
              </a:rPr>
              <a:t>CF</a:t>
            </a:r>
            <a:r>
              <a:rPr lang="zh-CN" altLang="zh-CN" sz="1400">
                <a:latin typeface="Calibri" pitchFamily="34" charset="0"/>
              </a:rPr>
              <a:t>，增量（第</a:t>
            </a:r>
            <a:r>
              <a:rPr lang="en-US" altLang="zh-CN" sz="1400">
                <a:latin typeface="Calibri" pitchFamily="34" charset="0"/>
              </a:rPr>
              <a:t>2+3</a:t>
            </a:r>
            <a:r>
              <a:rPr lang="zh-CN" altLang="zh-CN" sz="1400">
                <a:latin typeface="Calibri" pitchFamily="34" charset="0"/>
              </a:rPr>
              <a:t>行）</a:t>
            </a:r>
          </a:p>
          <a:p>
            <a:r>
              <a:rPr lang="en-US" altLang="zh-CN" sz="1400">
                <a:latin typeface="Calibri" pitchFamily="34" charset="0"/>
              </a:rPr>
              <a:t> </a:t>
            </a:r>
            <a:endParaRPr lang="zh-CN" altLang="zh-CN" sz="1400">
              <a:latin typeface="Calibri" pitchFamily="34" charset="0"/>
            </a:endParaRPr>
          </a:p>
          <a:p>
            <a:r>
              <a:rPr lang="zh-CN" altLang="zh-CN" sz="1400">
                <a:latin typeface="Calibri" pitchFamily="34" charset="0"/>
              </a:rPr>
              <a:t>贴现现金流</a:t>
            </a:r>
            <a:r>
              <a:rPr lang="en-US" altLang="zh-CN" sz="1400">
                <a:latin typeface="Calibri" pitchFamily="34" charset="0"/>
              </a:rPr>
              <a:t>CFd</a:t>
            </a:r>
            <a:r>
              <a:rPr lang="zh-CN" altLang="zh-CN" sz="1400">
                <a:latin typeface="Calibri" pitchFamily="34" charset="0"/>
              </a:rPr>
              <a:t>， 增量（</a:t>
            </a:r>
            <a:r>
              <a:rPr lang="en-US" altLang="zh-CN" sz="1400">
                <a:latin typeface="Calibri" pitchFamily="34" charset="0"/>
              </a:rPr>
              <a:t>NPV</a:t>
            </a:r>
            <a:r>
              <a:rPr lang="zh-CN" altLang="zh-CN" sz="1400">
                <a:latin typeface="Calibri" pitchFamily="34" charset="0"/>
              </a:rPr>
              <a:t>）</a:t>
            </a:r>
          </a:p>
          <a:p>
            <a:endParaRPr lang="en-US" altLang="zh-CN" sz="1400">
              <a:latin typeface="Calibri" pitchFamily="34" charset="0"/>
            </a:endParaRPr>
          </a:p>
          <a:p>
            <a:r>
              <a:rPr lang="en-US" altLang="zh-CN" sz="1400">
                <a:latin typeface="Calibri" pitchFamily="34" charset="0"/>
              </a:rPr>
              <a:t>IRR</a:t>
            </a:r>
            <a:r>
              <a:rPr lang="zh-CN" altLang="zh-CN" sz="1400">
                <a:latin typeface="Calibri" pitchFamily="34" charset="0"/>
              </a:rPr>
              <a:t>（内部利润率标准）</a:t>
            </a:r>
          </a:p>
          <a:p>
            <a:r>
              <a:rPr lang="en-US" altLang="zh-CN" sz="1400">
                <a:latin typeface="Calibri" pitchFamily="34" charset="0"/>
              </a:rPr>
              <a:t>MIRR</a:t>
            </a:r>
            <a:r>
              <a:rPr lang="zh-CN" altLang="zh-CN" sz="1400">
                <a:latin typeface="Calibri" pitchFamily="34" charset="0"/>
              </a:rPr>
              <a:t>（改进后的内部利润率标准）</a:t>
            </a:r>
          </a:p>
          <a:p>
            <a:endParaRPr lang="zh-CN" altLang="en-US" sz="1400">
              <a:latin typeface="Calibri" pitchFamily="34" charset="0"/>
            </a:endParaRPr>
          </a:p>
        </p:txBody>
      </p:sp>
      <p:sp>
        <p:nvSpPr>
          <p:cNvPr id="89102" name="TextBox 14"/>
          <p:cNvSpPr txBox="1">
            <a:spLocks noChangeArrowheads="1"/>
          </p:cNvSpPr>
          <p:nvPr/>
        </p:nvSpPr>
        <p:spPr bwMode="auto">
          <a:xfrm>
            <a:off x="7380288" y="4437063"/>
            <a:ext cx="1439862" cy="1616075"/>
          </a:xfrm>
          <a:prstGeom prst="rect">
            <a:avLst/>
          </a:prstGeom>
          <a:solidFill>
            <a:srgbClr val="FFFFFF"/>
          </a:solidFill>
          <a:ln w="9525">
            <a:noFill/>
            <a:miter lim="800000"/>
            <a:headEnd/>
            <a:tailEnd/>
          </a:ln>
        </p:spPr>
        <p:txBody>
          <a:bodyPr>
            <a:spAutoFit/>
          </a:bodyPr>
          <a:lstStyle/>
          <a:p>
            <a:r>
              <a:rPr lang="zh-CN" altLang="zh-CN" sz="1100">
                <a:latin typeface="Calibri" pitchFamily="34" charset="0"/>
              </a:rPr>
              <a:t>净利润率，（</a:t>
            </a:r>
            <a:r>
              <a:rPr lang="en-US" altLang="zh-CN" sz="1100">
                <a:latin typeface="Calibri" pitchFamily="34" charset="0"/>
              </a:rPr>
              <a:t>%</a:t>
            </a:r>
            <a:r>
              <a:rPr lang="zh-CN" altLang="zh-CN" sz="1100">
                <a:latin typeface="Calibri" pitchFamily="34" charset="0"/>
              </a:rPr>
              <a:t>）</a:t>
            </a:r>
          </a:p>
          <a:p>
            <a:r>
              <a:rPr lang="zh-CN" altLang="zh-CN" sz="1100">
                <a:latin typeface="Calibri" pitchFamily="34" charset="0"/>
              </a:rPr>
              <a:t>（净利润</a:t>
            </a:r>
            <a:r>
              <a:rPr lang="en-US" altLang="zh-CN" sz="1100">
                <a:latin typeface="Calibri" pitchFamily="34" charset="0"/>
              </a:rPr>
              <a:t>/</a:t>
            </a:r>
            <a:r>
              <a:rPr lang="zh-CN" altLang="zh-CN" sz="1100">
                <a:latin typeface="Calibri" pitchFamily="34" charset="0"/>
              </a:rPr>
              <a:t>收入）</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销售利润率（表</a:t>
            </a:r>
            <a:r>
              <a:rPr lang="en-US" altLang="zh-CN" sz="1100">
                <a:latin typeface="Calibri" pitchFamily="34" charset="0"/>
              </a:rPr>
              <a:t>___</a:t>
            </a:r>
            <a:r>
              <a:rPr lang="zh-CN" altLang="zh-CN" sz="1100">
                <a:latin typeface="Calibri" pitchFamily="34" charset="0"/>
              </a:rPr>
              <a:t>第</a:t>
            </a:r>
            <a:r>
              <a:rPr lang="en-US" altLang="zh-CN" sz="1100">
                <a:latin typeface="Calibri" pitchFamily="34" charset="0"/>
              </a:rPr>
              <a:t>11</a:t>
            </a:r>
            <a:r>
              <a:rPr lang="zh-CN" altLang="zh-CN" sz="1100">
                <a:latin typeface="Calibri" pitchFamily="34" charset="0"/>
              </a:rPr>
              <a:t>行）</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生产利润率（表</a:t>
            </a:r>
            <a:r>
              <a:rPr lang="en-US" altLang="zh-CN" sz="1100">
                <a:latin typeface="Calibri" pitchFamily="34" charset="0"/>
              </a:rPr>
              <a:t>___</a:t>
            </a:r>
            <a:r>
              <a:rPr lang="zh-CN" altLang="zh-CN" sz="1100">
                <a:latin typeface="Calibri" pitchFamily="34" charset="0"/>
              </a:rPr>
              <a:t>第</a:t>
            </a:r>
            <a:r>
              <a:rPr lang="en-US" altLang="zh-CN" sz="1100">
                <a:latin typeface="Calibri" pitchFamily="34" charset="0"/>
              </a:rPr>
              <a:t>12</a:t>
            </a:r>
            <a:r>
              <a:rPr lang="zh-CN" altLang="zh-CN" sz="1100">
                <a:latin typeface="Calibri" pitchFamily="34" charset="0"/>
              </a:rPr>
              <a:t>行）</a:t>
            </a:r>
          </a:p>
          <a:p>
            <a:endParaRPr lang="zh-CN" altLang="en-US" sz="1100">
              <a:latin typeface="Calibri" pitchFamily="34" charset="0"/>
            </a:endParaRP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91139"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91140"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13" name="Прямоугольник 12"/>
          <p:cNvSpPr/>
          <p:nvPr/>
        </p:nvSpPr>
        <p:spPr>
          <a:xfrm>
            <a:off x="288925" y="973138"/>
            <a:ext cx="8531225" cy="2384425"/>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1142" name="Стрелка вниз 13"/>
          <p:cNvSpPr>
            <a:spLocks noChangeArrowheads="1"/>
          </p:cNvSpPr>
          <p:nvPr/>
        </p:nvSpPr>
        <p:spPr bwMode="auto">
          <a:xfrm>
            <a:off x="468313" y="836613"/>
            <a:ext cx="2447925"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en-US" altLang="zh-CN" sz="1400">
                <a:solidFill>
                  <a:schemeClr val="bg1"/>
                </a:solidFill>
                <a:latin typeface="Calibri" pitchFamily="34" charset="0"/>
              </a:rPr>
              <a:t>IRR</a:t>
            </a:r>
            <a:endParaRPr lang="ru-RU" altLang="zh-CN" sz="1400">
              <a:solidFill>
                <a:schemeClr val="bg1"/>
              </a:solidFill>
              <a:latin typeface="Calibri" pitchFamily="34" charset="0"/>
            </a:endParaRPr>
          </a:p>
        </p:txBody>
      </p:sp>
      <p:sp>
        <p:nvSpPr>
          <p:cNvPr id="24" name="Прямоугольник 23"/>
          <p:cNvSpPr/>
          <p:nvPr/>
        </p:nvSpPr>
        <p:spPr>
          <a:xfrm>
            <a:off x="271463" y="3581400"/>
            <a:ext cx="8548687" cy="2519363"/>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25" name="Стрелка вниз 24"/>
          <p:cNvSpPr/>
          <p:nvPr/>
        </p:nvSpPr>
        <p:spPr>
          <a:xfrm>
            <a:off x="468313" y="3444875"/>
            <a:ext cx="2447925" cy="271463"/>
          </a:xfrm>
          <a:prstGeom prst="downArrow">
            <a:avLst>
              <a:gd name="adj1" fmla="val 100000"/>
              <a:gd name="adj2" fmla="val 0"/>
            </a:avLst>
          </a:prstGeom>
          <a:solidFill>
            <a:schemeClr val="tx1">
              <a:lumMod val="75000"/>
              <a:lumOff val="25000"/>
            </a:schemeClr>
          </a:solidFill>
        </p:spPr>
        <p:txBody>
          <a:bodyPr tIns="0" bIns="0" anchor="ctr"/>
          <a:lstStyle/>
          <a:p>
            <a:pPr fontAlgn="auto">
              <a:spcBef>
                <a:spcPts val="0"/>
              </a:spcBef>
              <a:spcAft>
                <a:spcPts val="0"/>
              </a:spcAft>
              <a:defRPr/>
            </a:pPr>
            <a:r>
              <a:rPr lang="en-US" sz="1400" dirty="0">
                <a:solidFill>
                  <a:schemeClr val="bg1"/>
                </a:solidFill>
                <a:latin typeface="+mn-lt"/>
                <a:ea typeface="+mn-ea"/>
              </a:rPr>
              <a:t>NPV</a:t>
            </a:r>
            <a:endParaRPr lang="ru-RU" sz="1400" dirty="0">
              <a:solidFill>
                <a:schemeClr val="bg1"/>
              </a:solidFill>
              <a:latin typeface="+mn-lt"/>
              <a:ea typeface="+mn-ea"/>
            </a:endParaRPr>
          </a:p>
        </p:txBody>
      </p:sp>
      <p:graphicFrame>
        <p:nvGraphicFramePr>
          <p:cNvPr id="15" name="Диаграмма 14"/>
          <p:cNvGraphicFramePr/>
          <p:nvPr/>
        </p:nvGraphicFramePr>
        <p:xfrm>
          <a:off x="385493" y="1121999"/>
          <a:ext cx="8290963" cy="216298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 name="Диаграмма 16"/>
          <p:cNvGraphicFramePr/>
          <p:nvPr/>
        </p:nvGraphicFramePr>
        <p:xfrm>
          <a:off x="384728" y="3747826"/>
          <a:ext cx="8291728" cy="2273462"/>
        </p:xfrm>
        <a:graphic>
          <a:graphicData uri="http://schemas.openxmlformats.org/drawingml/2006/chart">
            <c:chart xmlns:c="http://schemas.openxmlformats.org/drawingml/2006/chart" xmlns:r="http://schemas.openxmlformats.org/officeDocument/2006/relationships" r:id="rId6"/>
          </a:graphicData>
        </a:graphic>
      </p:graphicFrame>
      <p:sp>
        <p:nvSpPr>
          <p:cNvPr id="18" name="TextBox 17"/>
          <p:cNvSpPr txBox="1"/>
          <p:nvPr/>
        </p:nvSpPr>
        <p:spPr>
          <a:xfrm>
            <a:off x="1908175" y="120650"/>
            <a:ext cx="24399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投资计划</a:t>
            </a:r>
            <a:r>
              <a:rPr lang="en-US" altLang="zh-CN" sz="2400" spc="-150" dirty="0">
                <a:solidFill>
                  <a:schemeClr val="tx1">
                    <a:lumMod val="50000"/>
                    <a:lumOff val="50000"/>
                  </a:schemeClr>
                </a:solidFill>
                <a:latin typeface="GOST type A" pitchFamily="34" charset="0"/>
                <a:ea typeface="+mn-ea"/>
                <a:cs typeface="Times New Roman" pitchFamily="18" charset="0"/>
              </a:rPr>
              <a:t>-</a:t>
            </a:r>
            <a:r>
              <a:rPr lang="zh-CN" altLang="en-US" sz="2400" spc="-150" dirty="0">
                <a:solidFill>
                  <a:schemeClr val="tx1">
                    <a:lumMod val="50000"/>
                    <a:lumOff val="50000"/>
                  </a:schemeClr>
                </a:solidFill>
                <a:latin typeface="GOST type A" pitchFamily="34" charset="0"/>
                <a:ea typeface="+mn-ea"/>
                <a:cs typeface="Times New Roman" pitchFamily="18" charset="0"/>
              </a:rPr>
              <a:t>第</a:t>
            </a:r>
            <a:r>
              <a:rPr lang="en-US" altLang="zh-CN" sz="2400" spc="-150" dirty="0">
                <a:solidFill>
                  <a:schemeClr val="tx1">
                    <a:lumMod val="50000"/>
                    <a:lumOff val="50000"/>
                  </a:schemeClr>
                </a:solidFill>
                <a:latin typeface="GOST type A" pitchFamily="34" charset="0"/>
                <a:ea typeface="+mn-ea"/>
                <a:cs typeface="Times New Roman" pitchFamily="18" charset="0"/>
              </a:rPr>
              <a:t>1</a:t>
            </a:r>
            <a:r>
              <a:rPr lang="zh-CN" altLang="en-US" sz="2400" spc="-150" dirty="0">
                <a:solidFill>
                  <a:schemeClr val="tx1">
                    <a:lumMod val="50000"/>
                    <a:lumOff val="50000"/>
                  </a:schemeClr>
                </a:solidFill>
                <a:latin typeface="GOST type A" pitchFamily="34" charset="0"/>
                <a:ea typeface="+mn-ea"/>
                <a:cs typeface="Times New Roman" pitchFamily="18" charset="0"/>
              </a:rPr>
              <a:t>阶段</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0" name="Прямоугольник 19"/>
          <p:cNvSpPr/>
          <p:nvPr/>
        </p:nvSpPr>
        <p:spPr>
          <a:xfrm>
            <a:off x="7866063" y="604838"/>
            <a:ext cx="1260475" cy="47625"/>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2" name="Стрелка вниз 21"/>
          <p:cNvSpPr/>
          <p:nvPr/>
        </p:nvSpPr>
        <p:spPr>
          <a:xfrm>
            <a:off x="6300788" y="836613"/>
            <a:ext cx="2374900" cy="273050"/>
          </a:xfrm>
          <a:prstGeom prst="downArrow">
            <a:avLst>
              <a:gd name="adj1" fmla="val 100000"/>
              <a:gd name="adj2" fmla="val 0"/>
            </a:avLst>
          </a:prstGeom>
          <a:solidFill>
            <a:schemeClr val="accent2">
              <a:lumMod val="60000"/>
              <a:lumOff val="40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方案的比较分析</a:t>
            </a:r>
            <a:endParaRPr lang="ru-RU" sz="1050" dirty="0">
              <a:solidFill>
                <a:schemeClr val="bg1"/>
              </a:solidFill>
              <a:latin typeface="+mn-lt"/>
              <a:ea typeface="+mn-ea"/>
            </a:endParaRPr>
          </a:p>
        </p:txBody>
      </p:sp>
      <p:sp>
        <p:nvSpPr>
          <p:cNvPr id="23" name="Стрелка вниз 22"/>
          <p:cNvSpPr/>
          <p:nvPr/>
        </p:nvSpPr>
        <p:spPr>
          <a:xfrm>
            <a:off x="6300788" y="3444875"/>
            <a:ext cx="2392362" cy="271463"/>
          </a:xfrm>
          <a:prstGeom prst="downArrow">
            <a:avLst>
              <a:gd name="adj1" fmla="val 100000"/>
              <a:gd name="adj2" fmla="val 0"/>
            </a:avLst>
          </a:prstGeom>
          <a:solidFill>
            <a:schemeClr val="tx1">
              <a:lumMod val="50000"/>
              <a:lumOff val="50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方案的比较分析</a:t>
            </a:r>
            <a:endParaRPr lang="ru-RU" sz="1050" dirty="0">
              <a:solidFill>
                <a:schemeClr val="bg1"/>
              </a:solidFill>
              <a:latin typeface="+mn-lt"/>
              <a:ea typeface="+mn-ea"/>
            </a:endParaRPr>
          </a:p>
        </p:txBody>
      </p:sp>
      <p:sp>
        <p:nvSpPr>
          <p:cNvPr id="2" name="Номер слайда 1"/>
          <p:cNvSpPr>
            <a:spLocks noGrp="1"/>
          </p:cNvSpPr>
          <p:nvPr>
            <p:ph type="sldNum" sz="quarter" idx="12"/>
          </p:nvPr>
        </p:nvSpPr>
        <p:spPr/>
        <p:txBody>
          <a:bodyPr/>
          <a:lstStyle/>
          <a:p>
            <a:pPr>
              <a:defRPr/>
            </a:pPr>
            <a:fld id="{1B193EDC-DB90-45F3-B159-43178684D151}" type="slidenum">
              <a:rPr lang="ru-RU" sz="1800" b="1"/>
              <a:pPr>
                <a:defRPr/>
              </a:pPr>
              <a:t>39</a:t>
            </a:fld>
            <a:endParaRPr lang="ru-RU" sz="1800" b="1" dirty="0"/>
          </a:p>
        </p:txBody>
      </p:sp>
      <p:sp>
        <p:nvSpPr>
          <p:cNvPr id="91152" name="TextBox 18"/>
          <p:cNvSpPr txBox="1">
            <a:spLocks noChangeArrowheads="1"/>
          </p:cNvSpPr>
          <p:nvPr/>
        </p:nvSpPr>
        <p:spPr bwMode="auto">
          <a:xfrm>
            <a:off x="6156325" y="1557338"/>
            <a:ext cx="2376488" cy="1384300"/>
          </a:xfrm>
          <a:prstGeom prst="rect">
            <a:avLst/>
          </a:prstGeom>
          <a:solidFill>
            <a:srgbClr val="FFFFFF"/>
          </a:solidFill>
          <a:ln w="9525">
            <a:noFill/>
            <a:miter lim="800000"/>
            <a:headEnd/>
            <a:tailEnd/>
          </a:ln>
        </p:spPr>
        <p:txBody>
          <a:bodyPr>
            <a:spAutoFit/>
          </a:bodyPr>
          <a:lstStyle/>
          <a:p>
            <a:r>
              <a:rPr lang="zh-CN" altLang="zh-CN" sz="1400">
                <a:latin typeface="Calibri" pitchFamily="34" charset="0"/>
              </a:rPr>
              <a:t>第</a:t>
            </a:r>
            <a:r>
              <a:rPr lang="en-US" altLang="zh-CN" sz="1400">
                <a:latin typeface="Calibri" pitchFamily="34" charset="0"/>
              </a:rPr>
              <a:t>1</a:t>
            </a:r>
            <a:r>
              <a:rPr lang="zh-CN" altLang="zh-CN" sz="1400">
                <a:latin typeface="Calibri" pitchFamily="34" charset="0"/>
              </a:rPr>
              <a:t>阶段</a:t>
            </a:r>
            <a:r>
              <a:rPr lang="en-US" altLang="zh-CN" sz="1400">
                <a:latin typeface="Calibri" pitchFamily="34" charset="0"/>
              </a:rPr>
              <a:t>.</a:t>
            </a:r>
            <a:r>
              <a:rPr lang="zh-CN" altLang="zh-CN" sz="1400">
                <a:latin typeface="Calibri" pitchFamily="34" charset="0"/>
              </a:rPr>
              <a:t>用铝生产合金</a:t>
            </a:r>
            <a:r>
              <a:rPr lang="en-US" altLang="zh-CN" sz="1400">
                <a:latin typeface="Calibri" pitchFamily="34" charset="0"/>
              </a:rPr>
              <a:t>ADC10/12</a:t>
            </a:r>
            <a:endParaRPr lang="zh-CN" altLang="zh-CN" sz="1400">
              <a:latin typeface="Calibri" pitchFamily="34" charset="0"/>
            </a:endParaRPr>
          </a:p>
          <a:p>
            <a:r>
              <a:rPr lang="zh-CN" altLang="zh-CN" sz="1400">
                <a:latin typeface="Calibri" pitchFamily="34" charset="0"/>
              </a:rPr>
              <a:t>第</a:t>
            </a:r>
            <a:r>
              <a:rPr lang="en-US" altLang="zh-CN" sz="1400">
                <a:latin typeface="Calibri" pitchFamily="34" charset="0"/>
              </a:rPr>
              <a:t>1</a:t>
            </a:r>
            <a:r>
              <a:rPr lang="zh-CN" altLang="zh-CN" sz="1400">
                <a:latin typeface="Calibri" pitchFamily="34" charset="0"/>
              </a:rPr>
              <a:t>阶段</a:t>
            </a:r>
            <a:r>
              <a:rPr lang="en-US" altLang="zh-CN" sz="1400">
                <a:latin typeface="Calibri" pitchFamily="34" charset="0"/>
              </a:rPr>
              <a:t>. </a:t>
            </a:r>
            <a:r>
              <a:rPr lang="zh-CN" altLang="zh-CN" sz="1400">
                <a:latin typeface="Calibri" pitchFamily="34" charset="0"/>
              </a:rPr>
              <a:t>制氧</a:t>
            </a:r>
          </a:p>
          <a:p>
            <a:r>
              <a:rPr lang="en-US" altLang="zh-CN" sz="1400">
                <a:latin typeface="Calibri" pitchFamily="34" charset="0"/>
              </a:rPr>
              <a:t> </a:t>
            </a:r>
            <a:r>
              <a:rPr lang="zh-CN" altLang="zh-CN" sz="1400">
                <a:latin typeface="Calibri" pitchFamily="34" charset="0"/>
              </a:rPr>
              <a:t>第</a:t>
            </a:r>
            <a:r>
              <a:rPr lang="en-US" altLang="zh-CN" sz="1400">
                <a:latin typeface="Calibri" pitchFamily="34" charset="0"/>
              </a:rPr>
              <a:t>1</a:t>
            </a:r>
            <a:r>
              <a:rPr lang="zh-CN" altLang="zh-CN" sz="1400">
                <a:latin typeface="Calibri" pitchFamily="34" charset="0"/>
              </a:rPr>
              <a:t>阶段</a:t>
            </a:r>
            <a:r>
              <a:rPr lang="en-US" altLang="zh-CN" sz="1400">
                <a:latin typeface="Calibri" pitchFamily="34" charset="0"/>
              </a:rPr>
              <a:t>. </a:t>
            </a:r>
            <a:r>
              <a:rPr lang="zh-CN" altLang="zh-CN" sz="1400">
                <a:latin typeface="Calibri" pitchFamily="34" charset="0"/>
              </a:rPr>
              <a:t>生产动力电缆</a:t>
            </a:r>
          </a:p>
          <a:p>
            <a:r>
              <a:rPr lang="zh-CN" altLang="zh-CN" sz="1400">
                <a:latin typeface="Calibri" pitchFamily="34" charset="0"/>
              </a:rPr>
              <a:t>第</a:t>
            </a:r>
            <a:r>
              <a:rPr lang="en-US" altLang="zh-CN" sz="1400">
                <a:latin typeface="Calibri" pitchFamily="34" charset="0"/>
              </a:rPr>
              <a:t>1</a:t>
            </a:r>
            <a:r>
              <a:rPr lang="zh-CN" altLang="zh-CN" sz="1400">
                <a:latin typeface="Calibri" pitchFamily="34" charset="0"/>
              </a:rPr>
              <a:t>阶段的投资计划</a:t>
            </a:r>
          </a:p>
          <a:p>
            <a:endParaRPr lang="zh-CN" altLang="en-US" sz="1400">
              <a:latin typeface="Calibri" pitchFamily="34" charset="0"/>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104933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投资图</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19460"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19461"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pic>
        <p:nvPicPr>
          <p:cNvPr id="19462" name="Picture 73"/>
          <p:cNvPicPr>
            <a:picLocks noChangeAspect="1" noChangeArrowheads="1"/>
          </p:cNvPicPr>
          <p:nvPr/>
        </p:nvPicPr>
        <p:blipFill>
          <a:blip r:embed="rId5"/>
          <a:srcRect/>
          <a:stretch>
            <a:fillRect/>
          </a:stretch>
        </p:blipFill>
        <p:spPr bwMode="auto">
          <a:xfrm>
            <a:off x="611188" y="793750"/>
            <a:ext cx="7994650" cy="5494338"/>
          </a:xfrm>
          <a:prstGeom prst="rect">
            <a:avLst/>
          </a:prstGeom>
          <a:noFill/>
          <a:ln w="9525">
            <a:noFill/>
            <a:miter lim="800000"/>
            <a:headEnd/>
            <a:tailEnd/>
          </a:ln>
        </p:spPr>
      </p:pic>
      <p:sp>
        <p:nvSpPr>
          <p:cNvPr id="2" name="Номер слайда 1"/>
          <p:cNvSpPr>
            <a:spLocks noGrp="1"/>
          </p:cNvSpPr>
          <p:nvPr>
            <p:ph type="sldNum" sz="quarter" idx="12"/>
          </p:nvPr>
        </p:nvSpPr>
        <p:spPr/>
        <p:txBody>
          <a:bodyPr/>
          <a:lstStyle/>
          <a:p>
            <a:pPr>
              <a:defRPr/>
            </a:pPr>
            <a:fld id="{06C5F3B5-6C2D-43CE-B49F-B35524619ABA}" type="slidenum">
              <a:rPr lang="ru-RU" sz="1800" b="1"/>
              <a:pPr>
                <a:defRPr/>
              </a:pPr>
              <a:t>4</a:t>
            </a:fld>
            <a:endParaRPr lang="ru-RU" sz="1800" b="1" dirty="0"/>
          </a:p>
        </p:txBody>
      </p:sp>
      <p:sp>
        <p:nvSpPr>
          <p:cNvPr id="19464" name="TextBox 8"/>
          <p:cNvSpPr txBox="1">
            <a:spLocks noChangeArrowheads="1"/>
          </p:cNvSpPr>
          <p:nvPr/>
        </p:nvSpPr>
        <p:spPr bwMode="auto">
          <a:xfrm>
            <a:off x="971550" y="981075"/>
            <a:ext cx="461963" cy="2663825"/>
          </a:xfrm>
          <a:prstGeom prst="rect">
            <a:avLst/>
          </a:prstGeom>
          <a:solidFill>
            <a:srgbClr val="00B050"/>
          </a:solidFill>
          <a:ln w="9525">
            <a:noFill/>
            <a:miter lim="800000"/>
            <a:headEnd/>
            <a:tailEnd/>
          </a:ln>
        </p:spPr>
        <p:txBody>
          <a:bodyPr vert="eaVert">
            <a:spAutoFit/>
          </a:bodyPr>
          <a:lstStyle/>
          <a:p>
            <a:pPr algn="ctr"/>
            <a:r>
              <a:rPr lang="zh-CN" altLang="zh-CN">
                <a:solidFill>
                  <a:schemeClr val="bg1"/>
                </a:solidFill>
                <a:latin typeface="Calibri" pitchFamily="34" charset="0"/>
              </a:rPr>
              <a:t>综合投资计划</a:t>
            </a:r>
            <a:endParaRPr lang="zh-CN" altLang="en-US">
              <a:solidFill>
                <a:schemeClr val="bg1"/>
              </a:solidFill>
              <a:latin typeface="Calibri" pitchFamily="34" charset="0"/>
            </a:endParaRPr>
          </a:p>
        </p:txBody>
      </p:sp>
      <p:sp>
        <p:nvSpPr>
          <p:cNvPr id="12" name="TextBox 11"/>
          <p:cNvSpPr txBox="1"/>
          <p:nvPr/>
        </p:nvSpPr>
        <p:spPr>
          <a:xfrm>
            <a:off x="1763713" y="908050"/>
            <a:ext cx="3240087" cy="277813"/>
          </a:xfrm>
          <a:prstGeom prst="rect">
            <a:avLst/>
          </a:prstGeom>
          <a:solidFill>
            <a:schemeClr val="bg1">
              <a:lumMod val="50000"/>
            </a:schemeClr>
          </a:solidFill>
        </p:spPr>
        <p:txBody>
          <a:bodyPr>
            <a:spAutoFit/>
          </a:bodyPr>
          <a:lstStyle/>
          <a:p>
            <a:pPr fontAlgn="auto">
              <a:spcBef>
                <a:spcPts val="0"/>
              </a:spcBef>
              <a:spcAft>
                <a:spcPts val="0"/>
              </a:spcAft>
              <a:defRPr/>
            </a:pPr>
            <a:r>
              <a:rPr lang="zh-CN" altLang="zh-CN" sz="1200" dirty="0">
                <a:solidFill>
                  <a:schemeClr val="bg1"/>
                </a:solidFill>
                <a:latin typeface="+mn-lt"/>
                <a:ea typeface="+mn-ea"/>
              </a:rPr>
              <a:t>方案</a:t>
            </a:r>
            <a:r>
              <a:rPr lang="en-US" altLang="zh-CN" sz="1200" dirty="0">
                <a:solidFill>
                  <a:schemeClr val="bg1"/>
                </a:solidFill>
                <a:latin typeface="+mn-lt"/>
                <a:ea typeface="+mn-ea"/>
              </a:rPr>
              <a:t>1. </a:t>
            </a:r>
            <a:r>
              <a:rPr lang="zh-CN" altLang="zh-CN" sz="1200" dirty="0">
                <a:solidFill>
                  <a:schemeClr val="bg1"/>
                </a:solidFill>
                <a:latin typeface="+mn-lt"/>
                <a:ea typeface="+mn-ea"/>
              </a:rPr>
              <a:t>铝生产</a:t>
            </a:r>
            <a:endParaRPr lang="zh-CN" altLang="en-US" sz="1200" dirty="0">
              <a:solidFill>
                <a:schemeClr val="bg1"/>
              </a:solidFill>
              <a:latin typeface="+mn-lt"/>
              <a:ea typeface="+mn-ea"/>
            </a:endParaRPr>
          </a:p>
        </p:txBody>
      </p:sp>
      <p:sp>
        <p:nvSpPr>
          <p:cNvPr id="13" name="TextBox 12"/>
          <p:cNvSpPr txBox="1"/>
          <p:nvPr/>
        </p:nvSpPr>
        <p:spPr>
          <a:xfrm>
            <a:off x="1979613" y="1412875"/>
            <a:ext cx="1079500" cy="830263"/>
          </a:xfrm>
          <a:prstGeom prst="rect">
            <a:avLst/>
          </a:prstGeom>
          <a:solidFill>
            <a:schemeClr val="bg1">
              <a:lumMod val="50000"/>
            </a:schemeClr>
          </a:solidFill>
        </p:spPr>
        <p:txBody>
          <a:bodyPr>
            <a:spAutoFit/>
          </a:bodyPr>
          <a:lstStyle/>
          <a:p>
            <a:pPr fontAlgn="auto">
              <a:spcBef>
                <a:spcPts val="0"/>
              </a:spcBef>
              <a:spcAft>
                <a:spcPts val="0"/>
              </a:spcAft>
              <a:defRPr/>
            </a:pPr>
            <a:r>
              <a:rPr lang="zh-CN" altLang="zh-CN" sz="1200" dirty="0">
                <a:latin typeface="+mn-lt"/>
                <a:ea typeface="+mn-ea"/>
              </a:rPr>
              <a:t>第</a:t>
            </a:r>
            <a:r>
              <a:rPr lang="en-US" altLang="zh-CN" sz="1200" dirty="0">
                <a:latin typeface="+mn-lt"/>
                <a:ea typeface="+mn-ea"/>
              </a:rPr>
              <a:t>1</a:t>
            </a:r>
            <a:r>
              <a:rPr lang="zh-CN" altLang="zh-CN" sz="1200" dirty="0">
                <a:latin typeface="+mn-lt"/>
                <a:ea typeface="+mn-ea"/>
              </a:rPr>
              <a:t>阶段</a:t>
            </a:r>
            <a:r>
              <a:rPr lang="en-US" altLang="zh-CN" sz="1200" dirty="0">
                <a:latin typeface="+mn-lt"/>
                <a:ea typeface="+mn-ea"/>
              </a:rPr>
              <a:t>. </a:t>
            </a:r>
            <a:r>
              <a:rPr lang="zh-CN" altLang="zh-CN" sz="1200" dirty="0">
                <a:latin typeface="+mn-lt"/>
                <a:ea typeface="+mn-ea"/>
              </a:rPr>
              <a:t>铝合金</a:t>
            </a:r>
            <a:r>
              <a:rPr lang="en-US" altLang="zh-CN" sz="1200" dirty="0">
                <a:latin typeface="+mn-lt"/>
                <a:ea typeface="+mn-ea"/>
              </a:rPr>
              <a:t>ADC10/12</a:t>
            </a:r>
            <a:r>
              <a:rPr lang="zh-CN" altLang="zh-CN" sz="1200" dirty="0">
                <a:latin typeface="+mn-lt"/>
                <a:ea typeface="+mn-ea"/>
              </a:rPr>
              <a:t>生产</a:t>
            </a:r>
            <a:endParaRPr lang="zh-CN" altLang="zh-CN" sz="1200" dirty="0">
              <a:latin typeface="+mn-lt"/>
              <a:ea typeface="+mn-ea"/>
            </a:endParaRPr>
          </a:p>
        </p:txBody>
      </p:sp>
      <p:sp>
        <p:nvSpPr>
          <p:cNvPr id="14" name="TextBox 13"/>
          <p:cNvSpPr txBox="1"/>
          <p:nvPr/>
        </p:nvSpPr>
        <p:spPr>
          <a:xfrm>
            <a:off x="5364163" y="1484313"/>
            <a:ext cx="1223962" cy="646112"/>
          </a:xfrm>
          <a:prstGeom prst="rect">
            <a:avLst/>
          </a:prstGeom>
          <a:solidFill>
            <a:schemeClr val="bg1">
              <a:lumMod val="50000"/>
            </a:schemeClr>
          </a:solidFill>
        </p:spPr>
        <p:txBody>
          <a:bodyPr>
            <a:spAutoFit/>
          </a:bodyPr>
          <a:lstStyle/>
          <a:p>
            <a:pPr fontAlgn="auto">
              <a:spcBef>
                <a:spcPts val="0"/>
              </a:spcBef>
              <a:spcAft>
                <a:spcPts val="0"/>
              </a:spcAft>
              <a:defRPr/>
            </a:pPr>
            <a:r>
              <a:rPr lang="zh-CN" altLang="zh-CN" sz="1200" dirty="0">
                <a:latin typeface="+mn-lt"/>
                <a:ea typeface="+mn-ea"/>
              </a:rPr>
              <a:t>第</a:t>
            </a:r>
            <a:r>
              <a:rPr lang="en-US" altLang="zh-CN" sz="1200" dirty="0">
                <a:latin typeface="+mn-lt"/>
                <a:ea typeface="+mn-ea"/>
              </a:rPr>
              <a:t>2</a:t>
            </a:r>
            <a:r>
              <a:rPr lang="zh-CN" altLang="zh-CN" sz="1200" dirty="0">
                <a:latin typeface="+mn-lt"/>
                <a:ea typeface="+mn-ea"/>
              </a:rPr>
              <a:t>阶段</a:t>
            </a:r>
            <a:r>
              <a:rPr lang="en-US" altLang="zh-CN" sz="1200" dirty="0">
                <a:latin typeface="+mn-lt"/>
                <a:ea typeface="+mn-ea"/>
              </a:rPr>
              <a:t>. </a:t>
            </a:r>
            <a:r>
              <a:rPr lang="zh-CN" altLang="zh-CN" sz="1200" dirty="0">
                <a:latin typeface="+mn-lt"/>
                <a:ea typeface="+mn-ea"/>
              </a:rPr>
              <a:t>用</a:t>
            </a:r>
            <a:r>
              <a:rPr lang="en-US" altLang="zh-CN" sz="1200" dirty="0" err="1">
                <a:latin typeface="+mn-lt"/>
                <a:ea typeface="+mn-ea"/>
              </a:rPr>
              <a:t>Disamatic</a:t>
            </a:r>
            <a:r>
              <a:rPr lang="zh-CN" altLang="zh-CN" sz="1200" dirty="0">
                <a:latin typeface="+mn-lt"/>
                <a:ea typeface="+mn-ea"/>
              </a:rPr>
              <a:t>工艺生产铝铸件</a:t>
            </a:r>
            <a:endParaRPr lang="zh-CN" altLang="zh-CN" sz="1200" dirty="0">
              <a:latin typeface="+mn-lt"/>
              <a:ea typeface="+mn-ea"/>
            </a:endParaRPr>
          </a:p>
        </p:txBody>
      </p:sp>
      <p:sp>
        <p:nvSpPr>
          <p:cNvPr id="19468" name="TextBox 14"/>
          <p:cNvSpPr txBox="1">
            <a:spLocks noChangeArrowheads="1"/>
          </p:cNvSpPr>
          <p:nvPr/>
        </p:nvSpPr>
        <p:spPr bwMode="auto">
          <a:xfrm>
            <a:off x="6659563" y="1412875"/>
            <a:ext cx="72072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投资额：</a:t>
            </a:r>
            <a:endParaRPr lang="zh-CN" altLang="en-US" sz="800">
              <a:latin typeface="Calibri" pitchFamily="34" charset="0"/>
            </a:endParaRPr>
          </a:p>
        </p:txBody>
      </p:sp>
      <p:sp>
        <p:nvSpPr>
          <p:cNvPr id="19469" name="TextBox 15"/>
          <p:cNvSpPr txBox="1">
            <a:spLocks noChangeArrowheads="1"/>
          </p:cNvSpPr>
          <p:nvPr/>
        </p:nvSpPr>
        <p:spPr bwMode="auto">
          <a:xfrm>
            <a:off x="6588125" y="3357563"/>
            <a:ext cx="72072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投资额：</a:t>
            </a:r>
            <a:endParaRPr lang="zh-CN" altLang="en-US" sz="800">
              <a:latin typeface="Calibri" pitchFamily="34" charset="0"/>
            </a:endParaRPr>
          </a:p>
        </p:txBody>
      </p:sp>
      <p:sp>
        <p:nvSpPr>
          <p:cNvPr id="19470" name="TextBox 16"/>
          <p:cNvSpPr txBox="1">
            <a:spLocks noChangeArrowheads="1"/>
          </p:cNvSpPr>
          <p:nvPr/>
        </p:nvSpPr>
        <p:spPr bwMode="auto">
          <a:xfrm>
            <a:off x="3203575" y="4797425"/>
            <a:ext cx="72072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投资额：</a:t>
            </a:r>
            <a:endParaRPr lang="zh-CN" altLang="en-US" sz="800">
              <a:latin typeface="Calibri" pitchFamily="34" charset="0"/>
            </a:endParaRPr>
          </a:p>
        </p:txBody>
      </p:sp>
      <p:sp>
        <p:nvSpPr>
          <p:cNvPr id="19471" name="TextBox 17"/>
          <p:cNvSpPr txBox="1">
            <a:spLocks noChangeArrowheads="1"/>
          </p:cNvSpPr>
          <p:nvPr/>
        </p:nvSpPr>
        <p:spPr bwMode="auto">
          <a:xfrm>
            <a:off x="4932363" y="908050"/>
            <a:ext cx="1008062" cy="339725"/>
          </a:xfrm>
          <a:prstGeom prst="rect">
            <a:avLst/>
          </a:prstGeom>
          <a:solidFill>
            <a:schemeClr val="bg1"/>
          </a:solidFill>
          <a:ln w="9525">
            <a:noFill/>
            <a:miter lim="800000"/>
            <a:headEnd/>
            <a:tailEnd/>
          </a:ln>
        </p:spPr>
        <p:txBody>
          <a:bodyPr>
            <a:spAutoFit/>
          </a:bodyPr>
          <a:lstStyle/>
          <a:p>
            <a:r>
              <a:rPr lang="en-US" altLang="zh-CN" sz="800">
                <a:latin typeface="Calibri" pitchFamily="34" charset="0"/>
              </a:rPr>
              <a:t>1</a:t>
            </a:r>
            <a:r>
              <a:rPr lang="zh-CN" altLang="zh-CN" sz="800">
                <a:latin typeface="Calibri" pitchFamily="34" charset="0"/>
              </a:rPr>
              <a:t>号标段的造价：</a:t>
            </a:r>
          </a:p>
          <a:p>
            <a:r>
              <a:rPr lang="zh-CN" altLang="zh-CN" sz="800">
                <a:latin typeface="Calibri" pitchFamily="34" charset="0"/>
              </a:rPr>
              <a:t>投资额：</a:t>
            </a:r>
            <a:endParaRPr lang="zh-CN" altLang="en-US" sz="800">
              <a:latin typeface="Calibri" pitchFamily="34" charset="0"/>
            </a:endParaRPr>
          </a:p>
        </p:txBody>
      </p:sp>
      <p:sp>
        <p:nvSpPr>
          <p:cNvPr id="19472" name="TextBox 18"/>
          <p:cNvSpPr txBox="1">
            <a:spLocks noChangeArrowheads="1"/>
          </p:cNvSpPr>
          <p:nvPr/>
        </p:nvSpPr>
        <p:spPr bwMode="auto">
          <a:xfrm>
            <a:off x="5651500" y="2205038"/>
            <a:ext cx="2881313" cy="458787"/>
          </a:xfrm>
          <a:prstGeom prst="rect">
            <a:avLst/>
          </a:prstGeom>
          <a:solidFill>
            <a:schemeClr val="bg1"/>
          </a:solidFill>
          <a:ln w="9525">
            <a:noFill/>
            <a:miter lim="800000"/>
            <a:headEnd/>
            <a:tailEnd/>
          </a:ln>
        </p:spPr>
        <p:txBody>
          <a:bodyPr>
            <a:spAutoFit/>
          </a:bodyPr>
          <a:lstStyle/>
          <a:p>
            <a:r>
              <a:rPr lang="en-US" altLang="zh-CN" sz="800" b="1">
                <a:latin typeface="Calibri" pitchFamily="34" charset="0"/>
              </a:rPr>
              <a:t>1</a:t>
            </a:r>
            <a:r>
              <a:rPr lang="zh-CN" altLang="zh-CN" sz="800" b="1">
                <a:latin typeface="Calibri" pitchFamily="34" charset="0"/>
              </a:rPr>
              <a:t>号</a:t>
            </a:r>
            <a:r>
              <a:rPr lang="zh-CN" altLang="en-US" sz="800" b="1">
                <a:latin typeface="Calibri" pitchFamily="34" charset="0"/>
              </a:rPr>
              <a:t>投资场地</a:t>
            </a:r>
            <a:r>
              <a:rPr lang="zh-CN" altLang="zh-CN" sz="800">
                <a:latin typeface="Calibri" pitchFamily="34" charset="0"/>
              </a:rPr>
              <a:t>：</a:t>
            </a:r>
            <a:endParaRPr lang="en-US" altLang="zh-CN" sz="800">
              <a:latin typeface="Calibri" pitchFamily="34" charset="0"/>
            </a:endParaRPr>
          </a:p>
          <a:p>
            <a:r>
              <a:rPr lang="zh-CN" altLang="zh-CN" sz="800">
                <a:latin typeface="Calibri" pitchFamily="34" charset="0"/>
              </a:rPr>
              <a:t>俄罗斯联邦滨海边疆区乌苏里斯克地区米哈伊洛夫斯克公路</a:t>
            </a:r>
          </a:p>
          <a:p>
            <a:endParaRPr lang="zh-CN" altLang="en-US" sz="800">
              <a:latin typeface="Calibri" pitchFamily="34" charset="0"/>
            </a:endParaRPr>
          </a:p>
        </p:txBody>
      </p:sp>
      <p:sp>
        <p:nvSpPr>
          <p:cNvPr id="20" name="TextBox 19"/>
          <p:cNvSpPr txBox="1"/>
          <p:nvPr/>
        </p:nvSpPr>
        <p:spPr>
          <a:xfrm>
            <a:off x="1835150" y="2852738"/>
            <a:ext cx="3168650" cy="277812"/>
          </a:xfrm>
          <a:prstGeom prst="rect">
            <a:avLst/>
          </a:prstGeom>
          <a:solidFill>
            <a:schemeClr val="accent6">
              <a:lumMod val="75000"/>
            </a:schemeClr>
          </a:solidFill>
        </p:spPr>
        <p:txBody>
          <a:bodyPr>
            <a:spAutoFit/>
          </a:bodyPr>
          <a:lstStyle/>
          <a:p>
            <a:pPr fontAlgn="auto">
              <a:spcBef>
                <a:spcPts val="0"/>
              </a:spcBef>
              <a:spcAft>
                <a:spcPts val="0"/>
              </a:spcAft>
              <a:defRPr/>
            </a:pPr>
            <a:r>
              <a:rPr lang="zh-CN" altLang="zh-CN" sz="1200" dirty="0">
                <a:solidFill>
                  <a:schemeClr val="bg1"/>
                </a:solidFill>
                <a:latin typeface="+mn-lt"/>
                <a:ea typeface="+mn-ea"/>
              </a:rPr>
              <a:t>方案</a:t>
            </a:r>
            <a:r>
              <a:rPr lang="en-US" altLang="zh-CN" sz="1200" dirty="0">
                <a:solidFill>
                  <a:schemeClr val="bg1"/>
                </a:solidFill>
                <a:latin typeface="+mn-lt"/>
                <a:ea typeface="+mn-ea"/>
              </a:rPr>
              <a:t>2. </a:t>
            </a:r>
            <a:r>
              <a:rPr lang="zh-CN" altLang="zh-CN" sz="1200" dirty="0">
                <a:solidFill>
                  <a:schemeClr val="bg1"/>
                </a:solidFill>
                <a:latin typeface="+mn-lt"/>
                <a:ea typeface="+mn-ea"/>
              </a:rPr>
              <a:t>电缆生产</a:t>
            </a:r>
            <a:endParaRPr lang="zh-CN" altLang="en-US" sz="1200" dirty="0">
              <a:solidFill>
                <a:schemeClr val="bg1"/>
              </a:solidFill>
              <a:latin typeface="+mn-lt"/>
              <a:ea typeface="+mn-ea"/>
            </a:endParaRPr>
          </a:p>
        </p:txBody>
      </p:sp>
      <p:sp>
        <p:nvSpPr>
          <p:cNvPr id="21" name="TextBox 20"/>
          <p:cNvSpPr txBox="1"/>
          <p:nvPr/>
        </p:nvSpPr>
        <p:spPr>
          <a:xfrm>
            <a:off x="5508625" y="3357563"/>
            <a:ext cx="1079500" cy="600075"/>
          </a:xfrm>
          <a:prstGeom prst="rect">
            <a:avLst/>
          </a:prstGeom>
          <a:solidFill>
            <a:schemeClr val="accent6">
              <a:lumMod val="60000"/>
              <a:lumOff val="40000"/>
            </a:schemeClr>
          </a:solidFill>
        </p:spPr>
        <p:txBody>
          <a:bodyPr>
            <a:spAutoFit/>
          </a:bodyPr>
          <a:lstStyle/>
          <a:p>
            <a:pPr fontAlgn="auto">
              <a:spcBef>
                <a:spcPts val="0"/>
              </a:spcBef>
              <a:spcAft>
                <a:spcPts val="0"/>
              </a:spcAft>
              <a:defRPr/>
            </a:pPr>
            <a:r>
              <a:rPr lang="zh-CN" altLang="zh-CN" sz="1100" dirty="0">
                <a:solidFill>
                  <a:schemeClr val="bg1"/>
                </a:solidFill>
                <a:latin typeface="+mn-lt"/>
                <a:ea typeface="+mn-ea"/>
              </a:rPr>
              <a:t>第</a:t>
            </a:r>
            <a:r>
              <a:rPr lang="en-US" altLang="zh-CN" sz="1100" dirty="0">
                <a:solidFill>
                  <a:schemeClr val="bg1"/>
                </a:solidFill>
                <a:latin typeface="+mn-lt"/>
                <a:ea typeface="+mn-ea"/>
              </a:rPr>
              <a:t>2</a:t>
            </a:r>
            <a:r>
              <a:rPr lang="zh-CN" altLang="zh-CN" sz="1100" dirty="0">
                <a:solidFill>
                  <a:schemeClr val="bg1"/>
                </a:solidFill>
                <a:latin typeface="+mn-lt"/>
                <a:ea typeface="+mn-ea"/>
              </a:rPr>
              <a:t>阶段</a:t>
            </a:r>
            <a:r>
              <a:rPr lang="en-US" altLang="zh-CN" sz="1100" dirty="0">
                <a:solidFill>
                  <a:schemeClr val="bg1"/>
                </a:solidFill>
                <a:latin typeface="+mn-lt"/>
                <a:ea typeface="+mn-ea"/>
              </a:rPr>
              <a:t>. </a:t>
            </a:r>
            <a:r>
              <a:rPr lang="zh-CN" altLang="zh-CN" sz="1100" dirty="0">
                <a:solidFill>
                  <a:schemeClr val="bg1"/>
                </a:solidFill>
                <a:latin typeface="+mn-lt"/>
                <a:ea typeface="+mn-ea"/>
              </a:rPr>
              <a:t>生产</a:t>
            </a:r>
            <a:r>
              <a:rPr lang="en-US" altLang="zh-CN" sz="1100" dirty="0">
                <a:solidFill>
                  <a:schemeClr val="bg1"/>
                </a:solidFill>
                <a:latin typeface="+mn-lt"/>
                <a:ea typeface="+mn-ea"/>
              </a:rPr>
              <a:t>PVC</a:t>
            </a:r>
            <a:r>
              <a:rPr lang="zh-CN" altLang="zh-CN" sz="1100" dirty="0">
                <a:solidFill>
                  <a:schemeClr val="bg1"/>
                </a:solidFill>
                <a:latin typeface="+mn-lt"/>
                <a:ea typeface="+mn-ea"/>
              </a:rPr>
              <a:t>电缆和汽车线束导线。</a:t>
            </a:r>
            <a:endParaRPr lang="zh-CN" altLang="en-US" sz="1100" dirty="0">
              <a:solidFill>
                <a:schemeClr val="bg1"/>
              </a:solidFill>
              <a:latin typeface="+mn-lt"/>
              <a:ea typeface="+mn-ea"/>
            </a:endParaRPr>
          </a:p>
        </p:txBody>
      </p:sp>
      <p:sp>
        <p:nvSpPr>
          <p:cNvPr id="19475" name="TextBox 21"/>
          <p:cNvSpPr txBox="1">
            <a:spLocks noChangeArrowheads="1"/>
          </p:cNvSpPr>
          <p:nvPr/>
        </p:nvSpPr>
        <p:spPr bwMode="auto">
          <a:xfrm>
            <a:off x="3203575" y="3284538"/>
            <a:ext cx="72072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投资额：</a:t>
            </a:r>
            <a:endParaRPr lang="zh-CN" altLang="en-US" sz="800">
              <a:latin typeface="Calibri" pitchFamily="34" charset="0"/>
            </a:endParaRPr>
          </a:p>
        </p:txBody>
      </p:sp>
      <p:sp>
        <p:nvSpPr>
          <p:cNvPr id="23" name="TextBox 22"/>
          <p:cNvSpPr txBox="1"/>
          <p:nvPr/>
        </p:nvSpPr>
        <p:spPr>
          <a:xfrm>
            <a:off x="1908175" y="3357563"/>
            <a:ext cx="1223963" cy="768350"/>
          </a:xfrm>
          <a:prstGeom prst="rect">
            <a:avLst/>
          </a:prstGeom>
          <a:solidFill>
            <a:schemeClr val="accent6">
              <a:lumMod val="75000"/>
            </a:schemeClr>
          </a:solidFill>
        </p:spPr>
        <p:txBody>
          <a:bodyPr>
            <a:spAutoFit/>
          </a:bodyPr>
          <a:lstStyle/>
          <a:p>
            <a:pPr fontAlgn="auto">
              <a:spcBef>
                <a:spcPts val="0"/>
              </a:spcBef>
              <a:spcAft>
                <a:spcPts val="0"/>
              </a:spcAft>
              <a:defRPr/>
            </a:pPr>
            <a:r>
              <a:rPr lang="zh-CN" altLang="zh-CN" sz="1100" dirty="0">
                <a:solidFill>
                  <a:schemeClr val="bg1"/>
                </a:solidFill>
                <a:latin typeface="+mn-lt"/>
                <a:ea typeface="+mn-ea"/>
              </a:rPr>
              <a:t>第</a:t>
            </a:r>
            <a:r>
              <a:rPr lang="en-US" altLang="zh-CN" sz="1100" dirty="0">
                <a:solidFill>
                  <a:schemeClr val="bg1"/>
                </a:solidFill>
                <a:latin typeface="+mn-lt"/>
                <a:ea typeface="+mn-ea"/>
              </a:rPr>
              <a:t>1</a:t>
            </a:r>
            <a:r>
              <a:rPr lang="zh-CN" altLang="zh-CN" sz="1100" dirty="0">
                <a:solidFill>
                  <a:schemeClr val="bg1"/>
                </a:solidFill>
                <a:latin typeface="+mn-lt"/>
                <a:ea typeface="+mn-ea"/>
              </a:rPr>
              <a:t>阶段</a:t>
            </a:r>
            <a:r>
              <a:rPr lang="en-US" altLang="zh-CN" sz="1100" dirty="0">
                <a:solidFill>
                  <a:schemeClr val="bg1"/>
                </a:solidFill>
                <a:latin typeface="+mn-lt"/>
                <a:ea typeface="+mn-ea"/>
              </a:rPr>
              <a:t>. </a:t>
            </a:r>
            <a:r>
              <a:rPr lang="zh-CN" altLang="zh-CN" sz="1100" dirty="0">
                <a:solidFill>
                  <a:schemeClr val="bg1"/>
                </a:solidFill>
                <a:latin typeface="+mn-lt"/>
                <a:ea typeface="+mn-ea"/>
              </a:rPr>
              <a:t>生产聚氯乙烯绝缘包皮铜芯动力电缆和铜丝</a:t>
            </a:r>
            <a:endParaRPr lang="zh-CN" altLang="en-US" sz="1100" dirty="0">
              <a:solidFill>
                <a:schemeClr val="bg1"/>
              </a:solidFill>
              <a:latin typeface="+mn-lt"/>
              <a:ea typeface="+mn-ea"/>
            </a:endParaRPr>
          </a:p>
        </p:txBody>
      </p:sp>
      <p:sp>
        <p:nvSpPr>
          <p:cNvPr id="24" name="TextBox 23"/>
          <p:cNvSpPr txBox="1"/>
          <p:nvPr/>
        </p:nvSpPr>
        <p:spPr>
          <a:xfrm>
            <a:off x="1908175" y="4724400"/>
            <a:ext cx="1223963" cy="585788"/>
          </a:xfrm>
          <a:prstGeom prst="rect">
            <a:avLst/>
          </a:prstGeom>
          <a:solidFill>
            <a:schemeClr val="tx2">
              <a:lumMod val="60000"/>
              <a:lumOff val="40000"/>
            </a:schemeClr>
          </a:solidFill>
        </p:spPr>
        <p:txBody>
          <a:bodyPr>
            <a:spAutoFit/>
          </a:bodyPr>
          <a:lstStyle/>
          <a:p>
            <a:pPr fontAlgn="auto">
              <a:spcBef>
                <a:spcPts val="0"/>
              </a:spcBef>
              <a:spcAft>
                <a:spcPts val="0"/>
              </a:spcAft>
              <a:defRPr/>
            </a:pPr>
            <a:r>
              <a:rPr lang="zh-CN" altLang="zh-CN" sz="1600" dirty="0">
                <a:solidFill>
                  <a:schemeClr val="bg1"/>
                </a:solidFill>
                <a:latin typeface="+mn-lt"/>
                <a:ea typeface="+mn-ea"/>
              </a:rPr>
              <a:t>方案</a:t>
            </a:r>
            <a:r>
              <a:rPr lang="en-US" altLang="zh-CN" sz="1600" dirty="0">
                <a:solidFill>
                  <a:schemeClr val="bg1"/>
                </a:solidFill>
                <a:latin typeface="+mn-lt"/>
                <a:ea typeface="+mn-ea"/>
              </a:rPr>
              <a:t>3.</a:t>
            </a:r>
            <a:r>
              <a:rPr lang="zh-CN" altLang="zh-CN" sz="1600" dirty="0">
                <a:solidFill>
                  <a:schemeClr val="bg1"/>
                </a:solidFill>
                <a:latin typeface="+mn-lt"/>
                <a:ea typeface="+mn-ea"/>
              </a:rPr>
              <a:t>生产工业气体</a:t>
            </a:r>
            <a:endParaRPr lang="zh-CN" altLang="en-US" sz="1600" dirty="0">
              <a:solidFill>
                <a:schemeClr val="bg1"/>
              </a:solidFill>
              <a:latin typeface="+mn-lt"/>
              <a:ea typeface="+mn-ea"/>
            </a:endParaRPr>
          </a:p>
        </p:txBody>
      </p:sp>
      <p:sp>
        <p:nvSpPr>
          <p:cNvPr id="19478" name="TextBox 24"/>
          <p:cNvSpPr txBox="1">
            <a:spLocks noChangeArrowheads="1"/>
          </p:cNvSpPr>
          <p:nvPr/>
        </p:nvSpPr>
        <p:spPr bwMode="auto">
          <a:xfrm>
            <a:off x="4932363" y="5013325"/>
            <a:ext cx="1655762" cy="461963"/>
          </a:xfrm>
          <a:prstGeom prst="rect">
            <a:avLst/>
          </a:prstGeom>
          <a:solidFill>
            <a:schemeClr val="bg1"/>
          </a:solidFill>
          <a:ln w="9525">
            <a:noFill/>
            <a:miter lim="800000"/>
            <a:headEnd/>
            <a:tailEnd/>
          </a:ln>
        </p:spPr>
        <p:txBody>
          <a:bodyPr>
            <a:spAutoFit/>
          </a:bodyPr>
          <a:lstStyle/>
          <a:p>
            <a:r>
              <a:rPr lang="en-US" altLang="zh-CN" sz="800">
                <a:latin typeface="Calibri" pitchFamily="34" charset="0"/>
              </a:rPr>
              <a:t>3</a:t>
            </a:r>
            <a:r>
              <a:rPr lang="zh-CN" altLang="zh-CN" sz="800">
                <a:latin typeface="Calibri" pitchFamily="34" charset="0"/>
              </a:rPr>
              <a:t>号投资场地：</a:t>
            </a:r>
          </a:p>
          <a:p>
            <a:r>
              <a:rPr lang="zh-CN" altLang="zh-CN" sz="800">
                <a:latin typeface="Calibri" pitchFamily="34" charset="0"/>
              </a:rPr>
              <a:t>俄罗斯联邦滨海边疆区乌苏里斯克市穆尔津采夫胡同</a:t>
            </a:r>
            <a:r>
              <a:rPr lang="en-US" altLang="zh-CN" sz="800">
                <a:latin typeface="Calibri" pitchFamily="34" charset="0"/>
              </a:rPr>
              <a:t>26</a:t>
            </a:r>
            <a:r>
              <a:rPr lang="zh-CN" altLang="zh-CN" sz="800">
                <a:latin typeface="Calibri" pitchFamily="34" charset="0"/>
              </a:rPr>
              <a:t>号</a:t>
            </a:r>
            <a:endParaRPr lang="zh-CN" altLang="en-US" sz="800">
              <a:latin typeface="Calibri" pitchFamily="34" charset="0"/>
            </a:endParaRPr>
          </a:p>
        </p:txBody>
      </p:sp>
      <p:sp>
        <p:nvSpPr>
          <p:cNvPr id="19479" name="TextBox 25"/>
          <p:cNvSpPr txBox="1">
            <a:spLocks noChangeArrowheads="1"/>
          </p:cNvSpPr>
          <p:nvPr/>
        </p:nvSpPr>
        <p:spPr bwMode="auto">
          <a:xfrm>
            <a:off x="4643438" y="4797425"/>
            <a:ext cx="936625" cy="215900"/>
          </a:xfrm>
          <a:prstGeom prst="rect">
            <a:avLst/>
          </a:prstGeom>
          <a:solidFill>
            <a:schemeClr val="bg1"/>
          </a:solidFill>
          <a:ln w="9525">
            <a:noFill/>
            <a:miter lim="800000"/>
            <a:headEnd/>
            <a:tailEnd/>
          </a:ln>
        </p:spPr>
        <p:txBody>
          <a:bodyPr>
            <a:spAutoFit/>
          </a:bodyPr>
          <a:lstStyle/>
          <a:p>
            <a:r>
              <a:rPr lang="en-US" altLang="zh-CN" sz="800">
                <a:latin typeface="Calibri" pitchFamily="34" charset="0"/>
              </a:rPr>
              <a:t>3</a:t>
            </a:r>
            <a:r>
              <a:rPr lang="zh-CN" altLang="en-US" sz="800">
                <a:latin typeface="Calibri" pitchFamily="34" charset="0"/>
              </a:rPr>
              <a:t>号标段造价</a:t>
            </a:r>
            <a:r>
              <a:rPr lang="zh-CN" altLang="zh-CN" sz="800">
                <a:latin typeface="Calibri" pitchFamily="34" charset="0"/>
              </a:rPr>
              <a:t>：</a:t>
            </a:r>
            <a:endParaRPr lang="zh-CN" altLang="en-US" sz="800">
              <a:latin typeface="Calibri" pitchFamily="34" charset="0"/>
            </a:endParaRPr>
          </a:p>
        </p:txBody>
      </p:sp>
      <p:sp>
        <p:nvSpPr>
          <p:cNvPr id="19480" name="TextBox 26"/>
          <p:cNvSpPr txBox="1">
            <a:spLocks noChangeArrowheads="1"/>
          </p:cNvSpPr>
          <p:nvPr/>
        </p:nvSpPr>
        <p:spPr bwMode="auto">
          <a:xfrm>
            <a:off x="5724525" y="4149725"/>
            <a:ext cx="2879725" cy="338138"/>
          </a:xfrm>
          <a:prstGeom prst="rect">
            <a:avLst/>
          </a:prstGeom>
          <a:solidFill>
            <a:schemeClr val="bg1"/>
          </a:solidFill>
          <a:ln w="9525">
            <a:noFill/>
            <a:miter lim="800000"/>
            <a:headEnd/>
            <a:tailEnd/>
          </a:ln>
        </p:spPr>
        <p:txBody>
          <a:bodyPr>
            <a:spAutoFit/>
          </a:bodyPr>
          <a:lstStyle/>
          <a:p>
            <a:r>
              <a:rPr lang="en-US" altLang="zh-CN" sz="800" b="1">
                <a:latin typeface="Calibri" pitchFamily="34" charset="0"/>
              </a:rPr>
              <a:t>2</a:t>
            </a:r>
            <a:r>
              <a:rPr lang="zh-CN" altLang="zh-CN" sz="800" b="1">
                <a:latin typeface="Calibri" pitchFamily="34" charset="0"/>
              </a:rPr>
              <a:t>号</a:t>
            </a:r>
            <a:r>
              <a:rPr lang="zh-CN" altLang="en-US" sz="800" b="1">
                <a:latin typeface="Calibri" pitchFamily="34" charset="0"/>
              </a:rPr>
              <a:t>投资场地</a:t>
            </a:r>
            <a:r>
              <a:rPr lang="zh-CN" altLang="zh-CN" sz="800">
                <a:latin typeface="Calibri" pitchFamily="34" charset="0"/>
              </a:rPr>
              <a:t>：</a:t>
            </a:r>
            <a:endParaRPr lang="en-US" altLang="zh-CN" sz="800">
              <a:latin typeface="Calibri" pitchFamily="34" charset="0"/>
            </a:endParaRPr>
          </a:p>
          <a:p>
            <a:r>
              <a:rPr lang="zh-CN" altLang="zh-CN" sz="800">
                <a:latin typeface="Calibri" pitchFamily="34" charset="0"/>
              </a:rPr>
              <a:t>俄罗斯联邦滨海边疆区斯帕斯克达利尼</a:t>
            </a:r>
            <a:endParaRPr lang="zh-CN" altLang="en-US" sz="800">
              <a:latin typeface="Calibri" pitchFamily="34" charset="0"/>
            </a:endParaRPr>
          </a:p>
        </p:txBody>
      </p:sp>
      <p:sp>
        <p:nvSpPr>
          <p:cNvPr id="19481" name="TextBox 27"/>
          <p:cNvSpPr txBox="1">
            <a:spLocks noChangeArrowheads="1"/>
          </p:cNvSpPr>
          <p:nvPr/>
        </p:nvSpPr>
        <p:spPr bwMode="auto">
          <a:xfrm>
            <a:off x="4932363" y="2852738"/>
            <a:ext cx="1008062" cy="338137"/>
          </a:xfrm>
          <a:prstGeom prst="rect">
            <a:avLst/>
          </a:prstGeom>
          <a:solidFill>
            <a:schemeClr val="bg1"/>
          </a:solidFill>
          <a:ln w="9525">
            <a:noFill/>
            <a:miter lim="800000"/>
            <a:headEnd/>
            <a:tailEnd/>
          </a:ln>
        </p:spPr>
        <p:txBody>
          <a:bodyPr>
            <a:spAutoFit/>
          </a:bodyPr>
          <a:lstStyle/>
          <a:p>
            <a:r>
              <a:rPr lang="en-US" altLang="zh-CN" sz="800">
                <a:latin typeface="Calibri" pitchFamily="34" charset="0"/>
              </a:rPr>
              <a:t>2</a:t>
            </a:r>
            <a:r>
              <a:rPr lang="zh-CN" altLang="zh-CN" sz="800">
                <a:latin typeface="Calibri" pitchFamily="34" charset="0"/>
              </a:rPr>
              <a:t>号标段的造价：</a:t>
            </a:r>
          </a:p>
          <a:p>
            <a:r>
              <a:rPr lang="zh-CN" altLang="zh-CN" sz="800">
                <a:latin typeface="Calibri" pitchFamily="34" charset="0"/>
              </a:rPr>
              <a:t>投资额：</a:t>
            </a:r>
            <a:endParaRPr lang="zh-CN" altLang="en-US" sz="800">
              <a:latin typeface="Calibri" pitchFamily="34" charset="0"/>
            </a:endParaRPr>
          </a:p>
        </p:txBody>
      </p:sp>
      <p:sp>
        <p:nvSpPr>
          <p:cNvPr id="19482" name="TextBox 28"/>
          <p:cNvSpPr txBox="1">
            <a:spLocks noChangeArrowheads="1"/>
          </p:cNvSpPr>
          <p:nvPr/>
        </p:nvSpPr>
        <p:spPr bwMode="auto">
          <a:xfrm>
            <a:off x="611188" y="3716338"/>
            <a:ext cx="1081087" cy="214312"/>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a:t>
            </a:r>
            <a:r>
              <a:rPr lang="ru-RU" altLang="zh-CN" sz="800">
                <a:latin typeface="Calibri" pitchFamily="34" charset="0"/>
              </a:rPr>
              <a:t>1+2+3</a:t>
            </a:r>
            <a:r>
              <a:rPr lang="zh-CN" altLang="zh-CN" sz="800">
                <a:latin typeface="Calibri" pitchFamily="34" charset="0"/>
              </a:rPr>
              <a:t>标段造价：</a:t>
            </a:r>
            <a:endParaRPr lang="zh-CN" altLang="en-US" sz="800">
              <a:latin typeface="Calibri" pitchFamily="34" charset="0"/>
            </a:endParaRPr>
          </a:p>
        </p:txBody>
      </p:sp>
      <p:sp>
        <p:nvSpPr>
          <p:cNvPr id="19483" name="TextBox 30"/>
          <p:cNvSpPr txBox="1">
            <a:spLocks noChangeArrowheads="1"/>
          </p:cNvSpPr>
          <p:nvPr/>
        </p:nvSpPr>
        <p:spPr bwMode="auto">
          <a:xfrm>
            <a:off x="3355975" y="4949825"/>
            <a:ext cx="72072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投资额：</a:t>
            </a:r>
            <a:endParaRPr lang="zh-CN" altLang="en-US" sz="800">
              <a:latin typeface="Calibri" pitchFamily="34" charset="0"/>
            </a:endParaRPr>
          </a:p>
        </p:txBody>
      </p:sp>
      <p:sp>
        <p:nvSpPr>
          <p:cNvPr id="19485" name="TextBox 26"/>
          <p:cNvSpPr txBox="1">
            <a:spLocks noChangeArrowheads="1"/>
          </p:cNvSpPr>
          <p:nvPr/>
        </p:nvSpPr>
        <p:spPr bwMode="auto">
          <a:xfrm>
            <a:off x="4859338" y="5876925"/>
            <a:ext cx="1081087" cy="336550"/>
          </a:xfrm>
          <a:prstGeom prst="rect">
            <a:avLst/>
          </a:prstGeom>
          <a:solidFill>
            <a:schemeClr val="bg1"/>
          </a:solidFill>
          <a:ln w="9525">
            <a:noFill/>
            <a:miter lim="800000"/>
            <a:headEnd/>
            <a:tailEnd/>
          </a:ln>
        </p:spPr>
        <p:txBody>
          <a:bodyPr>
            <a:spAutoFit/>
          </a:bodyPr>
          <a:lstStyle/>
          <a:p>
            <a:r>
              <a:rPr lang="en-US" altLang="zh-CN" sz="800" b="1">
                <a:latin typeface="Calibri" pitchFamily="34" charset="0"/>
              </a:rPr>
              <a:t>1+2+3</a:t>
            </a:r>
            <a:r>
              <a:rPr lang="zh-CN" altLang="en-US" sz="800" b="1">
                <a:latin typeface="Calibri" pitchFamily="34" charset="0"/>
              </a:rPr>
              <a:t>号标段造价</a:t>
            </a:r>
            <a:r>
              <a:rPr lang="en-US" altLang="zh-CN" sz="800">
                <a:latin typeface="Calibri" pitchFamily="34" charset="0"/>
              </a:rPr>
              <a:t>:   </a:t>
            </a:r>
          </a:p>
          <a:p>
            <a:r>
              <a:rPr lang="zh-CN" altLang="en-US" sz="800">
                <a:latin typeface="Calibri" pitchFamily="34" charset="0"/>
              </a:rPr>
              <a:t>投资额：</a:t>
            </a:r>
            <a:endParaRPr lang="en-US" altLang="zh-CN" sz="800">
              <a:latin typeface="Calibri" pitchFamily="34" charset="0"/>
            </a:endParaRPr>
          </a:p>
        </p:txBody>
      </p:sp>
      <p:sp>
        <p:nvSpPr>
          <p:cNvPr id="19486" name="TextBox 26"/>
          <p:cNvSpPr txBox="1">
            <a:spLocks noChangeArrowheads="1"/>
          </p:cNvSpPr>
          <p:nvPr/>
        </p:nvSpPr>
        <p:spPr bwMode="auto">
          <a:xfrm>
            <a:off x="1763713" y="5876925"/>
            <a:ext cx="2879725" cy="366713"/>
          </a:xfrm>
          <a:prstGeom prst="rect">
            <a:avLst/>
          </a:prstGeom>
          <a:solidFill>
            <a:schemeClr val="bg1"/>
          </a:solidFill>
          <a:ln w="9525">
            <a:noFill/>
            <a:miter lim="800000"/>
            <a:headEnd/>
            <a:tailEnd/>
          </a:ln>
        </p:spPr>
        <p:txBody>
          <a:bodyPr>
            <a:spAutoFit/>
          </a:bodyPr>
          <a:lstStyle/>
          <a:p>
            <a:r>
              <a:rPr lang="zh-CN" altLang="en-US" b="1"/>
              <a:t>投资计划 </a:t>
            </a:r>
            <a:r>
              <a:rPr lang="en-US" altLang="zh-CN" b="1"/>
              <a:t>– </a:t>
            </a:r>
            <a:r>
              <a:rPr lang="zh-CN" altLang="en-US" b="1"/>
              <a:t>第</a:t>
            </a:r>
            <a:r>
              <a:rPr lang="en-US" altLang="zh-CN" b="1"/>
              <a:t>1</a:t>
            </a:r>
            <a:r>
              <a:rPr lang="zh-CN" altLang="en-US" b="1"/>
              <a:t>阶段</a:t>
            </a:r>
            <a:r>
              <a:rPr lang="zh-CN" altLang="en-US"/>
              <a:t> </a:t>
            </a:r>
          </a:p>
        </p:txBody>
      </p:sp>
      <p:sp>
        <p:nvSpPr>
          <p:cNvPr id="19487" name="TextBox 26"/>
          <p:cNvSpPr txBox="1">
            <a:spLocks noChangeArrowheads="1"/>
          </p:cNvSpPr>
          <p:nvPr/>
        </p:nvSpPr>
        <p:spPr bwMode="auto">
          <a:xfrm>
            <a:off x="755650" y="4149725"/>
            <a:ext cx="792163" cy="214313"/>
          </a:xfrm>
          <a:prstGeom prst="rect">
            <a:avLst/>
          </a:prstGeom>
          <a:solidFill>
            <a:schemeClr val="bg1"/>
          </a:solidFill>
          <a:ln w="9525">
            <a:noFill/>
            <a:miter lim="800000"/>
            <a:headEnd/>
            <a:tailEnd/>
          </a:ln>
        </p:spPr>
        <p:txBody>
          <a:bodyPr>
            <a:spAutoFit/>
          </a:bodyPr>
          <a:lstStyle/>
          <a:p>
            <a:r>
              <a:rPr lang="zh-CN" altLang="en-US" sz="800">
                <a:latin typeface="Calibri" pitchFamily="34" charset="0"/>
              </a:rPr>
              <a:t>投资额：</a:t>
            </a:r>
            <a:endParaRPr lang="en-US" altLang="zh-CN" sz="800">
              <a:latin typeface="Calibri" pitchFamily="34" charset="0"/>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93187"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93188"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13" name="Прямоугольник 12"/>
          <p:cNvSpPr/>
          <p:nvPr/>
        </p:nvSpPr>
        <p:spPr>
          <a:xfrm>
            <a:off x="288925" y="973138"/>
            <a:ext cx="5578475" cy="2384425"/>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3190" name="Стрелка вниз 13"/>
          <p:cNvSpPr>
            <a:spLocks noChangeArrowheads="1"/>
          </p:cNvSpPr>
          <p:nvPr/>
        </p:nvSpPr>
        <p:spPr bwMode="auto">
          <a:xfrm>
            <a:off x="468313" y="836613"/>
            <a:ext cx="2447925"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en-US" altLang="zh-CN" sz="1400">
                <a:solidFill>
                  <a:schemeClr val="bg1"/>
                </a:solidFill>
                <a:latin typeface="Calibri" pitchFamily="34" charset="0"/>
              </a:rPr>
              <a:t>MIRR</a:t>
            </a:r>
            <a:endParaRPr lang="ru-RU" altLang="zh-CN" sz="1400">
              <a:solidFill>
                <a:schemeClr val="bg1"/>
              </a:solidFill>
              <a:latin typeface="Calibri" pitchFamily="34" charset="0"/>
            </a:endParaRPr>
          </a:p>
        </p:txBody>
      </p:sp>
      <p:sp>
        <p:nvSpPr>
          <p:cNvPr id="24" name="Прямоугольник 23"/>
          <p:cNvSpPr/>
          <p:nvPr/>
        </p:nvSpPr>
        <p:spPr>
          <a:xfrm>
            <a:off x="271463" y="3581400"/>
            <a:ext cx="5595937" cy="2519363"/>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25" name="Стрелка вниз 24"/>
          <p:cNvSpPr/>
          <p:nvPr/>
        </p:nvSpPr>
        <p:spPr>
          <a:xfrm>
            <a:off x="468313" y="3444875"/>
            <a:ext cx="2447925" cy="271463"/>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en-US" sz="1400" dirty="0">
                <a:solidFill>
                  <a:schemeClr val="bg1"/>
                </a:solidFill>
                <a:latin typeface="+mn-lt"/>
                <a:ea typeface="+mn-ea"/>
              </a:rPr>
              <a:t>EBITDA</a:t>
            </a:r>
            <a:endParaRPr lang="ru-RU" sz="1400" dirty="0">
              <a:solidFill>
                <a:schemeClr val="bg1"/>
              </a:solidFill>
              <a:latin typeface="+mn-lt"/>
              <a:ea typeface="+mn-ea"/>
            </a:endParaRPr>
          </a:p>
        </p:txBody>
      </p:sp>
      <p:sp>
        <p:nvSpPr>
          <p:cNvPr id="27" name="Прямоугольник 26"/>
          <p:cNvSpPr/>
          <p:nvPr/>
        </p:nvSpPr>
        <p:spPr>
          <a:xfrm>
            <a:off x="6045200" y="973138"/>
            <a:ext cx="2847975" cy="5127625"/>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graphicFrame>
        <p:nvGraphicFramePr>
          <p:cNvPr id="16" name="Диаграмма 15"/>
          <p:cNvGraphicFramePr/>
          <p:nvPr/>
        </p:nvGraphicFramePr>
        <p:xfrm>
          <a:off x="368038" y="1148714"/>
          <a:ext cx="5428097" cy="213627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 name="Диаграмма 16"/>
          <p:cNvGraphicFramePr/>
          <p:nvPr/>
        </p:nvGraphicFramePr>
        <p:xfrm>
          <a:off x="320429" y="3733378"/>
          <a:ext cx="5475708" cy="228791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8" name="Диаграмма 17"/>
          <p:cNvGraphicFramePr/>
          <p:nvPr/>
        </p:nvGraphicFramePr>
        <p:xfrm>
          <a:off x="6156176" y="1182811"/>
          <a:ext cx="2736305" cy="4918184"/>
        </p:xfrm>
        <a:graphic>
          <a:graphicData uri="http://schemas.openxmlformats.org/drawingml/2006/chart">
            <c:chart xmlns:c="http://schemas.openxmlformats.org/drawingml/2006/chart" xmlns:r="http://schemas.openxmlformats.org/officeDocument/2006/relationships" r:id="rId7"/>
          </a:graphicData>
        </a:graphic>
      </p:graphicFrame>
      <p:sp>
        <p:nvSpPr>
          <p:cNvPr id="19" name="Стрелка вниз 18"/>
          <p:cNvSpPr/>
          <p:nvPr/>
        </p:nvSpPr>
        <p:spPr>
          <a:xfrm>
            <a:off x="6156325" y="852488"/>
            <a:ext cx="2447925" cy="273050"/>
          </a:xfrm>
          <a:prstGeom prst="downArrow">
            <a:avLst>
              <a:gd name="adj1" fmla="val 100000"/>
              <a:gd name="adj2" fmla="val 0"/>
            </a:avLst>
          </a:prstGeom>
          <a:solidFill>
            <a:schemeClr val="tx1">
              <a:lumMod val="75000"/>
              <a:lumOff val="2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方案的利润率</a:t>
            </a:r>
            <a:endParaRPr lang="ru-RU" sz="1400" dirty="0">
              <a:solidFill>
                <a:schemeClr val="bg1"/>
              </a:solidFill>
              <a:latin typeface="+mn-lt"/>
              <a:ea typeface="+mn-ea"/>
            </a:endParaRPr>
          </a:p>
        </p:txBody>
      </p:sp>
      <p:sp>
        <p:nvSpPr>
          <p:cNvPr id="20" name="Стрелка вниз 19"/>
          <p:cNvSpPr/>
          <p:nvPr/>
        </p:nvSpPr>
        <p:spPr>
          <a:xfrm>
            <a:off x="3348038" y="849313"/>
            <a:ext cx="2376487" cy="273050"/>
          </a:xfrm>
          <a:prstGeom prst="downArrow">
            <a:avLst>
              <a:gd name="adj1" fmla="val 100000"/>
              <a:gd name="adj2" fmla="val 0"/>
            </a:avLst>
          </a:prstGeom>
          <a:solidFill>
            <a:schemeClr val="accent2">
              <a:lumMod val="60000"/>
              <a:lumOff val="40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方案的比较分析</a:t>
            </a:r>
            <a:endParaRPr lang="ru-RU" sz="1050" dirty="0">
              <a:solidFill>
                <a:schemeClr val="bg1"/>
              </a:solidFill>
              <a:latin typeface="+mn-lt"/>
              <a:ea typeface="+mn-ea"/>
            </a:endParaRPr>
          </a:p>
        </p:txBody>
      </p:sp>
      <p:sp>
        <p:nvSpPr>
          <p:cNvPr id="21" name="Стрелка вниз 20"/>
          <p:cNvSpPr/>
          <p:nvPr/>
        </p:nvSpPr>
        <p:spPr>
          <a:xfrm>
            <a:off x="3348038" y="3444875"/>
            <a:ext cx="2387600" cy="271463"/>
          </a:xfrm>
          <a:prstGeom prst="downArrow">
            <a:avLst>
              <a:gd name="adj1" fmla="val 100000"/>
              <a:gd name="adj2" fmla="val 0"/>
            </a:avLst>
          </a:prstGeom>
          <a:solidFill>
            <a:schemeClr val="accent6"/>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方案的比较分析</a:t>
            </a:r>
            <a:endParaRPr lang="ru-RU" sz="1050" dirty="0">
              <a:solidFill>
                <a:schemeClr val="bg1"/>
              </a:solidFill>
              <a:latin typeface="+mn-lt"/>
              <a:ea typeface="+mn-ea"/>
            </a:endParaRPr>
          </a:p>
        </p:txBody>
      </p:sp>
      <p:sp>
        <p:nvSpPr>
          <p:cNvPr id="22" name="TextBox 21"/>
          <p:cNvSpPr txBox="1"/>
          <p:nvPr/>
        </p:nvSpPr>
        <p:spPr>
          <a:xfrm>
            <a:off x="1908175" y="120650"/>
            <a:ext cx="24399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投资计划</a:t>
            </a:r>
            <a:r>
              <a:rPr lang="en-US" altLang="zh-CN" sz="2400" spc="-150" dirty="0">
                <a:solidFill>
                  <a:schemeClr val="tx1">
                    <a:lumMod val="50000"/>
                    <a:lumOff val="50000"/>
                  </a:schemeClr>
                </a:solidFill>
                <a:latin typeface="GOST type A" pitchFamily="34" charset="0"/>
                <a:ea typeface="+mn-ea"/>
                <a:cs typeface="Times New Roman" pitchFamily="18" charset="0"/>
              </a:rPr>
              <a:t>-</a:t>
            </a:r>
            <a:r>
              <a:rPr lang="zh-CN" altLang="en-US" sz="2400" spc="-150" dirty="0">
                <a:solidFill>
                  <a:schemeClr val="tx1">
                    <a:lumMod val="50000"/>
                    <a:lumOff val="50000"/>
                  </a:schemeClr>
                </a:solidFill>
                <a:latin typeface="GOST type A" pitchFamily="34" charset="0"/>
                <a:ea typeface="+mn-ea"/>
                <a:cs typeface="Times New Roman" pitchFamily="18" charset="0"/>
              </a:rPr>
              <a:t>第</a:t>
            </a:r>
            <a:r>
              <a:rPr lang="en-US" altLang="zh-CN" sz="2400" spc="-150" dirty="0">
                <a:solidFill>
                  <a:schemeClr val="tx1">
                    <a:lumMod val="50000"/>
                    <a:lumOff val="50000"/>
                  </a:schemeClr>
                </a:solidFill>
                <a:latin typeface="GOST type A" pitchFamily="34" charset="0"/>
                <a:ea typeface="+mn-ea"/>
                <a:cs typeface="Times New Roman" pitchFamily="18" charset="0"/>
              </a:rPr>
              <a:t>1</a:t>
            </a:r>
            <a:r>
              <a:rPr lang="zh-CN" altLang="en-US" sz="2400" spc="-150" dirty="0">
                <a:solidFill>
                  <a:schemeClr val="tx1">
                    <a:lumMod val="50000"/>
                    <a:lumOff val="50000"/>
                  </a:schemeClr>
                </a:solidFill>
                <a:latin typeface="GOST type A" pitchFamily="34" charset="0"/>
                <a:ea typeface="+mn-ea"/>
                <a:cs typeface="Times New Roman" pitchFamily="18" charset="0"/>
              </a:rPr>
              <a:t>阶段</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6" name="Прямоугольник 25"/>
          <p:cNvSpPr/>
          <p:nvPr/>
        </p:nvSpPr>
        <p:spPr>
          <a:xfrm>
            <a:off x="7866063" y="604838"/>
            <a:ext cx="1260475" cy="47625"/>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1B51A472-40BF-41AE-948C-40ECF3392BBE}" type="slidenum">
              <a:rPr lang="ru-RU" sz="1800" b="1"/>
              <a:pPr>
                <a:defRPr/>
              </a:pPr>
              <a:t>40</a:t>
            </a:fld>
            <a:endParaRPr lang="ru-RU" sz="1800" b="1" dirty="0"/>
          </a:p>
        </p:txBody>
      </p:sp>
      <p:sp>
        <p:nvSpPr>
          <p:cNvPr id="93203" name="TextBox 22"/>
          <p:cNvSpPr txBox="1">
            <a:spLocks noChangeArrowheads="1"/>
          </p:cNvSpPr>
          <p:nvPr/>
        </p:nvSpPr>
        <p:spPr bwMode="auto">
          <a:xfrm>
            <a:off x="4211638" y="1341438"/>
            <a:ext cx="1728787" cy="1600200"/>
          </a:xfrm>
          <a:prstGeom prst="rect">
            <a:avLst/>
          </a:prstGeom>
          <a:solidFill>
            <a:srgbClr val="FFFFFF"/>
          </a:solidFill>
          <a:ln w="9525">
            <a:noFill/>
            <a:miter lim="800000"/>
            <a:headEnd/>
            <a:tailEnd/>
          </a:ln>
        </p:spPr>
        <p:txBody>
          <a:bodyPr>
            <a:spAutoFit/>
          </a:bodyPr>
          <a:lstStyle/>
          <a:p>
            <a:r>
              <a:rPr lang="zh-CN" altLang="zh-CN" sz="1400">
                <a:latin typeface="Calibri" pitchFamily="34" charset="0"/>
              </a:rPr>
              <a:t>第</a:t>
            </a:r>
            <a:r>
              <a:rPr lang="en-US" altLang="zh-CN" sz="1400">
                <a:latin typeface="Calibri" pitchFamily="34" charset="0"/>
              </a:rPr>
              <a:t>1</a:t>
            </a:r>
            <a:r>
              <a:rPr lang="zh-CN" altLang="zh-CN" sz="1400">
                <a:latin typeface="Calibri" pitchFamily="34" charset="0"/>
              </a:rPr>
              <a:t>阶段</a:t>
            </a:r>
            <a:r>
              <a:rPr lang="en-US" altLang="zh-CN" sz="1400">
                <a:latin typeface="Calibri" pitchFamily="34" charset="0"/>
              </a:rPr>
              <a:t>. </a:t>
            </a:r>
            <a:r>
              <a:rPr lang="zh-CN" altLang="zh-CN" sz="1400">
                <a:latin typeface="Calibri" pitchFamily="34" charset="0"/>
              </a:rPr>
              <a:t>用铝生产合金</a:t>
            </a:r>
            <a:r>
              <a:rPr lang="en-US" altLang="zh-CN" sz="1400">
                <a:latin typeface="Calibri" pitchFamily="34" charset="0"/>
              </a:rPr>
              <a:t>ADC10/12</a:t>
            </a:r>
            <a:endParaRPr lang="zh-CN" altLang="zh-CN" sz="1400">
              <a:latin typeface="Calibri" pitchFamily="34" charset="0"/>
            </a:endParaRPr>
          </a:p>
          <a:p>
            <a:r>
              <a:rPr lang="zh-CN" altLang="zh-CN" sz="1400">
                <a:latin typeface="Calibri" pitchFamily="34" charset="0"/>
              </a:rPr>
              <a:t>第</a:t>
            </a:r>
            <a:r>
              <a:rPr lang="en-US" altLang="zh-CN" sz="1400">
                <a:latin typeface="Calibri" pitchFamily="34" charset="0"/>
              </a:rPr>
              <a:t>1</a:t>
            </a:r>
            <a:r>
              <a:rPr lang="zh-CN" altLang="zh-CN" sz="1400">
                <a:latin typeface="Calibri" pitchFamily="34" charset="0"/>
              </a:rPr>
              <a:t>阶段</a:t>
            </a:r>
            <a:r>
              <a:rPr lang="en-US" altLang="zh-CN" sz="1400">
                <a:latin typeface="Calibri" pitchFamily="34" charset="0"/>
              </a:rPr>
              <a:t>. </a:t>
            </a:r>
            <a:r>
              <a:rPr lang="zh-CN" altLang="zh-CN" sz="1400">
                <a:latin typeface="Calibri" pitchFamily="34" charset="0"/>
              </a:rPr>
              <a:t>制氧</a:t>
            </a:r>
          </a:p>
          <a:p>
            <a:endParaRPr lang="en-US" altLang="zh-CN" sz="1400">
              <a:latin typeface="Calibri" pitchFamily="34" charset="0"/>
            </a:endParaRPr>
          </a:p>
          <a:p>
            <a:r>
              <a:rPr lang="zh-CN" altLang="zh-CN" sz="1400">
                <a:latin typeface="Calibri" pitchFamily="34" charset="0"/>
              </a:rPr>
              <a:t>第</a:t>
            </a:r>
            <a:r>
              <a:rPr lang="en-US" altLang="zh-CN" sz="1400">
                <a:latin typeface="Calibri" pitchFamily="34" charset="0"/>
              </a:rPr>
              <a:t>1</a:t>
            </a:r>
            <a:r>
              <a:rPr lang="zh-CN" altLang="zh-CN" sz="1400">
                <a:latin typeface="Calibri" pitchFamily="34" charset="0"/>
              </a:rPr>
              <a:t>阶段</a:t>
            </a:r>
            <a:r>
              <a:rPr lang="en-US" altLang="zh-CN" sz="1400">
                <a:latin typeface="Calibri" pitchFamily="34" charset="0"/>
              </a:rPr>
              <a:t>. </a:t>
            </a:r>
            <a:r>
              <a:rPr lang="zh-CN" altLang="zh-CN" sz="1400">
                <a:latin typeface="Calibri" pitchFamily="34" charset="0"/>
              </a:rPr>
              <a:t>生产动力电缆</a:t>
            </a:r>
          </a:p>
          <a:p>
            <a:r>
              <a:rPr lang="zh-CN" altLang="zh-CN" sz="1400">
                <a:latin typeface="Calibri" pitchFamily="34" charset="0"/>
              </a:rPr>
              <a:t>第</a:t>
            </a:r>
            <a:r>
              <a:rPr lang="en-US" altLang="zh-CN" sz="1400">
                <a:latin typeface="Calibri" pitchFamily="34" charset="0"/>
              </a:rPr>
              <a:t>1</a:t>
            </a:r>
            <a:r>
              <a:rPr lang="zh-CN" altLang="zh-CN" sz="1400">
                <a:latin typeface="Calibri" pitchFamily="34" charset="0"/>
              </a:rPr>
              <a:t>阶段的投资计划</a:t>
            </a:r>
            <a:endParaRPr lang="zh-CN" altLang="en-US" sz="1400">
              <a:latin typeface="Calibri" pitchFamily="34" charset="0"/>
            </a:endParaRPr>
          </a:p>
        </p:txBody>
      </p:sp>
      <p:sp>
        <p:nvSpPr>
          <p:cNvPr id="93204" name="TextBox 27"/>
          <p:cNvSpPr txBox="1">
            <a:spLocks noChangeArrowheads="1"/>
          </p:cNvSpPr>
          <p:nvPr/>
        </p:nvSpPr>
        <p:spPr bwMode="auto">
          <a:xfrm>
            <a:off x="6732588" y="1844675"/>
            <a:ext cx="1871662" cy="246063"/>
          </a:xfrm>
          <a:prstGeom prst="rect">
            <a:avLst/>
          </a:prstGeom>
          <a:solidFill>
            <a:srgbClr val="FFFFFF"/>
          </a:solidFill>
          <a:ln w="9525">
            <a:noFill/>
            <a:miter lim="800000"/>
            <a:headEnd/>
            <a:tailEnd/>
          </a:ln>
        </p:spPr>
        <p:txBody>
          <a:bodyPr>
            <a:spAutoFit/>
          </a:bodyPr>
          <a:lstStyle/>
          <a:p>
            <a:r>
              <a:rPr lang="zh-CN" altLang="zh-CN" sz="1000">
                <a:latin typeface="Calibri" pitchFamily="34" charset="0"/>
              </a:rPr>
              <a:t>整个周期的平均净利润率</a:t>
            </a:r>
            <a:endParaRPr lang="zh-CN" altLang="en-US" sz="1000">
              <a:latin typeface="Calibri" pitchFamily="34" charset="0"/>
            </a:endParaRPr>
          </a:p>
        </p:txBody>
      </p:sp>
      <p:sp>
        <p:nvSpPr>
          <p:cNvPr id="93205" name="TextBox 1"/>
          <p:cNvSpPr txBox="1">
            <a:spLocks noChangeArrowheads="1"/>
          </p:cNvSpPr>
          <p:nvPr/>
        </p:nvSpPr>
        <p:spPr bwMode="auto">
          <a:xfrm>
            <a:off x="7740650" y="4149725"/>
            <a:ext cx="1008063" cy="719138"/>
          </a:xfrm>
          <a:prstGeom prst="rect">
            <a:avLst/>
          </a:prstGeom>
          <a:solidFill>
            <a:srgbClr val="FFFFFF"/>
          </a:solidFill>
          <a:ln w="9525">
            <a:noFill/>
            <a:miter lim="800000"/>
            <a:headEnd/>
            <a:tailEnd/>
          </a:ln>
        </p:spPr>
        <p:txBody>
          <a:bodyPr/>
          <a:lstStyle/>
          <a:p>
            <a:r>
              <a:rPr lang="zh-CN" altLang="zh-CN" sz="1100">
                <a:latin typeface="Calibri" pitchFamily="34" charset="0"/>
              </a:rPr>
              <a:t>第</a:t>
            </a:r>
            <a:r>
              <a:rPr lang="en-US" altLang="zh-CN" sz="1100">
                <a:latin typeface="Calibri" pitchFamily="34" charset="0"/>
              </a:rPr>
              <a:t>1</a:t>
            </a:r>
            <a:r>
              <a:rPr lang="zh-CN" altLang="zh-CN" sz="1100">
                <a:latin typeface="Calibri" pitchFamily="34" charset="0"/>
              </a:rPr>
              <a:t>阶段</a:t>
            </a:r>
            <a:r>
              <a:rPr lang="en-US" altLang="zh-CN" sz="1100">
                <a:latin typeface="Calibri" pitchFamily="34" charset="0"/>
              </a:rPr>
              <a:t>. </a:t>
            </a:r>
            <a:r>
              <a:rPr lang="zh-CN" altLang="zh-CN" sz="1100">
                <a:latin typeface="Calibri" pitchFamily="34" charset="0"/>
              </a:rPr>
              <a:t>生产动力电缆</a:t>
            </a:r>
            <a:endParaRPr lang="zh-CN" altLang="en-US" sz="1100">
              <a:latin typeface="Calibri" pitchFamily="34" charset="0"/>
            </a:endParaRPr>
          </a:p>
        </p:txBody>
      </p:sp>
      <p:sp>
        <p:nvSpPr>
          <p:cNvPr id="93206" name="TextBox 1"/>
          <p:cNvSpPr txBox="1">
            <a:spLocks noChangeArrowheads="1"/>
          </p:cNvSpPr>
          <p:nvPr/>
        </p:nvSpPr>
        <p:spPr bwMode="auto">
          <a:xfrm>
            <a:off x="7740650" y="5084763"/>
            <a:ext cx="1008063" cy="720725"/>
          </a:xfrm>
          <a:prstGeom prst="rect">
            <a:avLst/>
          </a:prstGeom>
          <a:solidFill>
            <a:srgbClr val="FFFFFF"/>
          </a:solidFill>
          <a:ln w="9525">
            <a:noFill/>
            <a:miter lim="800000"/>
            <a:headEnd/>
            <a:tailEnd/>
          </a:ln>
        </p:spPr>
        <p:txBody>
          <a:bodyPr/>
          <a:lstStyle/>
          <a:p>
            <a:r>
              <a:rPr lang="zh-CN" altLang="zh-CN" sz="1100">
                <a:latin typeface="Calibri" pitchFamily="34" charset="0"/>
              </a:rPr>
              <a:t>第</a:t>
            </a:r>
            <a:r>
              <a:rPr lang="en-US" altLang="zh-CN" sz="1100">
                <a:latin typeface="Calibri" pitchFamily="34" charset="0"/>
              </a:rPr>
              <a:t>1</a:t>
            </a:r>
            <a:r>
              <a:rPr lang="zh-CN" altLang="zh-CN" sz="1100">
                <a:latin typeface="Calibri" pitchFamily="34" charset="0"/>
              </a:rPr>
              <a:t>阶段的投资计划</a:t>
            </a:r>
            <a:endParaRPr lang="zh-CN" altLang="en-US" sz="1100">
              <a:latin typeface="Calibri" pitchFamily="34" charset="0"/>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综合投资计划</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95236"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95237"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123190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r>
              <a:rPr lang="zh-CN" altLang="en-US" sz="1100" b="1" dirty="0">
                <a:solidFill>
                  <a:prstClr val="black"/>
                </a:solidFill>
              </a:rPr>
              <a:t>综合投资计划包含的方案</a:t>
            </a:r>
            <a:endParaRPr lang="ru-RU" sz="1100" b="1" dirty="0">
              <a:solidFill>
                <a:prstClr val="black"/>
              </a:solidFill>
            </a:endParaRPr>
          </a:p>
          <a:p>
            <a:pPr marL="447675" indent="-171450" fontAlgn="auto">
              <a:spcBef>
                <a:spcPts val="0"/>
              </a:spcBef>
              <a:spcAft>
                <a:spcPts val="0"/>
              </a:spcAft>
              <a:buFont typeface="Wingdings" panose="05000000000000000000" pitchFamily="2" charset="2"/>
              <a:buChar char="§"/>
              <a:defRPr/>
            </a:pPr>
            <a:r>
              <a:rPr lang="zh-CN" altLang="en-US" sz="1100" b="1" dirty="0"/>
              <a:t>铝生产</a:t>
            </a:r>
            <a:r>
              <a:rPr lang="en-US" altLang="zh-CN" sz="1100" b="1" dirty="0"/>
              <a:t>-</a:t>
            </a:r>
            <a:r>
              <a:rPr lang="zh-CN" altLang="en-US" sz="1100" b="1" dirty="0"/>
              <a:t>第</a:t>
            </a:r>
            <a:r>
              <a:rPr lang="en-US" altLang="zh-CN" sz="1100" b="1" dirty="0"/>
              <a:t>1</a:t>
            </a:r>
            <a:r>
              <a:rPr lang="zh-CN" altLang="en-US" sz="1100" b="1" dirty="0"/>
              <a:t>阶段。生产铝合金</a:t>
            </a:r>
            <a:r>
              <a:rPr lang="en-US" altLang="zh-CN" sz="1100" b="1" dirty="0"/>
              <a:t>ADC10/12</a:t>
            </a:r>
            <a:r>
              <a:rPr lang="zh-CN" altLang="en-US" sz="1100" b="1" dirty="0"/>
              <a:t>，第</a:t>
            </a:r>
            <a:r>
              <a:rPr lang="en-US" altLang="zh-CN" sz="1100" b="1" dirty="0"/>
              <a:t>2</a:t>
            </a:r>
            <a:r>
              <a:rPr lang="zh-CN" altLang="en-US" sz="1100" b="1" dirty="0"/>
              <a:t>阶段。用</a:t>
            </a:r>
            <a:r>
              <a:rPr lang="ru-RU" sz="1100" b="1" dirty="0"/>
              <a:t> DISAMATIC</a:t>
            </a:r>
            <a:r>
              <a:rPr lang="zh-CN" altLang="en-US" sz="1100" b="1" dirty="0"/>
              <a:t>工艺生产铝铸件。</a:t>
            </a:r>
            <a:endParaRPr lang="ru-RU" sz="1100" b="1" dirty="0"/>
          </a:p>
          <a:p>
            <a:pPr marL="447675" indent="-171450" fontAlgn="auto">
              <a:spcBef>
                <a:spcPts val="0"/>
              </a:spcBef>
              <a:spcAft>
                <a:spcPts val="0"/>
              </a:spcAft>
              <a:buFont typeface="Wingdings" panose="05000000000000000000" pitchFamily="2" charset="2"/>
              <a:buChar char="§"/>
              <a:defRPr/>
            </a:pPr>
            <a:r>
              <a:rPr lang="zh-CN" altLang="en-US" sz="1100" b="1" dirty="0"/>
              <a:t>电缆生产</a:t>
            </a:r>
            <a:r>
              <a:rPr lang="en-US" altLang="zh-CN" sz="1100" b="1" dirty="0"/>
              <a:t>-</a:t>
            </a:r>
            <a:r>
              <a:rPr lang="zh-CN" altLang="en-US" sz="1100" b="1" dirty="0"/>
              <a:t>第</a:t>
            </a:r>
            <a:r>
              <a:rPr lang="en-US" altLang="zh-CN" sz="1100" b="1" dirty="0"/>
              <a:t>1</a:t>
            </a:r>
            <a:r>
              <a:rPr lang="zh-CN" altLang="en-US" sz="1100" b="1" dirty="0"/>
              <a:t>阶段。</a:t>
            </a:r>
            <a:r>
              <a:rPr lang="zh-CN" altLang="zh-CN" sz="1100" b="1" dirty="0"/>
              <a:t>生产聚氯乙烯绝缘包皮铜芯动力电缆和</a:t>
            </a:r>
            <a:r>
              <a:rPr lang="zh-CN" altLang="zh-CN" sz="1100" b="1" dirty="0"/>
              <a:t>铜丝</a:t>
            </a:r>
            <a:r>
              <a:rPr lang="zh-CN" altLang="en-US" sz="1100" b="1" dirty="0"/>
              <a:t>，第</a:t>
            </a:r>
            <a:r>
              <a:rPr lang="en-US" altLang="zh-CN" sz="1100" b="1" dirty="0"/>
              <a:t>2</a:t>
            </a:r>
            <a:r>
              <a:rPr lang="zh-CN" altLang="en-US" sz="1100" b="1" dirty="0"/>
              <a:t>阶段。生产</a:t>
            </a:r>
            <a:r>
              <a:rPr lang="en-US" altLang="zh-CN" sz="1100" b="1" dirty="0"/>
              <a:t>PVC</a:t>
            </a:r>
            <a:r>
              <a:rPr lang="zh-CN" altLang="en-US" sz="1100" b="1" dirty="0"/>
              <a:t>电缆和汽车线束导线。</a:t>
            </a:r>
            <a:r>
              <a:rPr lang="ru-RU" sz="1100" b="1" dirty="0"/>
              <a:t> </a:t>
            </a:r>
            <a:endParaRPr lang="en-US" sz="1100" b="1" dirty="0"/>
          </a:p>
          <a:p>
            <a:pPr marL="447675" indent="-171450" fontAlgn="auto">
              <a:spcBef>
                <a:spcPts val="0"/>
              </a:spcBef>
              <a:spcAft>
                <a:spcPts val="0"/>
              </a:spcAft>
              <a:buFont typeface="Wingdings" panose="05000000000000000000" pitchFamily="2" charset="2"/>
              <a:buChar char="§"/>
              <a:defRPr/>
            </a:pPr>
            <a:r>
              <a:rPr lang="zh-CN" altLang="en-US" sz="1100" b="1" dirty="0">
                <a:solidFill>
                  <a:schemeClr val="tx1">
                    <a:lumMod val="85000"/>
                    <a:lumOff val="15000"/>
                  </a:schemeClr>
                </a:solidFill>
              </a:rPr>
              <a:t>生产工业气体。</a:t>
            </a:r>
            <a:endParaRPr lang="ru-RU" sz="1100" b="1" dirty="0">
              <a:solidFill>
                <a:schemeClr val="tx1">
                  <a:lumMod val="85000"/>
                  <a:lumOff val="15000"/>
                </a:schemeClr>
              </a:solidFill>
            </a:endParaRPr>
          </a:p>
        </p:txBody>
      </p:sp>
      <p:sp>
        <p:nvSpPr>
          <p:cNvPr id="95239" name="Стрелка вниз 8"/>
          <p:cNvSpPr>
            <a:spLocks noChangeArrowheads="1"/>
          </p:cNvSpPr>
          <p:nvPr/>
        </p:nvSpPr>
        <p:spPr bwMode="auto">
          <a:xfrm>
            <a:off x="468313" y="836613"/>
            <a:ext cx="2303462"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计划内容</a:t>
            </a:r>
            <a:endParaRPr lang="zh-CN" altLang="ru-RU" sz="1400">
              <a:solidFill>
                <a:schemeClr val="bg1"/>
              </a:solidFill>
              <a:latin typeface="Calibri" pitchFamily="34" charset="0"/>
            </a:endParaRPr>
          </a:p>
        </p:txBody>
      </p:sp>
      <p:sp>
        <p:nvSpPr>
          <p:cNvPr id="12" name="Прямоугольник 11"/>
          <p:cNvSpPr/>
          <p:nvPr/>
        </p:nvSpPr>
        <p:spPr>
          <a:xfrm>
            <a:off x="338138" y="2484438"/>
            <a:ext cx="8482012" cy="3536950"/>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16" name="Стрелка вниз 15"/>
          <p:cNvSpPr/>
          <p:nvPr/>
        </p:nvSpPr>
        <p:spPr>
          <a:xfrm>
            <a:off x="539750" y="2341563"/>
            <a:ext cx="4248150"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基本建设投资</a:t>
            </a:r>
            <a:endParaRPr lang="ru-RU" sz="1400" dirty="0">
              <a:solidFill>
                <a:schemeClr val="bg1"/>
              </a:solidFill>
              <a:latin typeface="+mn-lt"/>
              <a:ea typeface="+mn-ea"/>
            </a:endParaRPr>
          </a:p>
        </p:txBody>
      </p:sp>
      <p:sp>
        <p:nvSpPr>
          <p:cNvPr id="20" name="Стрелка вниз 19"/>
          <p:cNvSpPr/>
          <p:nvPr/>
        </p:nvSpPr>
        <p:spPr>
          <a:xfrm>
            <a:off x="3348038" y="836613"/>
            <a:ext cx="2035175" cy="255587"/>
          </a:xfrm>
          <a:prstGeom prst="downArrow">
            <a:avLst>
              <a:gd name="adj1" fmla="val 100000"/>
              <a:gd name="adj2" fmla="val 0"/>
            </a:avLst>
          </a:prstGeom>
          <a:solidFill>
            <a:schemeClr val="tx1">
              <a:lumMod val="75000"/>
              <a:lumOff val="25000"/>
            </a:schemeClr>
          </a:solidFill>
          <a:ln>
            <a:noFill/>
          </a:ln>
        </p:spPr>
        <p:txBody>
          <a:bodyPr tIns="0" bIns="0" anchor="ctr"/>
          <a:lstStyle/>
          <a:p>
            <a:pPr fontAlgn="auto">
              <a:spcBef>
                <a:spcPts val="0"/>
              </a:spcBef>
              <a:spcAft>
                <a:spcPts val="0"/>
              </a:spcAft>
              <a:defRPr/>
            </a:pPr>
            <a:r>
              <a:rPr lang="zh-CN" altLang="en-US" sz="1100" dirty="0">
                <a:solidFill>
                  <a:schemeClr val="bg1"/>
                </a:solidFill>
                <a:latin typeface="+mn-lt"/>
                <a:ea typeface="+mn-ea"/>
              </a:rPr>
              <a:t>投资额</a:t>
            </a:r>
            <a:r>
              <a:rPr lang="en-US" sz="1100" dirty="0">
                <a:solidFill>
                  <a:schemeClr val="bg1"/>
                </a:solidFill>
                <a:latin typeface="+mn-lt"/>
                <a:ea typeface="+mn-ea"/>
              </a:rPr>
              <a:t> - </a:t>
            </a:r>
            <a:r>
              <a:rPr lang="ru-RU" sz="1100" b="1" dirty="0">
                <a:solidFill>
                  <a:schemeClr val="bg1"/>
                </a:solidFill>
                <a:latin typeface="+mn-lt"/>
                <a:ea typeface="+mn-ea"/>
              </a:rPr>
              <a:t>63 866</a:t>
            </a:r>
            <a:r>
              <a:rPr lang="en-US" sz="1100" b="1" dirty="0">
                <a:solidFill>
                  <a:schemeClr val="bg1"/>
                </a:solidFill>
                <a:latin typeface="+mn-lt"/>
                <a:ea typeface="+mn-ea"/>
              </a:rPr>
              <a:t>.</a:t>
            </a:r>
            <a:r>
              <a:rPr lang="ru-RU" sz="1100" b="1" dirty="0">
                <a:solidFill>
                  <a:schemeClr val="bg1"/>
                </a:solidFill>
                <a:latin typeface="+mn-lt"/>
                <a:ea typeface="+mn-ea"/>
              </a:rPr>
              <a:t>1 </a:t>
            </a:r>
            <a:r>
              <a:rPr lang="zh-CN" altLang="en-US" sz="1100" b="1" dirty="0">
                <a:solidFill>
                  <a:schemeClr val="bg1"/>
                </a:solidFill>
                <a:latin typeface="+mn-lt"/>
                <a:ea typeface="+mn-ea"/>
              </a:rPr>
              <a:t>千美元</a:t>
            </a:r>
            <a:endParaRPr lang="ru-RU" sz="1100" dirty="0">
              <a:solidFill>
                <a:schemeClr val="bg1"/>
              </a:solidFill>
              <a:latin typeface="+mn-lt"/>
              <a:ea typeface="+mn-ea"/>
            </a:endParaRPr>
          </a:p>
        </p:txBody>
      </p:sp>
      <p:sp>
        <p:nvSpPr>
          <p:cNvPr id="21" name="Стрелка вниз 20"/>
          <p:cNvSpPr/>
          <p:nvPr/>
        </p:nvSpPr>
        <p:spPr>
          <a:xfrm>
            <a:off x="5435600" y="836613"/>
            <a:ext cx="998538" cy="258762"/>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IRR</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49</a:t>
            </a:r>
            <a:r>
              <a:rPr lang="en-US" sz="1100" b="1" dirty="0">
                <a:solidFill>
                  <a:schemeClr val="bg1"/>
                </a:solidFill>
                <a:latin typeface="+mn-lt"/>
                <a:ea typeface="+mn-ea"/>
              </a:rPr>
              <a:t>.</a:t>
            </a:r>
            <a:r>
              <a:rPr lang="ru-RU" sz="1100" b="1" dirty="0">
                <a:solidFill>
                  <a:schemeClr val="bg1"/>
                </a:solidFill>
                <a:latin typeface="+mn-lt"/>
                <a:ea typeface="+mn-ea"/>
              </a:rPr>
              <a:t>31</a:t>
            </a:r>
            <a:r>
              <a:rPr lang="en-US" sz="1100" b="1" dirty="0">
                <a:solidFill>
                  <a:schemeClr val="bg1"/>
                </a:solidFill>
                <a:latin typeface="+mn-lt"/>
                <a:ea typeface="+mn-ea"/>
              </a:rPr>
              <a:t>%</a:t>
            </a:r>
            <a:endParaRPr lang="ru-RU" sz="1100" dirty="0">
              <a:solidFill>
                <a:schemeClr val="bg1"/>
              </a:solidFill>
              <a:latin typeface="+mn-lt"/>
              <a:ea typeface="+mn-ea"/>
            </a:endParaRPr>
          </a:p>
        </p:txBody>
      </p:sp>
      <p:sp>
        <p:nvSpPr>
          <p:cNvPr id="22" name="Стрелка вниз 21"/>
          <p:cNvSpPr/>
          <p:nvPr/>
        </p:nvSpPr>
        <p:spPr>
          <a:xfrm>
            <a:off x="6516688" y="839788"/>
            <a:ext cx="1447800" cy="269875"/>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NPV</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64 718</a:t>
            </a:r>
            <a:r>
              <a:rPr lang="en-US" sz="1100" b="1" dirty="0">
                <a:solidFill>
                  <a:schemeClr val="bg1"/>
                </a:solidFill>
                <a:latin typeface="+mn-lt"/>
                <a:ea typeface="+mn-ea"/>
              </a:rPr>
              <a:t>.</a:t>
            </a:r>
            <a:r>
              <a:rPr lang="ru-RU" sz="1100" b="1" dirty="0">
                <a:solidFill>
                  <a:schemeClr val="bg1"/>
                </a:solidFill>
                <a:latin typeface="+mn-lt"/>
                <a:ea typeface="+mn-ea"/>
              </a:rPr>
              <a:t>9</a:t>
            </a:r>
            <a:r>
              <a:rPr lang="en-US" sz="1100" b="1" dirty="0">
                <a:solidFill>
                  <a:schemeClr val="bg1"/>
                </a:solidFill>
                <a:latin typeface="+mn-lt"/>
                <a:ea typeface="+mn-ea"/>
              </a:rPr>
              <a:t> </a:t>
            </a:r>
            <a:r>
              <a:rPr lang="zh-CN" altLang="en-US" sz="1100" b="1" dirty="0">
                <a:solidFill>
                  <a:schemeClr val="bg1"/>
                </a:solidFill>
                <a:latin typeface="+mn-lt"/>
                <a:ea typeface="+mn-ea"/>
              </a:rPr>
              <a:t>千美元</a:t>
            </a:r>
            <a:endParaRPr lang="ru-RU" sz="1100" dirty="0">
              <a:solidFill>
                <a:schemeClr val="bg1"/>
              </a:solidFill>
              <a:latin typeface="+mn-lt"/>
              <a:ea typeface="+mn-ea"/>
            </a:endParaRPr>
          </a:p>
        </p:txBody>
      </p:sp>
      <p:sp>
        <p:nvSpPr>
          <p:cNvPr id="23" name="Стрелка вниз 22"/>
          <p:cNvSpPr/>
          <p:nvPr/>
        </p:nvSpPr>
        <p:spPr>
          <a:xfrm>
            <a:off x="8047038" y="836613"/>
            <a:ext cx="701675" cy="255587"/>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PI</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2</a:t>
            </a:r>
            <a:r>
              <a:rPr lang="en-US" sz="1100" b="1" dirty="0">
                <a:solidFill>
                  <a:schemeClr val="bg1"/>
                </a:solidFill>
                <a:latin typeface="+mn-lt"/>
                <a:ea typeface="+mn-ea"/>
              </a:rPr>
              <a:t>.</a:t>
            </a:r>
            <a:r>
              <a:rPr lang="ru-RU" sz="1100" b="1" dirty="0">
                <a:solidFill>
                  <a:schemeClr val="bg1"/>
                </a:solidFill>
                <a:latin typeface="+mn-lt"/>
                <a:ea typeface="+mn-ea"/>
              </a:rPr>
              <a:t>02</a:t>
            </a:r>
            <a:endParaRPr lang="ru-RU" sz="1100" dirty="0">
              <a:solidFill>
                <a:schemeClr val="bg1"/>
              </a:solidFill>
              <a:latin typeface="+mn-lt"/>
              <a:ea typeface="+mn-ea"/>
            </a:endParaRPr>
          </a:p>
        </p:txBody>
      </p:sp>
      <p:graphicFrame>
        <p:nvGraphicFramePr>
          <p:cNvPr id="24" name="Диаграмма 23"/>
          <p:cNvGraphicFramePr/>
          <p:nvPr/>
        </p:nvGraphicFramePr>
        <p:xfrm>
          <a:off x="467181" y="2705070"/>
          <a:ext cx="4248836" cy="309634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5" name="Диаграмма 24"/>
          <p:cNvGraphicFramePr/>
          <p:nvPr/>
        </p:nvGraphicFramePr>
        <p:xfrm>
          <a:off x="4756253" y="2621516"/>
          <a:ext cx="3992211" cy="136815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6" name="Диаграмма 25"/>
          <p:cNvGraphicFramePr/>
          <p:nvPr/>
        </p:nvGraphicFramePr>
        <p:xfrm>
          <a:off x="4716016" y="4041840"/>
          <a:ext cx="4050938" cy="1979448"/>
        </p:xfrm>
        <a:graphic>
          <a:graphicData uri="http://schemas.openxmlformats.org/drawingml/2006/chart">
            <c:chart xmlns:c="http://schemas.openxmlformats.org/drawingml/2006/chart" xmlns:r="http://schemas.openxmlformats.org/officeDocument/2006/relationships" r:id="rId7"/>
          </a:graphicData>
        </a:graphic>
      </p:graphicFrame>
      <p:sp>
        <p:nvSpPr>
          <p:cNvPr id="27" name="Прямоугольник 26"/>
          <p:cNvSpPr/>
          <p:nvPr/>
        </p:nvSpPr>
        <p:spPr>
          <a:xfrm>
            <a:off x="7866063" y="604838"/>
            <a:ext cx="1260475" cy="4762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BC8C4B10-3CCC-4E98-B21B-3C5EAFD7B205}" type="slidenum">
              <a:rPr lang="ru-RU" sz="1800" b="1"/>
              <a:pPr>
                <a:defRPr/>
              </a:pPr>
              <a:t>41</a:t>
            </a:fld>
            <a:endParaRPr lang="ru-RU" sz="1800" b="1" dirty="0"/>
          </a:p>
        </p:txBody>
      </p:sp>
      <p:sp>
        <p:nvSpPr>
          <p:cNvPr id="95251" name="TextBox 27"/>
          <p:cNvSpPr txBox="1">
            <a:spLocks noChangeArrowheads="1"/>
          </p:cNvSpPr>
          <p:nvPr/>
        </p:nvSpPr>
        <p:spPr bwMode="auto">
          <a:xfrm>
            <a:off x="3348038" y="2708275"/>
            <a:ext cx="1439862" cy="3140075"/>
          </a:xfrm>
          <a:prstGeom prst="rect">
            <a:avLst/>
          </a:prstGeom>
          <a:solidFill>
            <a:srgbClr val="FFFFFF"/>
          </a:solidFill>
          <a:ln w="9525">
            <a:noFill/>
            <a:miter lim="800000"/>
            <a:headEnd/>
            <a:tailEnd/>
          </a:ln>
        </p:spPr>
        <p:txBody>
          <a:bodyPr>
            <a:spAutoFit/>
          </a:bodyPr>
          <a:lstStyle/>
          <a:p>
            <a:r>
              <a:rPr lang="zh-CN" altLang="zh-CN" sz="1100">
                <a:latin typeface="Calibri" pitchFamily="34" charset="0"/>
              </a:rPr>
              <a:t>地段</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建筑安装工程</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设备</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汽车和专用运输机</a:t>
            </a:r>
            <a:endParaRPr lang="en-US" altLang="zh-CN" sz="1100">
              <a:latin typeface="Calibri" pitchFamily="34" charset="0"/>
            </a:endParaRPr>
          </a:p>
          <a:p>
            <a:endParaRPr lang="en-US" altLang="zh-CN" sz="1100">
              <a:latin typeface="Calibri" pitchFamily="34" charset="0"/>
            </a:endParaRPr>
          </a:p>
          <a:p>
            <a:r>
              <a:rPr lang="zh-CN" altLang="zh-CN" sz="1100">
                <a:latin typeface="Calibri" pitchFamily="34" charset="0"/>
              </a:rPr>
              <a:t>列入固定基金的其他费用</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其他费用（管理费用和日常费用，等等）</a:t>
            </a:r>
          </a:p>
          <a:p>
            <a:r>
              <a:rPr lang="zh-CN" altLang="zh-CN" sz="1100">
                <a:latin typeface="Calibri" pitchFamily="34" charset="0"/>
              </a:rPr>
              <a:t>销售预算</a:t>
            </a:r>
          </a:p>
          <a:p>
            <a:r>
              <a:rPr lang="en-US" altLang="zh-CN" sz="1100">
                <a:latin typeface="Calibri" pitchFamily="34" charset="0"/>
              </a:rPr>
              <a:t> </a:t>
            </a:r>
          </a:p>
          <a:p>
            <a:r>
              <a:rPr lang="zh-CN" altLang="zh-CN" sz="1100">
                <a:latin typeface="Calibri" pitchFamily="34" charset="0"/>
              </a:rPr>
              <a:t>流动资本的形成</a:t>
            </a:r>
            <a:r>
              <a:rPr lang="en-US" altLang="zh-CN" sz="1100">
                <a:latin typeface="Calibri" pitchFamily="34" charset="0"/>
              </a:rPr>
              <a:t>/</a:t>
            </a:r>
            <a:r>
              <a:rPr lang="zh-CN" altLang="zh-CN" sz="1100">
                <a:latin typeface="Calibri" pitchFamily="34" charset="0"/>
              </a:rPr>
              <a:t>扩大</a:t>
            </a:r>
            <a:endParaRPr lang="en-US" altLang="zh-CN" sz="1100">
              <a:latin typeface="Calibri" pitchFamily="34" charset="0"/>
            </a:endParaRPr>
          </a:p>
        </p:txBody>
      </p:sp>
      <p:sp>
        <p:nvSpPr>
          <p:cNvPr id="95252" name="TextBox 28"/>
          <p:cNvSpPr txBox="1">
            <a:spLocks noChangeArrowheads="1"/>
          </p:cNvSpPr>
          <p:nvPr/>
        </p:nvSpPr>
        <p:spPr bwMode="auto">
          <a:xfrm>
            <a:off x="7019925" y="4076700"/>
            <a:ext cx="1728788" cy="1954213"/>
          </a:xfrm>
          <a:prstGeom prst="rect">
            <a:avLst/>
          </a:prstGeom>
          <a:solidFill>
            <a:srgbClr val="FFFFFF"/>
          </a:solidFill>
          <a:ln w="9525">
            <a:noFill/>
            <a:miter lim="800000"/>
            <a:headEnd/>
            <a:tailEnd/>
          </a:ln>
        </p:spPr>
        <p:txBody>
          <a:bodyPr>
            <a:spAutoFit/>
          </a:bodyPr>
          <a:lstStyle/>
          <a:p>
            <a:r>
              <a:rPr lang="zh-CN" altLang="zh-CN" sz="1100">
                <a:latin typeface="Calibri" pitchFamily="34" charset="0"/>
              </a:rPr>
              <a:t>第</a:t>
            </a:r>
            <a:r>
              <a:rPr lang="en-US" altLang="zh-CN" sz="1100">
                <a:latin typeface="Calibri" pitchFamily="34" charset="0"/>
              </a:rPr>
              <a:t>1</a:t>
            </a:r>
            <a:r>
              <a:rPr lang="zh-CN" altLang="zh-CN" sz="1100">
                <a:latin typeface="Calibri" pitchFamily="34" charset="0"/>
              </a:rPr>
              <a:t>阶段</a:t>
            </a:r>
            <a:r>
              <a:rPr lang="en-US" altLang="zh-CN" sz="1100">
                <a:latin typeface="Calibri" pitchFamily="34" charset="0"/>
              </a:rPr>
              <a:t>. </a:t>
            </a:r>
            <a:r>
              <a:rPr lang="zh-CN" altLang="zh-CN" sz="1100">
                <a:latin typeface="Calibri" pitchFamily="34" charset="0"/>
              </a:rPr>
              <a:t>用铝生产合金</a:t>
            </a:r>
            <a:r>
              <a:rPr lang="en-US" altLang="zh-CN" sz="1100">
                <a:latin typeface="Calibri" pitchFamily="34" charset="0"/>
              </a:rPr>
              <a:t>ADC10/12 </a:t>
            </a:r>
            <a:endParaRPr lang="zh-CN" altLang="zh-CN" sz="1100">
              <a:latin typeface="Calibri" pitchFamily="34" charset="0"/>
            </a:endParaRPr>
          </a:p>
          <a:p>
            <a:r>
              <a:rPr lang="en-US" altLang="zh-CN" sz="1100">
                <a:latin typeface="Calibri" pitchFamily="34" charset="0"/>
              </a:rPr>
              <a:t> </a:t>
            </a:r>
            <a:r>
              <a:rPr lang="zh-CN" altLang="zh-CN" sz="1100">
                <a:latin typeface="Calibri" pitchFamily="34" charset="0"/>
              </a:rPr>
              <a:t>第</a:t>
            </a:r>
            <a:r>
              <a:rPr lang="en-US" altLang="zh-CN" sz="1100">
                <a:latin typeface="Calibri" pitchFamily="34" charset="0"/>
              </a:rPr>
              <a:t>1</a:t>
            </a:r>
            <a:r>
              <a:rPr lang="zh-CN" altLang="zh-CN" sz="1100">
                <a:latin typeface="Calibri" pitchFamily="34" charset="0"/>
              </a:rPr>
              <a:t>阶段</a:t>
            </a:r>
            <a:r>
              <a:rPr lang="en-US" altLang="zh-CN" sz="1100">
                <a:latin typeface="Calibri" pitchFamily="34" charset="0"/>
              </a:rPr>
              <a:t>. </a:t>
            </a:r>
            <a:r>
              <a:rPr lang="zh-CN" altLang="zh-CN" sz="1100">
                <a:latin typeface="Calibri" pitchFamily="34" charset="0"/>
              </a:rPr>
              <a:t>制氧</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第</a:t>
            </a:r>
            <a:r>
              <a:rPr lang="en-US" altLang="zh-CN" sz="1100">
                <a:latin typeface="Calibri" pitchFamily="34" charset="0"/>
              </a:rPr>
              <a:t>1</a:t>
            </a:r>
            <a:r>
              <a:rPr lang="zh-CN" altLang="zh-CN" sz="1100">
                <a:latin typeface="Calibri" pitchFamily="34" charset="0"/>
              </a:rPr>
              <a:t>阶段</a:t>
            </a:r>
            <a:r>
              <a:rPr lang="en-US" altLang="zh-CN" sz="1100">
                <a:latin typeface="Calibri" pitchFamily="34" charset="0"/>
              </a:rPr>
              <a:t>. </a:t>
            </a:r>
            <a:r>
              <a:rPr lang="zh-CN" altLang="zh-CN" sz="1100">
                <a:latin typeface="Calibri" pitchFamily="34" charset="0"/>
              </a:rPr>
              <a:t>生产动力电缆</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第</a:t>
            </a:r>
            <a:r>
              <a:rPr lang="en-US" altLang="zh-CN" sz="1100">
                <a:latin typeface="Calibri" pitchFamily="34" charset="0"/>
              </a:rPr>
              <a:t>2</a:t>
            </a:r>
            <a:r>
              <a:rPr lang="zh-CN" altLang="zh-CN" sz="1100">
                <a:latin typeface="Calibri" pitchFamily="34" charset="0"/>
              </a:rPr>
              <a:t>阶段</a:t>
            </a:r>
            <a:r>
              <a:rPr lang="en-US" altLang="zh-CN" sz="1100">
                <a:latin typeface="Calibri" pitchFamily="34" charset="0"/>
              </a:rPr>
              <a:t>. </a:t>
            </a:r>
            <a:r>
              <a:rPr lang="zh-CN" altLang="zh-CN" sz="1100">
                <a:latin typeface="Calibri" pitchFamily="34" charset="0"/>
              </a:rPr>
              <a:t>用铝生产</a:t>
            </a:r>
            <a:r>
              <a:rPr lang="en-US" altLang="zh-CN" sz="1100">
                <a:latin typeface="Calibri" pitchFamily="34" charset="0"/>
              </a:rPr>
              <a:t>DISA</a:t>
            </a:r>
            <a:r>
              <a:rPr lang="zh-CN" altLang="zh-CN" sz="1100">
                <a:latin typeface="Calibri" pitchFamily="34" charset="0"/>
              </a:rPr>
              <a:t>工艺铸件</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第</a:t>
            </a:r>
            <a:r>
              <a:rPr lang="en-US" altLang="zh-CN" sz="1100">
                <a:latin typeface="Calibri" pitchFamily="34" charset="0"/>
              </a:rPr>
              <a:t>2</a:t>
            </a:r>
            <a:r>
              <a:rPr lang="zh-CN" altLang="zh-CN" sz="1100">
                <a:latin typeface="Calibri" pitchFamily="34" charset="0"/>
              </a:rPr>
              <a:t>阶段</a:t>
            </a:r>
            <a:r>
              <a:rPr lang="en-US" altLang="zh-CN" sz="1100">
                <a:latin typeface="Calibri" pitchFamily="34" charset="0"/>
              </a:rPr>
              <a:t>. </a:t>
            </a:r>
            <a:r>
              <a:rPr lang="zh-CN" altLang="zh-CN" sz="1100">
                <a:latin typeface="Calibri" pitchFamily="34" charset="0"/>
              </a:rPr>
              <a:t>生产汽车导线和</a:t>
            </a:r>
            <a:r>
              <a:rPr lang="en-US" altLang="zh-CN" sz="1100">
                <a:latin typeface="Calibri" pitchFamily="34" charset="0"/>
              </a:rPr>
              <a:t>PVC</a:t>
            </a:r>
            <a:r>
              <a:rPr lang="zh-CN" altLang="zh-CN" sz="1100">
                <a:latin typeface="Calibri" pitchFamily="34" charset="0"/>
              </a:rPr>
              <a:t>电缆</a:t>
            </a:r>
            <a:endParaRPr lang="zh-CN" altLang="en-US" sz="1100">
              <a:latin typeface="Calibri" pitchFamily="34" charset="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97283"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97284"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19687"/>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6696075"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综合投资计划的收入和支出预算</a:t>
            </a:r>
            <a:endParaRPr lang="ru-RU" sz="1400" dirty="0">
              <a:solidFill>
                <a:schemeClr val="bg1"/>
              </a:solidFill>
              <a:latin typeface="+mn-lt"/>
              <a:ea typeface="+mn-ea"/>
            </a:endParaRPr>
          </a:p>
        </p:txBody>
      </p:sp>
      <p:sp>
        <p:nvSpPr>
          <p:cNvPr id="2" name="Номер слайда 1"/>
          <p:cNvSpPr>
            <a:spLocks noGrp="1"/>
          </p:cNvSpPr>
          <p:nvPr>
            <p:ph type="sldNum" sz="quarter" idx="12"/>
          </p:nvPr>
        </p:nvSpPr>
        <p:spPr/>
        <p:txBody>
          <a:bodyPr/>
          <a:lstStyle/>
          <a:p>
            <a:pPr>
              <a:defRPr/>
            </a:pPr>
            <a:fld id="{5783EAF6-E634-477A-99AD-98A7575CB0CF}" type="slidenum">
              <a:rPr lang="ru-RU" sz="1800" b="1"/>
              <a:pPr>
                <a:defRPr/>
              </a:pPr>
              <a:t>42</a:t>
            </a:fld>
            <a:endParaRPr lang="ru-RU" sz="1800" b="1" dirty="0"/>
          </a:p>
        </p:txBody>
      </p:sp>
      <p:sp>
        <p:nvSpPr>
          <p:cNvPr id="14" name="TextBox 13"/>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综合投资计划</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15" name="Прямоугольник 14"/>
          <p:cNvSpPr/>
          <p:nvPr/>
        </p:nvSpPr>
        <p:spPr>
          <a:xfrm>
            <a:off x="7866063" y="604838"/>
            <a:ext cx="1260475" cy="4762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aphicFrame>
        <p:nvGraphicFramePr>
          <p:cNvPr id="3" name="Таблица 2"/>
          <p:cNvGraphicFramePr>
            <a:graphicFrameLocks noGrp="1"/>
          </p:cNvGraphicFramePr>
          <p:nvPr/>
        </p:nvGraphicFramePr>
        <p:xfrm>
          <a:off x="468313" y="1196975"/>
          <a:ext cx="8207375" cy="4659313"/>
        </p:xfrm>
        <a:graphic>
          <a:graphicData uri="http://schemas.openxmlformats.org/drawingml/2006/table">
            <a:tbl>
              <a:tblPr/>
              <a:tblGrid>
                <a:gridCol w="431800"/>
                <a:gridCol w="2640012"/>
                <a:gridCol w="450850"/>
                <a:gridCol w="520700"/>
                <a:gridCol w="520700"/>
                <a:gridCol w="520700"/>
                <a:gridCol w="520700"/>
                <a:gridCol w="520700"/>
                <a:gridCol w="520700"/>
                <a:gridCol w="520700"/>
                <a:gridCol w="520700"/>
                <a:gridCol w="519113"/>
              </a:tblGrid>
              <a:tr h="3222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Calibri" pitchFamily="34" charset="0"/>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223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收入（净收入），含增值税（</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1.1. - 1.2.</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1 431,4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34 408,4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45 220,2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86 152,8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141 234,1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169 273,2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178 366,5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184 061,3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188 902,5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35 334,0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46 522,1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88 170,6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144 368,0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172 893,7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182 058,5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187 842,6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192 775,4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损耗，折扣</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1 302,0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2 017,8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3 133,9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3 620,5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3 692,0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3 781,4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3 872,9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包括销项税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3 716,8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4 934,6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8 534,9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11 435,4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12 043,7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12 269,5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12 603,3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12 946,4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总成本，含增值税（</a:t>
                      </a:r>
                      <a:r>
                        <a:rPr kumimoji="0" lang="zh-CN" altLang="ru-RU" sz="700" b="1" i="0" u="none" strike="noStrike" cap="none" normalizeH="0" baseline="0" smtClean="0">
                          <a:ln>
                            <a:noFill/>
                          </a:ln>
                          <a:solidFill>
                            <a:schemeClr val="bg1"/>
                          </a:solidFill>
                          <a:effectLst/>
                          <a:latin typeface="Arial" charset="0"/>
                          <a:ea typeface="宋体" charset="-122"/>
                          <a:cs typeface="Arial" charset="0"/>
                        </a:rPr>
                        <a:t> </a:t>
                      </a:r>
                      <a:r>
                        <a:rPr kumimoji="0" lang="ru-RU" altLang="zh-CN" sz="700" b="1" i="0" u="none" strike="noStrike" cap="none" normalizeH="0" baseline="0" smtClean="0">
                          <a:ln>
                            <a:noFill/>
                          </a:ln>
                          <a:solidFill>
                            <a:schemeClr val="bg1"/>
                          </a:solidFill>
                          <a:effectLst/>
                          <a:latin typeface="Arial" charset="0"/>
                          <a:ea typeface="宋体" charset="-122"/>
                          <a:cs typeface="Arial" charset="0"/>
                        </a:rPr>
                        <a:t>2.1. + 2.2.</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1 356,7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27 122,9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35 324,7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63 656,2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101 889,3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120 798,5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127 261,9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131 057,0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134 334,1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25 069,6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33 109,4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61 124,4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98 532,2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117 205,6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123 501,6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127 163,1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130 301,8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可变生产费用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23 783,6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31 545,6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58 420,2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94 412,1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112 509,7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118 379,7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121 861,0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124 813,3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1 286,1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1 563,8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2 704,2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4 120,2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4 695,9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5 121,9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5 302,1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5 488,5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801,0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2 125,8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3 829,7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4 645,2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4 820,5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5 009,0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5 187,5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2 053,3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2 215,3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2 531,7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3 357,1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3 592,9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3 760,3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3 894,0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4 032,4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一般生产费用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699,8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987,4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1 086,8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1 104,4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1 143,2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1 183,4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503,7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商业和行政费用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1 019,6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1 113,0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1 207,7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1 502,5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1 577,7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1 712,4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1 774,0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1 837,8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毛利润（</a:t>
                      </a:r>
                      <a:r>
                        <a:rPr kumimoji="0" lang="ru-RU" altLang="zh-CN" sz="700" b="1" i="0" u="none" strike="noStrike" cap="none" normalizeH="0" baseline="0" smtClean="0">
                          <a:ln>
                            <a:noFill/>
                          </a:ln>
                          <a:solidFill>
                            <a:schemeClr val="bg1"/>
                          </a:solidFill>
                          <a:effectLst/>
                          <a:latin typeface="Arial" charset="0"/>
                          <a:ea typeface="宋体" charset="-122"/>
                          <a:cs typeface="Arial" charset="0"/>
                        </a:rPr>
                        <a:t>1 - 2.1. - 2.2.а - 2.2.</a:t>
                      </a:r>
                      <a:r>
                        <a:rPr kumimoji="0" lang="en-US" altLang="zh-CN" sz="700" b="1" i="0" u="none" strike="noStrike" cap="none" normalizeH="0" baseline="0" smtClean="0">
                          <a:ln>
                            <a:noFill/>
                          </a:ln>
                          <a:solidFill>
                            <a:schemeClr val="bg1"/>
                          </a:solidFill>
                          <a:effectLst/>
                          <a:latin typeface="Arial" charset="0"/>
                          <a:ea typeface="宋体" charset="-122"/>
                          <a:cs typeface="Arial" charset="0"/>
                        </a:rPr>
                        <a:t>b</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r>
                        <a:rPr kumimoji="0" lang="ru-RU" altLang="zh-CN" sz="700" b="1" i="0" u="none" strike="noStrike" cap="none" normalizeH="0" baseline="0" smtClean="0">
                          <a:ln>
                            <a:noFill/>
                          </a:ln>
                          <a:solidFill>
                            <a:schemeClr val="bg1"/>
                          </a:solidFill>
                          <a:effectLst/>
                          <a:latin typeface="Arial" charset="0"/>
                          <a:ea typeface="宋体" charset="-122"/>
                          <a:cs typeface="Arial" charset="0"/>
                        </a:rPr>
                        <a:t>)</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148,2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8 470,9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11 185,3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23 919,1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41 249,0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50 485,2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53 256,8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55 233,5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56 877,4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销售利润（</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3 - 2.2.</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c</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 - 2.2</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d</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7 285,5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9 895,4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22 496,6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39 344,8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48 474,7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51 104,5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53 004,3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54 568,3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边际利润（</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1 - 2.1.</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9 338,8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12 110,7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25 028,4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42 701,9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52 067,6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54 864,9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56 898,2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58 600,7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偿付贷款、支付租金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获得的补助金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365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基本业务财务结果（</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4-6+7</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6 680,0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9 295,1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21 895,3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39 027,9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48 355,2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51 104,5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53 004,3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54 568,3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进项税（投资费用）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税款（</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9.1.+9.2.+9.3.+9.4.+9.5.</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3 420,5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4 888,8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7 919,6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9 904,8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10 684,5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10 948,9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11 212,5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11 479,2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2 586,7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3 788,1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6 000,7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6 884,0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7 092,7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7 160,1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7 295,2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7 449,3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1 094,8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1 951,4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2 417,8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2 555,2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2 650,2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2 728,4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财产和土地税，运输税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关税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692,0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2541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净利润（</a:t>
                      </a:r>
                      <a:r>
                        <a:rPr kumimoji="0" lang="en-US" altLang="zh-CN" sz="700" b="1" i="0" u="none" strike="noStrike" cap="none" normalizeH="0" baseline="0" smtClean="0">
                          <a:ln>
                            <a:noFill/>
                          </a:ln>
                          <a:solidFill>
                            <a:schemeClr val="bg1"/>
                          </a:solidFill>
                          <a:effectLst/>
                          <a:latin typeface="Arial" charset="0"/>
                          <a:ea typeface="宋体" charset="-122"/>
                          <a:cs typeface="Arial" charset="0"/>
                        </a:rPr>
                        <a:t>8-10</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3 259,4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4 406,3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13 975,6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29 123,1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37 670,7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40 155,6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41 791,7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43 089,1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销售利润率（</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4/1</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27,86%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2541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生产利润率（</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11/2</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5758" marR="4575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bl>
          </a:graphicData>
        </a:graphic>
      </p:graphicFrame>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99331"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99332"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92712"/>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7397750"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综合投资计划资金使用预算</a:t>
            </a:r>
            <a:endParaRPr lang="ru-RU" sz="1400" dirty="0">
              <a:solidFill>
                <a:schemeClr val="bg1"/>
              </a:solidFill>
              <a:latin typeface="+mn-lt"/>
              <a:ea typeface="+mn-ea"/>
            </a:endParaRPr>
          </a:p>
        </p:txBody>
      </p:sp>
      <p:sp>
        <p:nvSpPr>
          <p:cNvPr id="2" name="Номер слайда 1"/>
          <p:cNvSpPr>
            <a:spLocks noGrp="1"/>
          </p:cNvSpPr>
          <p:nvPr>
            <p:ph type="sldNum" sz="quarter" idx="12"/>
          </p:nvPr>
        </p:nvSpPr>
        <p:spPr/>
        <p:txBody>
          <a:bodyPr/>
          <a:lstStyle/>
          <a:p>
            <a:pPr>
              <a:defRPr/>
            </a:pPr>
            <a:fld id="{AE07F385-5789-4040-B42F-B6460A0791D3}" type="slidenum">
              <a:rPr lang="ru-RU" sz="1800" b="1"/>
              <a:pPr>
                <a:defRPr/>
              </a:pPr>
              <a:t>43</a:t>
            </a:fld>
            <a:endParaRPr lang="ru-RU" sz="1800" b="1" dirty="0"/>
          </a:p>
        </p:txBody>
      </p:sp>
      <p:sp>
        <p:nvSpPr>
          <p:cNvPr id="14" name="TextBox 13"/>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综合投资计划</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15" name="Прямоугольник 14"/>
          <p:cNvSpPr/>
          <p:nvPr/>
        </p:nvSpPr>
        <p:spPr>
          <a:xfrm>
            <a:off x="7866063" y="604838"/>
            <a:ext cx="1260475" cy="4762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aphicFrame>
        <p:nvGraphicFramePr>
          <p:cNvPr id="4" name="Таблица 3"/>
          <p:cNvGraphicFramePr>
            <a:graphicFrameLocks noGrp="1"/>
          </p:cNvGraphicFramePr>
          <p:nvPr/>
        </p:nvGraphicFramePr>
        <p:xfrm>
          <a:off x="468313" y="1196975"/>
          <a:ext cx="8207375" cy="5027613"/>
        </p:xfrm>
        <a:graphic>
          <a:graphicData uri="http://schemas.openxmlformats.org/drawingml/2006/table">
            <a:tbl>
              <a:tblPr/>
              <a:tblGrid>
                <a:gridCol w="379412"/>
                <a:gridCol w="2797175"/>
                <a:gridCol w="481013"/>
                <a:gridCol w="452437"/>
                <a:gridCol w="504825"/>
                <a:gridCol w="471488"/>
                <a:gridCol w="504825"/>
                <a:gridCol w="523875"/>
                <a:gridCol w="523875"/>
                <a:gridCol w="523875"/>
                <a:gridCol w="523875"/>
                <a:gridCol w="520700"/>
              </a:tblGrid>
              <a:tr h="21590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Calibri" pitchFamily="34" charset="0"/>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业务活动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进款，含增值税（</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2.1.+2.2.</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35 334,0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46 522,1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88 170,6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144 368,0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172 893,7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182 059,5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187 844,6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192 778,4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销售收入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35 334,0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46 522,1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88 170,6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144 368,0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172 893,7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182 058,5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187 842,6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192 775,4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其他进款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包含增值税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3 716,8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4 934,6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8 534,9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11 435,4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12 043,7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12 269,5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12 603,3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12 946,4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国家补助金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支付款项，含增值税（</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4.1. + 4.2. + 4.3. + 4.4.</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1 408,9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31 469,1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41 515,5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73 593,7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114 928,0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135 103,5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141 902,9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146 050,9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149 686,3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25 069,6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33 109,4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61 124,4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98 532,2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117 205,6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123 501,6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127 163,1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130 301,8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可变生产费用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23 783,6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31 545,6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58 420,2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94 412,1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112 509,7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118 379,7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121 861,0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124 813,3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1 286,1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1 563,8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2 704,2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4 120,2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4 695,9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5 121,9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5 302,1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5 488,5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801,0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2 125,8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3 829,7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4 645,2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4 820,5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5 009,0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5 187,5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2 053,3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2 215,3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2 531,7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3 357,1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3 592,9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3 760,3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3 894,0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4 032,4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一般生产费用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699,8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987,4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1 086,8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1 104,4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1 143,2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1 183,4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503,7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商业和行政费用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165,8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439,8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1 019,6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1 113,0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1 207,7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1 502,5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1 577,7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1 712,4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1 774,0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1 837,8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税款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3 420,5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4 888,8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7 919,6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9 904,8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10 684,5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10 948,9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11 212,5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11 479,2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2 586,7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3 788,1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6 000,7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6 884,0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7 092,7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7 160,1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7 295,2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7 449,3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1 094,8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1 951,4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2 417,8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2 555,2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2 650,2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2 728,4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财产和土地税，运输税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关税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411,9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600,9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692,0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586,3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销售</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生产损耗</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1 302,0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2 017,8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3 133,9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3 620,5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3 692,0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3 781,4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3 872,9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宋体" charset="-122"/>
                          <a:cs typeface="Arial" charset="0"/>
                        </a:rPr>
                        <a:t>业务活动现金流量（</a:t>
                      </a:r>
                      <a:r>
                        <a:rPr kumimoji="0" lang="zh-CN" altLang="ru-RU" sz="700" b="1" i="0" u="none" strike="noStrike" cap="none" normalizeH="0" baseline="0" smtClean="0">
                          <a:ln>
                            <a:noFill/>
                          </a:ln>
                          <a:solidFill>
                            <a:srgbClr val="000000"/>
                          </a:solidFill>
                          <a:effectLst/>
                          <a:latin typeface="Arial" charset="0"/>
                          <a:ea typeface="宋体" charset="-122"/>
                          <a:cs typeface="Arial" charset="0"/>
                        </a:rPr>
                        <a:t> </a:t>
                      </a:r>
                      <a:r>
                        <a:rPr kumimoji="0" lang="ru-RU" altLang="zh-CN" sz="700" b="1" i="0" u="none" strike="noStrike" cap="none" normalizeH="0" baseline="0" smtClean="0">
                          <a:ln>
                            <a:noFill/>
                          </a:ln>
                          <a:solidFill>
                            <a:srgbClr val="000000"/>
                          </a:solidFill>
                          <a:effectLst/>
                          <a:latin typeface="Arial" charset="0"/>
                          <a:ea typeface="宋体" charset="-122"/>
                          <a:cs typeface="Arial" charset="0"/>
                        </a:rPr>
                        <a:t>2+3-4</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73,8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3 865,0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5 006,6</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14 577,0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29 440,0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37 790,1</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40 156,6</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41 793,7</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43 092,1</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投资活动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出售资产的进款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15 821,9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9 425,9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23 181,7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11 304,2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宋体" charset="-122"/>
                          <a:cs typeface="Arial" charset="0"/>
                        </a:rPr>
                        <a:t>投资活动现金流量（</a:t>
                      </a:r>
                      <a:r>
                        <a:rPr kumimoji="0" lang="zh-CN" altLang="ru-RU" sz="700" b="1" i="0" u="none" strike="noStrike" cap="none" normalizeH="0" baseline="0" smtClean="0">
                          <a:ln>
                            <a:noFill/>
                          </a:ln>
                          <a:solidFill>
                            <a:srgbClr val="000000"/>
                          </a:solidFill>
                          <a:effectLst/>
                          <a:latin typeface="Arial" charset="0"/>
                          <a:ea typeface="宋体" charset="-122"/>
                          <a:cs typeface="Arial" charset="0"/>
                        </a:rPr>
                        <a:t> </a:t>
                      </a:r>
                      <a:r>
                        <a:rPr kumimoji="0" lang="ru-RU" altLang="zh-CN" sz="700" b="1" i="0" u="none" strike="noStrike" cap="none" normalizeH="0" baseline="0" smtClean="0">
                          <a:ln>
                            <a:noFill/>
                          </a:ln>
                          <a:solidFill>
                            <a:srgbClr val="000000"/>
                          </a:solidFill>
                          <a:effectLst/>
                          <a:latin typeface="Arial" charset="0"/>
                          <a:ea typeface="宋体" charset="-122"/>
                          <a:cs typeface="Arial" charset="0"/>
                        </a:rPr>
                        <a:t>7-8</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-15 821,9</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-9 425,9</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-23 181,7</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-11 304,2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财务活动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进款（贷款、债务、投资）</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15 821,9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9 425,9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23 181,7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11 304,2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偿付贷款</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债务（利率）</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偿付贷款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债务（本金）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49225">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支付租金（支付额和赎买价）</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支付股息</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宋体" charset="-122"/>
                          <a:cs typeface="Arial" charset="0"/>
                        </a:rPr>
                        <a:t>财务活动现金流量（</a:t>
                      </a:r>
                      <a:r>
                        <a:rPr kumimoji="0" lang="ru-RU" altLang="zh-CN" sz="700" b="1" i="0" u="none" strike="noStrike" cap="none" normalizeH="0" baseline="0" smtClean="0">
                          <a:ln>
                            <a:noFill/>
                          </a:ln>
                          <a:solidFill>
                            <a:srgbClr val="000000"/>
                          </a:solidFill>
                          <a:effectLst/>
                          <a:latin typeface="Arial" charset="0"/>
                          <a:ea typeface="宋体" charset="-122"/>
                          <a:cs typeface="Arial" charset="0"/>
                        </a:rPr>
                        <a:t>11-12-13-14-15</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4 047,8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15 216,4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8 825,6</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22 580,3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10 987,3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期初现金存量平衡表</a:t>
                      </a:r>
                      <a:endParaRPr kumimoji="0" lang="en-US" sz="700" b="1" i="0" u="none" strike="noStrike" cap="none" normalizeH="0" baseline="0" smtClean="0">
                        <a:ln>
                          <a:noFill/>
                        </a:ln>
                        <a:solidFill>
                          <a:schemeClr val="bg1"/>
                        </a:solidFill>
                        <a:effectLst/>
                        <a:latin typeface="Arial" charset="0"/>
                        <a:ea typeface="宋体" charset="-122"/>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0,0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3 248,6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7 654,9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21 630,5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50 753,6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88 424,3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128 580,9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170 374,7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1906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期末现金存量平衡表（</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5+9+16+17</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3 248,6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7 654,9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21 630,5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50 753,6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88 424,3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128 580,9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170 374,7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213 466,8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36078" marR="36078"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bl>
          </a:graphicData>
        </a:graphic>
      </p:graphicFrame>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101379"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101380"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04825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graphicFrame>
        <p:nvGraphicFramePr>
          <p:cNvPr id="13" name="Диаграмма 12"/>
          <p:cNvGraphicFramePr/>
          <p:nvPr/>
        </p:nvGraphicFramePr>
        <p:xfrm>
          <a:off x="414206" y="1121999"/>
          <a:ext cx="8262250" cy="309908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Диаграмма 13"/>
          <p:cNvGraphicFramePr/>
          <p:nvPr/>
        </p:nvGraphicFramePr>
        <p:xfrm>
          <a:off x="467544" y="4221088"/>
          <a:ext cx="4451753" cy="166727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 name="Диаграмма 14"/>
          <p:cNvGraphicFramePr/>
          <p:nvPr/>
        </p:nvGraphicFramePr>
        <p:xfrm>
          <a:off x="4788024" y="4221088"/>
          <a:ext cx="4032447" cy="1800200"/>
        </p:xfrm>
        <a:graphic>
          <a:graphicData uri="http://schemas.openxmlformats.org/drawingml/2006/chart">
            <c:chart xmlns:c="http://schemas.openxmlformats.org/drawingml/2006/chart" xmlns:r="http://schemas.openxmlformats.org/officeDocument/2006/relationships" r:id="rId7"/>
          </a:graphicData>
        </a:graphic>
      </p:graphicFrame>
      <p:sp>
        <p:nvSpPr>
          <p:cNvPr id="18" name="Прямоугольник 17"/>
          <p:cNvSpPr/>
          <p:nvPr/>
        </p:nvSpPr>
        <p:spPr>
          <a:xfrm>
            <a:off x="7866063" y="604838"/>
            <a:ext cx="1260475" cy="4762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19" name="TextBox 18"/>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综合投资计划</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 name="Номер слайда 1"/>
          <p:cNvSpPr>
            <a:spLocks noGrp="1"/>
          </p:cNvSpPr>
          <p:nvPr>
            <p:ph type="sldNum" sz="quarter" idx="12"/>
          </p:nvPr>
        </p:nvSpPr>
        <p:spPr/>
        <p:txBody>
          <a:bodyPr/>
          <a:lstStyle/>
          <a:p>
            <a:pPr>
              <a:defRPr/>
            </a:pPr>
            <a:fld id="{7191B1A4-9430-46F8-ABD5-D1983FB1147E}" type="slidenum">
              <a:rPr lang="ru-RU" sz="1800" b="1"/>
              <a:pPr>
                <a:defRPr/>
              </a:pPr>
              <a:t>44</a:t>
            </a:fld>
            <a:endParaRPr lang="ru-RU" sz="1800" b="1" dirty="0"/>
          </a:p>
        </p:txBody>
      </p:sp>
      <p:sp>
        <p:nvSpPr>
          <p:cNvPr id="101388" name="Стрелка вниз 19"/>
          <p:cNvSpPr>
            <a:spLocks noChangeArrowheads="1"/>
          </p:cNvSpPr>
          <p:nvPr/>
        </p:nvSpPr>
        <p:spPr bwMode="auto">
          <a:xfrm>
            <a:off x="468313" y="836613"/>
            <a:ext cx="4824412"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方案经济效益评估</a:t>
            </a:r>
            <a:endParaRPr lang="zh-CN" altLang="ru-RU" sz="1400">
              <a:solidFill>
                <a:schemeClr val="bg1"/>
              </a:solidFill>
              <a:latin typeface="Calibri" pitchFamily="34" charset="0"/>
            </a:endParaRPr>
          </a:p>
        </p:txBody>
      </p:sp>
      <p:sp>
        <p:nvSpPr>
          <p:cNvPr id="101389" name="TextBox 15"/>
          <p:cNvSpPr txBox="1">
            <a:spLocks noChangeArrowheads="1"/>
          </p:cNvSpPr>
          <p:nvPr/>
        </p:nvSpPr>
        <p:spPr bwMode="auto">
          <a:xfrm>
            <a:off x="6227763" y="1989138"/>
            <a:ext cx="2447925" cy="1276350"/>
          </a:xfrm>
          <a:prstGeom prst="rect">
            <a:avLst/>
          </a:prstGeom>
          <a:solidFill>
            <a:srgbClr val="FFFFFF"/>
          </a:solidFill>
          <a:ln w="9525">
            <a:noFill/>
            <a:miter lim="800000"/>
            <a:headEnd/>
            <a:tailEnd/>
          </a:ln>
        </p:spPr>
        <p:txBody>
          <a:bodyPr>
            <a:spAutoFit/>
          </a:bodyPr>
          <a:lstStyle/>
          <a:p>
            <a:r>
              <a:rPr lang="zh-CN" altLang="zh-CN" sz="1100">
                <a:latin typeface="Calibri" pitchFamily="34" charset="0"/>
              </a:rPr>
              <a:t>货币流量</a:t>
            </a:r>
            <a:r>
              <a:rPr lang="en-US" altLang="zh-CN" sz="1100">
                <a:latin typeface="Calibri" pitchFamily="34" charset="0"/>
              </a:rPr>
              <a:t>CF</a:t>
            </a:r>
            <a:r>
              <a:rPr lang="zh-CN" altLang="zh-CN" sz="1100">
                <a:latin typeface="Calibri" pitchFamily="34" charset="0"/>
              </a:rPr>
              <a:t>，增量（第</a:t>
            </a:r>
            <a:r>
              <a:rPr lang="en-US" altLang="zh-CN" sz="1100">
                <a:latin typeface="Calibri" pitchFamily="34" charset="0"/>
              </a:rPr>
              <a:t>4</a:t>
            </a:r>
            <a:r>
              <a:rPr lang="zh-CN" altLang="zh-CN" sz="1100">
                <a:latin typeface="Calibri" pitchFamily="34" charset="0"/>
              </a:rPr>
              <a:t>行的额度）</a:t>
            </a: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贴现现金流量</a:t>
            </a:r>
            <a:r>
              <a:rPr lang="en-US" altLang="zh-CN" sz="1100">
                <a:latin typeface="Calibri" pitchFamily="34" charset="0"/>
              </a:rPr>
              <a:t>CFd</a:t>
            </a:r>
            <a:r>
              <a:rPr lang="zh-CN" altLang="zh-CN" sz="1100">
                <a:latin typeface="Calibri" pitchFamily="34" charset="0"/>
              </a:rPr>
              <a:t>，增量 （</a:t>
            </a:r>
            <a:r>
              <a:rPr lang="en-US" altLang="zh-CN" sz="1100">
                <a:latin typeface="Calibri" pitchFamily="34" charset="0"/>
              </a:rPr>
              <a:t>NPV</a:t>
            </a:r>
            <a:r>
              <a:rPr lang="zh-CN" altLang="zh-CN" sz="1100">
                <a:latin typeface="Calibri" pitchFamily="34" charset="0"/>
              </a:rPr>
              <a:t>）（第</a:t>
            </a:r>
            <a:r>
              <a:rPr lang="en-US" altLang="zh-CN" sz="1100">
                <a:latin typeface="Calibri" pitchFamily="34" charset="0"/>
              </a:rPr>
              <a:t>7</a:t>
            </a:r>
            <a:r>
              <a:rPr lang="zh-CN" altLang="zh-CN" sz="1100">
                <a:latin typeface="Calibri" pitchFamily="34" charset="0"/>
              </a:rPr>
              <a:t>行的额度）</a:t>
            </a:r>
          </a:p>
          <a:p>
            <a:r>
              <a:rPr lang="zh-CN" altLang="zh-CN" sz="1100">
                <a:latin typeface="Calibri" pitchFamily="34" charset="0"/>
              </a:rPr>
              <a:t>内部收入额标准 </a:t>
            </a:r>
            <a:r>
              <a:rPr lang="en-US" altLang="zh-CN" sz="1100">
                <a:latin typeface="Calibri" pitchFamily="34" charset="0"/>
              </a:rPr>
              <a:t>– IRR</a:t>
            </a:r>
            <a:endParaRPr lang="zh-CN" altLang="zh-CN" sz="1100">
              <a:latin typeface="Calibri" pitchFamily="34" charset="0"/>
            </a:endParaRPr>
          </a:p>
          <a:p>
            <a:r>
              <a:rPr lang="en-US" altLang="zh-CN" sz="1100">
                <a:latin typeface="Calibri" pitchFamily="34" charset="0"/>
              </a:rPr>
              <a:t> </a:t>
            </a:r>
            <a:endParaRPr lang="zh-CN" altLang="zh-CN" sz="1100">
              <a:latin typeface="Calibri" pitchFamily="34" charset="0"/>
            </a:endParaRPr>
          </a:p>
          <a:p>
            <a:r>
              <a:rPr lang="zh-CN" altLang="zh-CN" sz="1100">
                <a:latin typeface="Calibri" pitchFamily="34" charset="0"/>
              </a:rPr>
              <a:t>改进后的内部收入额标准 </a:t>
            </a:r>
            <a:r>
              <a:rPr lang="en-US" altLang="zh-CN" sz="1100">
                <a:latin typeface="Calibri" pitchFamily="34" charset="0"/>
              </a:rPr>
              <a:t>– MIRR</a:t>
            </a:r>
            <a:endParaRPr lang="zh-CN" altLang="en-US" sz="1100">
              <a:latin typeface="Calibri" pitchFamily="34" charset="0"/>
            </a:endParaRPr>
          </a:p>
        </p:txBody>
      </p:sp>
      <p:sp>
        <p:nvSpPr>
          <p:cNvPr id="101390" name="TextBox 16"/>
          <p:cNvSpPr txBox="1">
            <a:spLocks noChangeArrowheads="1"/>
          </p:cNvSpPr>
          <p:nvPr/>
        </p:nvSpPr>
        <p:spPr bwMode="auto">
          <a:xfrm>
            <a:off x="3779838" y="4581525"/>
            <a:ext cx="1008062" cy="708025"/>
          </a:xfrm>
          <a:prstGeom prst="rect">
            <a:avLst/>
          </a:prstGeom>
          <a:solidFill>
            <a:srgbClr val="FFFFFF"/>
          </a:solidFill>
          <a:ln w="9525">
            <a:noFill/>
            <a:miter lim="800000"/>
            <a:headEnd/>
            <a:tailEnd/>
          </a:ln>
        </p:spPr>
        <p:txBody>
          <a:bodyPr>
            <a:spAutoFit/>
          </a:bodyPr>
          <a:lstStyle/>
          <a:p>
            <a:r>
              <a:rPr lang="zh-CN" altLang="zh-CN" sz="1000">
                <a:latin typeface="Calibri" pitchFamily="34" charset="0"/>
              </a:rPr>
              <a:t>利润率</a:t>
            </a:r>
            <a:r>
              <a:rPr lang="en-US" altLang="zh-CN" sz="1000">
                <a:latin typeface="Calibri" pitchFamily="34" charset="0"/>
              </a:rPr>
              <a:t>EBITDA</a:t>
            </a:r>
            <a:endParaRPr lang="zh-CN" altLang="zh-CN" sz="1000">
              <a:latin typeface="Calibri" pitchFamily="34" charset="0"/>
            </a:endParaRPr>
          </a:p>
          <a:p>
            <a:r>
              <a:rPr lang="zh-CN" altLang="zh-CN" sz="1000">
                <a:latin typeface="Calibri" pitchFamily="34" charset="0"/>
              </a:rPr>
              <a:t>（</a:t>
            </a:r>
            <a:r>
              <a:rPr lang="en-US" altLang="zh-CN" sz="1000">
                <a:latin typeface="Calibri" pitchFamily="34" charset="0"/>
              </a:rPr>
              <a:t>EBITDA/</a:t>
            </a:r>
            <a:r>
              <a:rPr lang="zh-CN" altLang="zh-CN" sz="1000">
                <a:latin typeface="Calibri" pitchFamily="34" charset="0"/>
              </a:rPr>
              <a:t>收入）</a:t>
            </a:r>
          </a:p>
          <a:p>
            <a:r>
              <a:rPr lang="en-US" altLang="zh-CN" sz="1000">
                <a:latin typeface="Calibri" pitchFamily="34" charset="0"/>
              </a:rPr>
              <a:t> </a:t>
            </a:r>
            <a:endParaRPr lang="zh-CN" altLang="zh-CN" sz="1000">
              <a:latin typeface="Calibri" pitchFamily="34" charset="0"/>
            </a:endParaRPr>
          </a:p>
          <a:p>
            <a:r>
              <a:rPr lang="en-US" altLang="zh-CN" sz="1000">
                <a:latin typeface="Calibri" pitchFamily="34" charset="0"/>
              </a:rPr>
              <a:t>EBIDTA</a:t>
            </a:r>
            <a:endParaRPr lang="zh-CN" altLang="en-US" sz="1000">
              <a:latin typeface="Calibri" pitchFamily="34" charset="0"/>
            </a:endParaRP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103427"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103428"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13" name="Прямоугольник 12"/>
          <p:cNvSpPr/>
          <p:nvPr/>
        </p:nvSpPr>
        <p:spPr>
          <a:xfrm>
            <a:off x="288925" y="973138"/>
            <a:ext cx="8531225" cy="2384425"/>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103430" name="Стрелка вниз 13"/>
          <p:cNvSpPr>
            <a:spLocks noChangeArrowheads="1"/>
          </p:cNvSpPr>
          <p:nvPr/>
        </p:nvSpPr>
        <p:spPr bwMode="auto">
          <a:xfrm>
            <a:off x="468313" y="836613"/>
            <a:ext cx="2447925"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en-US" altLang="zh-CN" sz="1400">
                <a:solidFill>
                  <a:schemeClr val="bg1"/>
                </a:solidFill>
                <a:latin typeface="Calibri" pitchFamily="34" charset="0"/>
              </a:rPr>
              <a:t>IRR</a:t>
            </a:r>
            <a:endParaRPr lang="ru-RU" altLang="zh-CN" sz="1400">
              <a:solidFill>
                <a:schemeClr val="bg1"/>
              </a:solidFill>
              <a:latin typeface="Calibri" pitchFamily="34" charset="0"/>
            </a:endParaRPr>
          </a:p>
        </p:txBody>
      </p:sp>
      <p:sp>
        <p:nvSpPr>
          <p:cNvPr id="24" name="Прямоугольник 23"/>
          <p:cNvSpPr/>
          <p:nvPr/>
        </p:nvSpPr>
        <p:spPr>
          <a:xfrm>
            <a:off x="271463" y="3581400"/>
            <a:ext cx="8548687" cy="2519363"/>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25" name="Стрелка вниз 24"/>
          <p:cNvSpPr/>
          <p:nvPr/>
        </p:nvSpPr>
        <p:spPr>
          <a:xfrm>
            <a:off x="468313" y="3444875"/>
            <a:ext cx="2447925" cy="271463"/>
          </a:xfrm>
          <a:prstGeom prst="downArrow">
            <a:avLst>
              <a:gd name="adj1" fmla="val 100000"/>
              <a:gd name="adj2" fmla="val 0"/>
            </a:avLst>
          </a:prstGeom>
          <a:solidFill>
            <a:schemeClr val="tx1">
              <a:lumMod val="75000"/>
              <a:lumOff val="25000"/>
            </a:schemeClr>
          </a:solidFill>
        </p:spPr>
        <p:txBody>
          <a:bodyPr tIns="0" bIns="0" anchor="ctr"/>
          <a:lstStyle/>
          <a:p>
            <a:pPr fontAlgn="auto">
              <a:spcBef>
                <a:spcPts val="0"/>
              </a:spcBef>
              <a:spcAft>
                <a:spcPts val="0"/>
              </a:spcAft>
              <a:defRPr/>
            </a:pPr>
            <a:r>
              <a:rPr lang="en-US" sz="1400" dirty="0">
                <a:solidFill>
                  <a:schemeClr val="bg1"/>
                </a:solidFill>
                <a:latin typeface="+mn-lt"/>
                <a:ea typeface="+mn-ea"/>
              </a:rPr>
              <a:t>NPV</a:t>
            </a:r>
            <a:endParaRPr lang="ru-RU" sz="1400" dirty="0">
              <a:solidFill>
                <a:schemeClr val="bg1"/>
              </a:solidFill>
              <a:latin typeface="+mn-lt"/>
              <a:ea typeface="+mn-ea"/>
            </a:endParaRPr>
          </a:p>
        </p:txBody>
      </p:sp>
      <p:graphicFrame>
        <p:nvGraphicFramePr>
          <p:cNvPr id="16" name="Диаграмма 15"/>
          <p:cNvGraphicFramePr/>
          <p:nvPr/>
        </p:nvGraphicFramePr>
        <p:xfrm>
          <a:off x="374346" y="1143265"/>
          <a:ext cx="8374118" cy="221372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Диаграмма 17"/>
          <p:cNvGraphicFramePr/>
          <p:nvPr/>
        </p:nvGraphicFramePr>
        <p:xfrm>
          <a:off x="289651" y="3717032"/>
          <a:ext cx="8530821" cy="2383962"/>
        </p:xfrm>
        <a:graphic>
          <a:graphicData uri="http://schemas.openxmlformats.org/drawingml/2006/chart">
            <c:chart xmlns:c="http://schemas.openxmlformats.org/drawingml/2006/chart" xmlns:r="http://schemas.openxmlformats.org/officeDocument/2006/relationships" r:id="rId6"/>
          </a:graphicData>
        </a:graphic>
      </p:graphicFrame>
      <p:sp>
        <p:nvSpPr>
          <p:cNvPr id="20" name="TextBox 19"/>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综合投资计划</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1" name="Прямоугольник 20"/>
          <p:cNvSpPr/>
          <p:nvPr/>
        </p:nvSpPr>
        <p:spPr>
          <a:xfrm>
            <a:off x="7866063" y="604838"/>
            <a:ext cx="1260475" cy="4762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62721D3A-4F63-438F-909F-4E705FC0FA0C}" type="slidenum">
              <a:rPr lang="ru-RU" sz="1800" b="1"/>
              <a:pPr>
                <a:defRPr/>
              </a:pPr>
              <a:t>45</a:t>
            </a:fld>
            <a:endParaRPr lang="ru-RU" sz="1800" b="1" dirty="0"/>
          </a:p>
        </p:txBody>
      </p:sp>
      <p:sp>
        <p:nvSpPr>
          <p:cNvPr id="26" name="Стрелка вниз 25"/>
          <p:cNvSpPr/>
          <p:nvPr/>
        </p:nvSpPr>
        <p:spPr>
          <a:xfrm>
            <a:off x="6300788" y="836613"/>
            <a:ext cx="2374900" cy="273050"/>
          </a:xfrm>
          <a:prstGeom prst="downArrow">
            <a:avLst>
              <a:gd name="adj1" fmla="val 100000"/>
              <a:gd name="adj2" fmla="val 0"/>
            </a:avLst>
          </a:prstGeom>
          <a:solidFill>
            <a:schemeClr val="accent2">
              <a:lumMod val="60000"/>
              <a:lumOff val="40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方案的比较分析</a:t>
            </a:r>
            <a:endParaRPr lang="ru-RU" sz="1050" dirty="0">
              <a:solidFill>
                <a:schemeClr val="bg1"/>
              </a:solidFill>
              <a:latin typeface="+mn-lt"/>
              <a:ea typeface="+mn-ea"/>
            </a:endParaRPr>
          </a:p>
        </p:txBody>
      </p:sp>
      <p:sp>
        <p:nvSpPr>
          <p:cNvPr id="27" name="Стрелка вниз 26"/>
          <p:cNvSpPr/>
          <p:nvPr/>
        </p:nvSpPr>
        <p:spPr>
          <a:xfrm>
            <a:off x="6300788" y="3444875"/>
            <a:ext cx="2392362" cy="271463"/>
          </a:xfrm>
          <a:prstGeom prst="downArrow">
            <a:avLst>
              <a:gd name="adj1" fmla="val 100000"/>
              <a:gd name="adj2" fmla="val 0"/>
            </a:avLst>
          </a:prstGeom>
          <a:solidFill>
            <a:schemeClr val="tx1">
              <a:lumMod val="50000"/>
              <a:lumOff val="50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方案的比较分析</a:t>
            </a:r>
            <a:endParaRPr lang="ru-RU" sz="1050" dirty="0">
              <a:solidFill>
                <a:schemeClr val="bg1"/>
              </a:solidFill>
              <a:latin typeface="+mn-lt"/>
              <a:ea typeface="+mn-ea"/>
            </a:endParaRPr>
          </a:p>
        </p:txBody>
      </p:sp>
      <p:sp>
        <p:nvSpPr>
          <p:cNvPr id="103440" name="TextBox 16"/>
          <p:cNvSpPr txBox="1">
            <a:spLocks noChangeArrowheads="1"/>
          </p:cNvSpPr>
          <p:nvPr/>
        </p:nvSpPr>
        <p:spPr bwMode="auto">
          <a:xfrm>
            <a:off x="5940425" y="1052513"/>
            <a:ext cx="3203575" cy="2124075"/>
          </a:xfrm>
          <a:prstGeom prst="rect">
            <a:avLst/>
          </a:prstGeom>
          <a:solidFill>
            <a:srgbClr val="FFFFFF"/>
          </a:solidFill>
          <a:ln w="9525">
            <a:noFill/>
            <a:miter lim="800000"/>
            <a:headEnd/>
            <a:tailEnd/>
          </a:ln>
        </p:spPr>
        <p:txBody>
          <a:bodyPr>
            <a:spAutoFit/>
          </a:bodyPr>
          <a:lstStyle/>
          <a:p>
            <a:r>
              <a:rPr lang="zh-CN" altLang="zh-CN" sz="1200">
                <a:latin typeface="Calibri" pitchFamily="34" charset="0"/>
              </a:rPr>
              <a:t>第</a:t>
            </a:r>
            <a:r>
              <a:rPr lang="en-US" altLang="zh-CN" sz="1200">
                <a:latin typeface="Calibri" pitchFamily="34" charset="0"/>
              </a:rPr>
              <a:t>1</a:t>
            </a:r>
            <a:r>
              <a:rPr lang="zh-CN" altLang="zh-CN" sz="1200">
                <a:latin typeface="Calibri" pitchFamily="34" charset="0"/>
              </a:rPr>
              <a:t>阶段</a:t>
            </a:r>
            <a:r>
              <a:rPr lang="en-US" altLang="zh-CN" sz="1200">
                <a:latin typeface="Calibri" pitchFamily="34" charset="0"/>
              </a:rPr>
              <a:t>. </a:t>
            </a:r>
            <a:r>
              <a:rPr lang="zh-CN" altLang="zh-CN" sz="1200">
                <a:latin typeface="Calibri" pitchFamily="34" charset="0"/>
              </a:rPr>
              <a:t>用铝生产合金</a:t>
            </a:r>
            <a:r>
              <a:rPr lang="en-US" altLang="zh-CN" sz="1200">
                <a:latin typeface="Calibri" pitchFamily="34" charset="0"/>
              </a:rPr>
              <a:t>ADC10 /12 </a:t>
            </a:r>
            <a:endParaRPr lang="zh-CN" altLang="zh-CN" sz="1200">
              <a:latin typeface="Calibri" pitchFamily="34" charset="0"/>
            </a:endParaRPr>
          </a:p>
          <a:p>
            <a:endParaRPr lang="en-US" altLang="zh-CN" sz="1200">
              <a:latin typeface="Calibri" pitchFamily="34" charset="0"/>
            </a:endParaRPr>
          </a:p>
          <a:p>
            <a:r>
              <a:rPr lang="zh-CN" altLang="zh-CN" sz="1200">
                <a:latin typeface="Calibri" pitchFamily="34" charset="0"/>
              </a:rPr>
              <a:t>第</a:t>
            </a:r>
            <a:r>
              <a:rPr lang="en-US" altLang="zh-CN" sz="1200">
                <a:latin typeface="Calibri" pitchFamily="34" charset="0"/>
              </a:rPr>
              <a:t>1</a:t>
            </a:r>
            <a:r>
              <a:rPr lang="zh-CN" altLang="zh-CN" sz="1200">
                <a:latin typeface="Calibri" pitchFamily="34" charset="0"/>
              </a:rPr>
              <a:t>阶段</a:t>
            </a:r>
            <a:r>
              <a:rPr lang="en-US" altLang="zh-CN" sz="1200">
                <a:latin typeface="Calibri" pitchFamily="34" charset="0"/>
              </a:rPr>
              <a:t>.</a:t>
            </a:r>
            <a:r>
              <a:rPr lang="zh-CN" altLang="zh-CN" sz="1200">
                <a:latin typeface="Calibri" pitchFamily="34" charset="0"/>
              </a:rPr>
              <a:t>制氧</a:t>
            </a:r>
          </a:p>
          <a:p>
            <a:endParaRPr lang="en-US" altLang="zh-CN" sz="1200">
              <a:latin typeface="Calibri" pitchFamily="34" charset="0"/>
            </a:endParaRPr>
          </a:p>
          <a:p>
            <a:r>
              <a:rPr lang="zh-CN" altLang="zh-CN" sz="1200">
                <a:latin typeface="Calibri" pitchFamily="34" charset="0"/>
              </a:rPr>
              <a:t>第</a:t>
            </a:r>
            <a:r>
              <a:rPr lang="en-US" altLang="zh-CN" sz="1200">
                <a:latin typeface="Calibri" pitchFamily="34" charset="0"/>
              </a:rPr>
              <a:t>1</a:t>
            </a:r>
            <a:r>
              <a:rPr lang="zh-CN" altLang="zh-CN" sz="1200">
                <a:latin typeface="Calibri" pitchFamily="34" charset="0"/>
              </a:rPr>
              <a:t>阶段</a:t>
            </a:r>
            <a:r>
              <a:rPr lang="en-US" altLang="zh-CN" sz="1200">
                <a:latin typeface="Calibri" pitchFamily="34" charset="0"/>
              </a:rPr>
              <a:t>.</a:t>
            </a:r>
            <a:r>
              <a:rPr lang="zh-CN" altLang="zh-CN" sz="1200">
                <a:latin typeface="Calibri" pitchFamily="34" charset="0"/>
              </a:rPr>
              <a:t>生产动力电缆</a:t>
            </a:r>
          </a:p>
          <a:p>
            <a:endParaRPr lang="en-US" altLang="zh-CN" sz="1200">
              <a:latin typeface="Calibri" pitchFamily="34" charset="0"/>
            </a:endParaRPr>
          </a:p>
          <a:p>
            <a:r>
              <a:rPr lang="zh-CN" altLang="zh-CN" sz="1200">
                <a:latin typeface="Calibri" pitchFamily="34" charset="0"/>
              </a:rPr>
              <a:t>第</a:t>
            </a:r>
            <a:r>
              <a:rPr lang="en-US" altLang="zh-CN" sz="1200">
                <a:latin typeface="Calibri" pitchFamily="34" charset="0"/>
              </a:rPr>
              <a:t>2</a:t>
            </a:r>
            <a:r>
              <a:rPr lang="zh-CN" altLang="zh-CN" sz="1200">
                <a:latin typeface="Calibri" pitchFamily="34" charset="0"/>
              </a:rPr>
              <a:t>阶段用铝生产</a:t>
            </a:r>
            <a:r>
              <a:rPr lang="en-US" altLang="zh-CN" sz="1200">
                <a:latin typeface="Calibri" pitchFamily="34" charset="0"/>
              </a:rPr>
              <a:t>DISA</a:t>
            </a:r>
            <a:r>
              <a:rPr lang="zh-CN" altLang="zh-CN" sz="1200">
                <a:latin typeface="Calibri" pitchFamily="34" charset="0"/>
              </a:rPr>
              <a:t>工艺铸件</a:t>
            </a:r>
          </a:p>
          <a:p>
            <a:endParaRPr lang="en-US" altLang="zh-CN" sz="1200">
              <a:latin typeface="Calibri" pitchFamily="34" charset="0"/>
            </a:endParaRPr>
          </a:p>
          <a:p>
            <a:r>
              <a:rPr lang="zh-CN" altLang="zh-CN" sz="1200">
                <a:latin typeface="Calibri" pitchFamily="34" charset="0"/>
              </a:rPr>
              <a:t>第</a:t>
            </a:r>
            <a:r>
              <a:rPr lang="en-US" altLang="zh-CN" sz="1200">
                <a:latin typeface="Calibri" pitchFamily="34" charset="0"/>
              </a:rPr>
              <a:t>2</a:t>
            </a:r>
            <a:r>
              <a:rPr lang="zh-CN" altLang="zh-CN" sz="1200">
                <a:latin typeface="Calibri" pitchFamily="34" charset="0"/>
              </a:rPr>
              <a:t>阶段</a:t>
            </a:r>
            <a:r>
              <a:rPr lang="en-US" altLang="zh-CN" sz="1200">
                <a:latin typeface="Calibri" pitchFamily="34" charset="0"/>
              </a:rPr>
              <a:t>. </a:t>
            </a:r>
            <a:r>
              <a:rPr lang="zh-CN" altLang="zh-CN" sz="1200">
                <a:latin typeface="Calibri" pitchFamily="34" charset="0"/>
              </a:rPr>
              <a:t>生产汽车导线电缆和</a:t>
            </a:r>
            <a:r>
              <a:rPr lang="en-US" altLang="zh-CN" sz="1200">
                <a:latin typeface="Calibri" pitchFamily="34" charset="0"/>
              </a:rPr>
              <a:t>PVC</a:t>
            </a:r>
            <a:r>
              <a:rPr lang="zh-CN" altLang="zh-CN" sz="1200">
                <a:latin typeface="Calibri" pitchFamily="34" charset="0"/>
              </a:rPr>
              <a:t>电缆</a:t>
            </a:r>
          </a:p>
          <a:p>
            <a:r>
              <a:rPr lang="en-US" altLang="zh-CN" sz="1200">
                <a:latin typeface="Calibri" pitchFamily="34" charset="0"/>
              </a:rPr>
              <a:t> </a:t>
            </a:r>
            <a:endParaRPr lang="zh-CN" altLang="zh-CN" sz="1200">
              <a:latin typeface="Calibri" pitchFamily="34" charset="0"/>
            </a:endParaRPr>
          </a:p>
          <a:p>
            <a:r>
              <a:rPr lang="zh-CN" altLang="zh-CN" sz="1200">
                <a:latin typeface="Calibri" pitchFamily="34" charset="0"/>
              </a:rPr>
              <a:t>全套投资计划</a:t>
            </a:r>
            <a:endParaRPr lang="zh-CN" altLang="en-US" sz="1200">
              <a:latin typeface="Calibri" pitchFamily="34" charset="0"/>
            </a:endParaRPr>
          </a:p>
        </p:txBody>
      </p:sp>
      <p:sp>
        <p:nvSpPr>
          <p:cNvPr id="103441" name="TextBox 18"/>
          <p:cNvSpPr txBox="1">
            <a:spLocks noChangeArrowheads="1"/>
          </p:cNvSpPr>
          <p:nvPr/>
        </p:nvSpPr>
        <p:spPr bwMode="auto">
          <a:xfrm>
            <a:off x="6156325" y="3860800"/>
            <a:ext cx="2808288" cy="2339975"/>
          </a:xfrm>
          <a:prstGeom prst="rect">
            <a:avLst/>
          </a:prstGeom>
          <a:solidFill>
            <a:srgbClr val="FFFFFF"/>
          </a:solidFill>
          <a:ln w="9525">
            <a:noFill/>
            <a:miter lim="800000"/>
            <a:headEnd/>
            <a:tailEnd/>
          </a:ln>
        </p:spPr>
        <p:txBody>
          <a:bodyPr>
            <a:spAutoFit/>
          </a:bodyPr>
          <a:lstStyle/>
          <a:p>
            <a:r>
              <a:rPr lang="zh-CN" altLang="zh-CN" sz="1200">
                <a:latin typeface="Calibri" pitchFamily="34" charset="0"/>
              </a:rPr>
              <a:t>第</a:t>
            </a:r>
            <a:r>
              <a:rPr lang="en-US" altLang="zh-CN" sz="1200">
                <a:latin typeface="Calibri" pitchFamily="34" charset="0"/>
              </a:rPr>
              <a:t>1</a:t>
            </a:r>
            <a:r>
              <a:rPr lang="zh-CN" altLang="zh-CN" sz="1200">
                <a:latin typeface="Calibri" pitchFamily="34" charset="0"/>
              </a:rPr>
              <a:t>阶段</a:t>
            </a:r>
            <a:r>
              <a:rPr lang="en-US" altLang="zh-CN" sz="1200">
                <a:latin typeface="Calibri" pitchFamily="34" charset="0"/>
              </a:rPr>
              <a:t>. </a:t>
            </a:r>
            <a:r>
              <a:rPr lang="zh-CN" altLang="zh-CN" sz="1200">
                <a:latin typeface="Calibri" pitchFamily="34" charset="0"/>
              </a:rPr>
              <a:t>用铝生产合金</a:t>
            </a:r>
            <a:r>
              <a:rPr lang="en-US" altLang="zh-CN" sz="1200">
                <a:latin typeface="Calibri" pitchFamily="34" charset="0"/>
              </a:rPr>
              <a:t>ADC10/12 </a:t>
            </a:r>
            <a:endParaRPr lang="zh-CN" altLang="zh-CN" sz="1200">
              <a:latin typeface="Calibri" pitchFamily="34" charset="0"/>
            </a:endParaRPr>
          </a:p>
          <a:p>
            <a:endParaRPr lang="en-US" altLang="zh-CN" sz="1200">
              <a:latin typeface="Calibri" pitchFamily="34" charset="0"/>
            </a:endParaRPr>
          </a:p>
          <a:p>
            <a:r>
              <a:rPr lang="zh-CN" altLang="zh-CN" sz="1200">
                <a:latin typeface="Calibri" pitchFamily="34" charset="0"/>
              </a:rPr>
              <a:t>第</a:t>
            </a:r>
            <a:r>
              <a:rPr lang="en-US" altLang="zh-CN" sz="1200">
                <a:latin typeface="Calibri" pitchFamily="34" charset="0"/>
              </a:rPr>
              <a:t>1</a:t>
            </a:r>
            <a:r>
              <a:rPr lang="zh-CN" altLang="zh-CN" sz="1200">
                <a:latin typeface="Calibri" pitchFamily="34" charset="0"/>
              </a:rPr>
              <a:t>阶段</a:t>
            </a:r>
            <a:r>
              <a:rPr lang="en-US" altLang="zh-CN" sz="1200">
                <a:latin typeface="Calibri" pitchFamily="34" charset="0"/>
              </a:rPr>
              <a:t>.</a:t>
            </a:r>
            <a:r>
              <a:rPr lang="zh-CN" altLang="zh-CN" sz="1200">
                <a:latin typeface="Calibri" pitchFamily="34" charset="0"/>
              </a:rPr>
              <a:t>制氧</a:t>
            </a:r>
          </a:p>
          <a:p>
            <a:endParaRPr lang="en-US" altLang="zh-CN" sz="1200">
              <a:latin typeface="Calibri" pitchFamily="34" charset="0"/>
            </a:endParaRPr>
          </a:p>
          <a:p>
            <a:r>
              <a:rPr lang="zh-CN" altLang="zh-CN" sz="1200">
                <a:latin typeface="Calibri" pitchFamily="34" charset="0"/>
              </a:rPr>
              <a:t>第</a:t>
            </a:r>
            <a:r>
              <a:rPr lang="en-US" altLang="zh-CN" sz="1200">
                <a:latin typeface="Calibri" pitchFamily="34" charset="0"/>
              </a:rPr>
              <a:t>1</a:t>
            </a:r>
            <a:r>
              <a:rPr lang="zh-CN" altLang="zh-CN" sz="1200">
                <a:latin typeface="Calibri" pitchFamily="34" charset="0"/>
              </a:rPr>
              <a:t>阶段</a:t>
            </a:r>
            <a:r>
              <a:rPr lang="en-US" altLang="zh-CN" sz="1200">
                <a:latin typeface="Calibri" pitchFamily="34" charset="0"/>
              </a:rPr>
              <a:t>. </a:t>
            </a:r>
            <a:r>
              <a:rPr lang="zh-CN" altLang="zh-CN" sz="1200">
                <a:latin typeface="Calibri" pitchFamily="34" charset="0"/>
              </a:rPr>
              <a:t>生产动力电缆</a:t>
            </a:r>
          </a:p>
          <a:p>
            <a:endParaRPr lang="en-US" altLang="zh-CN" sz="1200">
              <a:latin typeface="Calibri" pitchFamily="34" charset="0"/>
            </a:endParaRPr>
          </a:p>
          <a:p>
            <a:r>
              <a:rPr lang="zh-CN" altLang="zh-CN" sz="1200">
                <a:latin typeface="Calibri" pitchFamily="34" charset="0"/>
              </a:rPr>
              <a:t>第</a:t>
            </a:r>
            <a:r>
              <a:rPr lang="en-US" altLang="zh-CN" sz="1200">
                <a:latin typeface="Calibri" pitchFamily="34" charset="0"/>
              </a:rPr>
              <a:t>2</a:t>
            </a:r>
            <a:r>
              <a:rPr lang="zh-CN" altLang="zh-CN" sz="1200">
                <a:latin typeface="Calibri" pitchFamily="34" charset="0"/>
              </a:rPr>
              <a:t>阶段</a:t>
            </a:r>
            <a:r>
              <a:rPr lang="en-US" altLang="zh-CN" sz="1200">
                <a:latin typeface="Calibri" pitchFamily="34" charset="0"/>
              </a:rPr>
              <a:t>. </a:t>
            </a:r>
            <a:r>
              <a:rPr lang="zh-CN" altLang="zh-CN" sz="1200">
                <a:latin typeface="Calibri" pitchFamily="34" charset="0"/>
              </a:rPr>
              <a:t>用铝生产</a:t>
            </a:r>
            <a:r>
              <a:rPr lang="en-US" altLang="zh-CN" sz="1200">
                <a:latin typeface="Calibri" pitchFamily="34" charset="0"/>
              </a:rPr>
              <a:t>DISA</a:t>
            </a:r>
            <a:r>
              <a:rPr lang="zh-CN" altLang="zh-CN" sz="1200">
                <a:latin typeface="Calibri" pitchFamily="34" charset="0"/>
              </a:rPr>
              <a:t>工艺铸件</a:t>
            </a:r>
          </a:p>
          <a:p>
            <a:endParaRPr lang="en-US" altLang="zh-CN" sz="1200">
              <a:latin typeface="Calibri" pitchFamily="34" charset="0"/>
            </a:endParaRPr>
          </a:p>
          <a:p>
            <a:r>
              <a:rPr lang="zh-CN" altLang="zh-CN" sz="1200">
                <a:latin typeface="Calibri" pitchFamily="34" charset="0"/>
              </a:rPr>
              <a:t>第</a:t>
            </a:r>
            <a:r>
              <a:rPr lang="en-US" altLang="zh-CN" sz="1200">
                <a:latin typeface="Calibri" pitchFamily="34" charset="0"/>
              </a:rPr>
              <a:t>2</a:t>
            </a:r>
            <a:r>
              <a:rPr lang="zh-CN" altLang="zh-CN" sz="1200">
                <a:latin typeface="Calibri" pitchFamily="34" charset="0"/>
              </a:rPr>
              <a:t>阶段</a:t>
            </a:r>
            <a:r>
              <a:rPr lang="en-US" altLang="zh-CN" sz="1200">
                <a:latin typeface="Calibri" pitchFamily="34" charset="0"/>
              </a:rPr>
              <a:t>. </a:t>
            </a:r>
            <a:r>
              <a:rPr lang="zh-CN" altLang="zh-CN" sz="1200">
                <a:latin typeface="Calibri" pitchFamily="34" charset="0"/>
              </a:rPr>
              <a:t>生产汽车导线和</a:t>
            </a:r>
            <a:r>
              <a:rPr lang="en-US" altLang="zh-CN" sz="1200">
                <a:latin typeface="Calibri" pitchFamily="34" charset="0"/>
              </a:rPr>
              <a:t>PVC</a:t>
            </a:r>
            <a:r>
              <a:rPr lang="zh-CN" altLang="zh-CN" sz="1200">
                <a:latin typeface="Calibri" pitchFamily="34" charset="0"/>
              </a:rPr>
              <a:t>电缆</a:t>
            </a:r>
          </a:p>
          <a:p>
            <a:r>
              <a:rPr lang="en-US" altLang="zh-CN" sz="1200">
                <a:latin typeface="Calibri" pitchFamily="34" charset="0"/>
              </a:rPr>
              <a:t> </a:t>
            </a:r>
          </a:p>
          <a:p>
            <a:r>
              <a:rPr lang="zh-CN" altLang="zh-CN" sz="1200">
                <a:latin typeface="Calibri" pitchFamily="34" charset="0"/>
              </a:rPr>
              <a:t>全套投资计划</a:t>
            </a:r>
          </a:p>
          <a:p>
            <a:endParaRPr lang="zh-CN" altLang="en-US" sz="1400">
              <a:latin typeface="Calibri" pitchFamily="34" charset="0"/>
            </a:endParaRP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105475"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105476"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13" name="Прямоугольник 12"/>
          <p:cNvSpPr/>
          <p:nvPr/>
        </p:nvSpPr>
        <p:spPr>
          <a:xfrm>
            <a:off x="288925" y="973138"/>
            <a:ext cx="5578475" cy="2384425"/>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105478" name="Стрелка вниз 13"/>
          <p:cNvSpPr>
            <a:spLocks noChangeArrowheads="1"/>
          </p:cNvSpPr>
          <p:nvPr/>
        </p:nvSpPr>
        <p:spPr bwMode="auto">
          <a:xfrm>
            <a:off x="468313" y="836613"/>
            <a:ext cx="2447925"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en-US" altLang="zh-CN" sz="1400">
                <a:solidFill>
                  <a:schemeClr val="bg1"/>
                </a:solidFill>
                <a:latin typeface="Calibri" pitchFamily="34" charset="0"/>
              </a:rPr>
              <a:t>MIRR</a:t>
            </a:r>
            <a:endParaRPr lang="ru-RU" altLang="zh-CN" sz="1400">
              <a:solidFill>
                <a:schemeClr val="bg1"/>
              </a:solidFill>
              <a:latin typeface="Calibri" pitchFamily="34" charset="0"/>
            </a:endParaRPr>
          </a:p>
        </p:txBody>
      </p:sp>
      <p:sp>
        <p:nvSpPr>
          <p:cNvPr id="24" name="Прямоугольник 23"/>
          <p:cNvSpPr/>
          <p:nvPr/>
        </p:nvSpPr>
        <p:spPr>
          <a:xfrm>
            <a:off x="271463" y="3581400"/>
            <a:ext cx="5595937" cy="2519363"/>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25" name="Стрелка вниз 24"/>
          <p:cNvSpPr/>
          <p:nvPr/>
        </p:nvSpPr>
        <p:spPr>
          <a:xfrm>
            <a:off x="468313" y="3444875"/>
            <a:ext cx="2447925" cy="271463"/>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en-US" sz="1400" dirty="0">
                <a:solidFill>
                  <a:schemeClr val="bg1"/>
                </a:solidFill>
                <a:latin typeface="+mn-lt"/>
                <a:ea typeface="+mn-ea"/>
              </a:rPr>
              <a:t>EBITDA</a:t>
            </a:r>
            <a:endParaRPr lang="ru-RU" sz="1400" dirty="0">
              <a:solidFill>
                <a:schemeClr val="bg1"/>
              </a:solidFill>
              <a:latin typeface="+mn-lt"/>
              <a:ea typeface="+mn-ea"/>
            </a:endParaRPr>
          </a:p>
        </p:txBody>
      </p:sp>
      <p:sp>
        <p:nvSpPr>
          <p:cNvPr id="27" name="Прямоугольник 26"/>
          <p:cNvSpPr/>
          <p:nvPr/>
        </p:nvSpPr>
        <p:spPr>
          <a:xfrm>
            <a:off x="6045200" y="973138"/>
            <a:ext cx="2847975" cy="5127625"/>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graphicFrame>
        <p:nvGraphicFramePr>
          <p:cNvPr id="19" name="Диаграмма 18"/>
          <p:cNvGraphicFramePr/>
          <p:nvPr/>
        </p:nvGraphicFramePr>
        <p:xfrm>
          <a:off x="317351" y="3765563"/>
          <a:ext cx="5550793" cy="233543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Диаграмма 19"/>
          <p:cNvGraphicFramePr/>
          <p:nvPr/>
        </p:nvGraphicFramePr>
        <p:xfrm>
          <a:off x="6066144" y="1125430"/>
          <a:ext cx="2826338" cy="49547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Диаграмма 20"/>
          <p:cNvGraphicFramePr/>
          <p:nvPr/>
        </p:nvGraphicFramePr>
        <p:xfrm>
          <a:off x="293099" y="1125431"/>
          <a:ext cx="5575045" cy="2231562"/>
        </p:xfrm>
        <a:graphic>
          <a:graphicData uri="http://schemas.openxmlformats.org/drawingml/2006/chart">
            <c:chart xmlns:c="http://schemas.openxmlformats.org/drawingml/2006/chart" xmlns:r="http://schemas.openxmlformats.org/officeDocument/2006/relationships" r:id="rId7"/>
          </a:graphicData>
        </a:graphic>
      </p:graphicFrame>
      <p:sp>
        <p:nvSpPr>
          <p:cNvPr id="22" name="Прямоугольник 21"/>
          <p:cNvSpPr/>
          <p:nvPr/>
        </p:nvSpPr>
        <p:spPr>
          <a:xfrm>
            <a:off x="7866063" y="604838"/>
            <a:ext cx="1260475" cy="4762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3" name="TextBox 22"/>
          <p:cNvSpPr txBox="1"/>
          <p:nvPr/>
        </p:nvSpPr>
        <p:spPr>
          <a:xfrm>
            <a:off x="1908175" y="120650"/>
            <a:ext cx="19161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综合投资计划</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 name="Номер слайда 1"/>
          <p:cNvSpPr>
            <a:spLocks noGrp="1"/>
          </p:cNvSpPr>
          <p:nvPr>
            <p:ph type="sldNum" sz="quarter" idx="12"/>
          </p:nvPr>
        </p:nvSpPr>
        <p:spPr/>
        <p:txBody>
          <a:bodyPr/>
          <a:lstStyle/>
          <a:p>
            <a:pPr>
              <a:defRPr/>
            </a:pPr>
            <a:fld id="{F402FE5E-D0B1-43E3-93EA-41EBE680DCF3}" type="slidenum">
              <a:rPr lang="ru-RU" sz="1800" b="1"/>
              <a:pPr>
                <a:defRPr/>
              </a:pPr>
              <a:t>46</a:t>
            </a:fld>
            <a:endParaRPr lang="ru-RU" sz="1800" b="1" dirty="0"/>
          </a:p>
        </p:txBody>
      </p:sp>
      <p:sp>
        <p:nvSpPr>
          <p:cNvPr id="32" name="Стрелка вниз 31"/>
          <p:cNvSpPr/>
          <p:nvPr/>
        </p:nvSpPr>
        <p:spPr>
          <a:xfrm>
            <a:off x="6156325" y="852488"/>
            <a:ext cx="2447925" cy="273050"/>
          </a:xfrm>
          <a:prstGeom prst="downArrow">
            <a:avLst>
              <a:gd name="adj1" fmla="val 100000"/>
              <a:gd name="adj2" fmla="val 0"/>
            </a:avLst>
          </a:prstGeom>
          <a:solidFill>
            <a:schemeClr val="tx1">
              <a:lumMod val="75000"/>
              <a:lumOff val="2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方案的利润率</a:t>
            </a:r>
            <a:endParaRPr lang="ru-RU" sz="1400" dirty="0">
              <a:solidFill>
                <a:schemeClr val="bg1"/>
              </a:solidFill>
              <a:latin typeface="+mn-lt"/>
              <a:ea typeface="+mn-ea"/>
            </a:endParaRPr>
          </a:p>
        </p:txBody>
      </p:sp>
      <p:sp>
        <p:nvSpPr>
          <p:cNvPr id="33" name="Стрелка вниз 32"/>
          <p:cNvSpPr/>
          <p:nvPr/>
        </p:nvSpPr>
        <p:spPr>
          <a:xfrm>
            <a:off x="3348038" y="849313"/>
            <a:ext cx="2376487" cy="273050"/>
          </a:xfrm>
          <a:prstGeom prst="downArrow">
            <a:avLst>
              <a:gd name="adj1" fmla="val 100000"/>
              <a:gd name="adj2" fmla="val 0"/>
            </a:avLst>
          </a:prstGeom>
          <a:solidFill>
            <a:schemeClr val="accent2">
              <a:lumMod val="60000"/>
              <a:lumOff val="40000"/>
            </a:schemeClr>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方案的比较分析</a:t>
            </a:r>
            <a:endParaRPr lang="ru-RU" sz="1050" dirty="0">
              <a:solidFill>
                <a:schemeClr val="bg1"/>
              </a:solidFill>
              <a:latin typeface="+mn-lt"/>
              <a:ea typeface="+mn-ea"/>
            </a:endParaRPr>
          </a:p>
        </p:txBody>
      </p:sp>
      <p:sp>
        <p:nvSpPr>
          <p:cNvPr id="34" name="Стрелка вниз 33"/>
          <p:cNvSpPr/>
          <p:nvPr/>
        </p:nvSpPr>
        <p:spPr>
          <a:xfrm>
            <a:off x="3348038" y="3444875"/>
            <a:ext cx="2387600" cy="271463"/>
          </a:xfrm>
          <a:prstGeom prst="downArrow">
            <a:avLst>
              <a:gd name="adj1" fmla="val 100000"/>
              <a:gd name="adj2" fmla="val 0"/>
            </a:avLst>
          </a:prstGeom>
          <a:solidFill>
            <a:schemeClr val="accent6"/>
          </a:solidFill>
        </p:spPr>
        <p:txBody>
          <a:bodyPr tIns="0" bIns="0" anchor="ctr"/>
          <a:lstStyle/>
          <a:p>
            <a:pPr fontAlgn="auto">
              <a:spcBef>
                <a:spcPts val="0"/>
              </a:spcBef>
              <a:spcAft>
                <a:spcPts val="0"/>
              </a:spcAft>
              <a:defRPr/>
            </a:pPr>
            <a:r>
              <a:rPr lang="zh-CN" altLang="en-US" sz="1050" dirty="0">
                <a:solidFill>
                  <a:schemeClr val="bg1"/>
                </a:solidFill>
                <a:latin typeface="+mn-lt"/>
                <a:ea typeface="+mn-ea"/>
              </a:rPr>
              <a:t>方案的比较分析</a:t>
            </a:r>
            <a:endParaRPr lang="ru-RU" sz="1050" dirty="0">
              <a:solidFill>
                <a:schemeClr val="bg1"/>
              </a:solidFill>
              <a:latin typeface="+mn-lt"/>
              <a:ea typeface="+mn-ea"/>
            </a:endParaRPr>
          </a:p>
        </p:txBody>
      </p:sp>
      <p:sp>
        <p:nvSpPr>
          <p:cNvPr id="105491" name="TextBox 25"/>
          <p:cNvSpPr txBox="1">
            <a:spLocks noChangeArrowheads="1"/>
          </p:cNvSpPr>
          <p:nvPr/>
        </p:nvSpPr>
        <p:spPr bwMode="auto">
          <a:xfrm>
            <a:off x="4211638" y="1268413"/>
            <a:ext cx="1728787" cy="2108200"/>
          </a:xfrm>
          <a:prstGeom prst="rect">
            <a:avLst/>
          </a:prstGeom>
          <a:solidFill>
            <a:srgbClr val="FFFFFF"/>
          </a:solidFill>
          <a:ln w="9525">
            <a:noFill/>
            <a:miter lim="800000"/>
            <a:headEnd/>
            <a:tailEnd/>
          </a:ln>
        </p:spPr>
        <p:txBody>
          <a:bodyPr>
            <a:spAutoFit/>
          </a:bodyPr>
          <a:lstStyle/>
          <a:p>
            <a:r>
              <a:rPr lang="zh-CN" altLang="zh-CN" sz="1200">
                <a:latin typeface="Calibri" pitchFamily="34" charset="0"/>
              </a:rPr>
              <a:t>第</a:t>
            </a:r>
            <a:r>
              <a:rPr lang="en-US" altLang="zh-CN" sz="1200">
                <a:latin typeface="Calibri" pitchFamily="34" charset="0"/>
              </a:rPr>
              <a:t>1</a:t>
            </a:r>
            <a:r>
              <a:rPr lang="zh-CN" altLang="zh-CN" sz="1200">
                <a:latin typeface="Calibri" pitchFamily="34" charset="0"/>
              </a:rPr>
              <a:t>阶段</a:t>
            </a:r>
            <a:r>
              <a:rPr lang="en-US" altLang="zh-CN" sz="1200">
                <a:latin typeface="Calibri" pitchFamily="34" charset="0"/>
              </a:rPr>
              <a:t>. </a:t>
            </a:r>
            <a:r>
              <a:rPr lang="zh-CN" altLang="zh-CN" sz="1200">
                <a:latin typeface="Calibri" pitchFamily="34" charset="0"/>
              </a:rPr>
              <a:t>用铝生产合金</a:t>
            </a:r>
            <a:r>
              <a:rPr lang="en-US" altLang="zh-CN" sz="1200">
                <a:latin typeface="Calibri" pitchFamily="34" charset="0"/>
              </a:rPr>
              <a:t>ADC10/12 </a:t>
            </a:r>
            <a:endParaRPr lang="zh-CN" altLang="zh-CN" sz="1200">
              <a:latin typeface="Calibri" pitchFamily="34" charset="0"/>
            </a:endParaRPr>
          </a:p>
          <a:p>
            <a:r>
              <a:rPr lang="zh-CN" altLang="zh-CN" sz="1200">
                <a:latin typeface="Calibri" pitchFamily="34" charset="0"/>
              </a:rPr>
              <a:t>第</a:t>
            </a:r>
            <a:r>
              <a:rPr lang="en-US" altLang="zh-CN" sz="1200">
                <a:latin typeface="Calibri" pitchFamily="34" charset="0"/>
              </a:rPr>
              <a:t>1</a:t>
            </a:r>
            <a:r>
              <a:rPr lang="zh-CN" altLang="zh-CN" sz="1200">
                <a:latin typeface="Calibri" pitchFamily="34" charset="0"/>
              </a:rPr>
              <a:t>阶段</a:t>
            </a:r>
            <a:r>
              <a:rPr lang="en-US" altLang="zh-CN" sz="1200">
                <a:latin typeface="Calibri" pitchFamily="34" charset="0"/>
              </a:rPr>
              <a:t>.</a:t>
            </a:r>
            <a:r>
              <a:rPr lang="zh-CN" altLang="zh-CN" sz="1200">
                <a:latin typeface="Calibri" pitchFamily="34" charset="0"/>
              </a:rPr>
              <a:t>制氧</a:t>
            </a:r>
          </a:p>
          <a:p>
            <a:endParaRPr lang="en-US" altLang="zh-CN" sz="1200">
              <a:latin typeface="Calibri" pitchFamily="34" charset="0"/>
            </a:endParaRPr>
          </a:p>
          <a:p>
            <a:r>
              <a:rPr lang="zh-CN" altLang="zh-CN" sz="1200">
                <a:latin typeface="Calibri" pitchFamily="34" charset="0"/>
              </a:rPr>
              <a:t>第</a:t>
            </a:r>
            <a:r>
              <a:rPr lang="en-US" altLang="zh-CN" sz="1200">
                <a:latin typeface="Calibri" pitchFamily="34" charset="0"/>
              </a:rPr>
              <a:t>1</a:t>
            </a:r>
            <a:r>
              <a:rPr lang="zh-CN" altLang="zh-CN" sz="1200">
                <a:latin typeface="Calibri" pitchFamily="34" charset="0"/>
              </a:rPr>
              <a:t>阶段</a:t>
            </a:r>
            <a:r>
              <a:rPr lang="en-US" altLang="zh-CN" sz="1200">
                <a:latin typeface="Calibri" pitchFamily="34" charset="0"/>
              </a:rPr>
              <a:t>. </a:t>
            </a:r>
            <a:r>
              <a:rPr lang="zh-CN" altLang="zh-CN" sz="1200">
                <a:latin typeface="Calibri" pitchFamily="34" charset="0"/>
              </a:rPr>
              <a:t>生产动力电缆</a:t>
            </a:r>
          </a:p>
          <a:p>
            <a:r>
              <a:rPr lang="en-US" altLang="zh-CN" sz="1200">
                <a:latin typeface="Calibri" pitchFamily="34" charset="0"/>
              </a:rPr>
              <a:t> </a:t>
            </a:r>
          </a:p>
          <a:p>
            <a:r>
              <a:rPr lang="zh-CN" altLang="zh-CN" sz="1200">
                <a:latin typeface="Calibri" pitchFamily="34" charset="0"/>
              </a:rPr>
              <a:t>第</a:t>
            </a:r>
            <a:r>
              <a:rPr lang="en-US" altLang="zh-CN" sz="1200">
                <a:latin typeface="Calibri" pitchFamily="34" charset="0"/>
              </a:rPr>
              <a:t>2</a:t>
            </a:r>
            <a:r>
              <a:rPr lang="zh-CN" altLang="zh-CN" sz="1200">
                <a:latin typeface="Calibri" pitchFamily="34" charset="0"/>
              </a:rPr>
              <a:t>阶段</a:t>
            </a:r>
            <a:r>
              <a:rPr lang="en-US" altLang="zh-CN" sz="1200">
                <a:latin typeface="Calibri" pitchFamily="34" charset="0"/>
              </a:rPr>
              <a:t>. </a:t>
            </a:r>
            <a:r>
              <a:rPr lang="zh-CN" altLang="zh-CN" sz="1200">
                <a:latin typeface="Calibri" pitchFamily="34" charset="0"/>
              </a:rPr>
              <a:t>用铝生产</a:t>
            </a:r>
            <a:r>
              <a:rPr lang="en-US" altLang="zh-CN" sz="1200">
                <a:latin typeface="Calibri" pitchFamily="34" charset="0"/>
              </a:rPr>
              <a:t>DISA</a:t>
            </a:r>
            <a:r>
              <a:rPr lang="zh-CN" altLang="zh-CN" sz="1200">
                <a:latin typeface="Calibri" pitchFamily="34" charset="0"/>
              </a:rPr>
              <a:t>工艺铸件</a:t>
            </a:r>
          </a:p>
          <a:p>
            <a:r>
              <a:rPr lang="zh-CN" altLang="zh-CN" sz="1200">
                <a:latin typeface="Calibri" pitchFamily="34" charset="0"/>
              </a:rPr>
              <a:t>第</a:t>
            </a:r>
            <a:r>
              <a:rPr lang="en-US" altLang="zh-CN" sz="1200">
                <a:latin typeface="Calibri" pitchFamily="34" charset="0"/>
              </a:rPr>
              <a:t>2</a:t>
            </a:r>
            <a:r>
              <a:rPr lang="zh-CN" altLang="zh-CN" sz="1200">
                <a:latin typeface="Calibri" pitchFamily="34" charset="0"/>
              </a:rPr>
              <a:t>阶段</a:t>
            </a:r>
            <a:r>
              <a:rPr lang="en-US" altLang="zh-CN" sz="1200">
                <a:latin typeface="Calibri" pitchFamily="34" charset="0"/>
              </a:rPr>
              <a:t>. </a:t>
            </a:r>
            <a:r>
              <a:rPr lang="zh-CN" altLang="zh-CN" sz="1200">
                <a:latin typeface="Calibri" pitchFamily="34" charset="0"/>
              </a:rPr>
              <a:t>生产汽车导线和</a:t>
            </a:r>
            <a:r>
              <a:rPr lang="en-US" altLang="zh-CN" sz="1200">
                <a:latin typeface="Calibri" pitchFamily="34" charset="0"/>
              </a:rPr>
              <a:t>PVC</a:t>
            </a:r>
            <a:r>
              <a:rPr lang="zh-CN" altLang="zh-CN" sz="1200">
                <a:latin typeface="Calibri" pitchFamily="34" charset="0"/>
              </a:rPr>
              <a:t>电缆</a:t>
            </a:r>
          </a:p>
          <a:p>
            <a:endParaRPr lang="zh-CN" altLang="en-US" sz="1100">
              <a:latin typeface="Calibri" pitchFamily="34" charset="0"/>
            </a:endParaRPr>
          </a:p>
        </p:txBody>
      </p:sp>
      <p:sp>
        <p:nvSpPr>
          <p:cNvPr id="105492" name="TextBox 27"/>
          <p:cNvSpPr txBox="1">
            <a:spLocks noChangeArrowheads="1"/>
          </p:cNvSpPr>
          <p:nvPr/>
        </p:nvSpPr>
        <p:spPr bwMode="auto">
          <a:xfrm>
            <a:off x="7596188" y="2133600"/>
            <a:ext cx="1296987" cy="4092575"/>
          </a:xfrm>
          <a:prstGeom prst="rect">
            <a:avLst/>
          </a:prstGeom>
          <a:solidFill>
            <a:srgbClr val="FFFFFF"/>
          </a:solidFill>
          <a:ln w="9525">
            <a:noFill/>
            <a:miter lim="800000"/>
            <a:headEnd/>
            <a:tailEnd/>
          </a:ln>
        </p:spPr>
        <p:txBody>
          <a:bodyPr>
            <a:spAutoFit/>
          </a:bodyPr>
          <a:lstStyle/>
          <a:p>
            <a:r>
              <a:rPr lang="zh-CN" altLang="zh-CN" sz="1400">
                <a:latin typeface="Calibri" pitchFamily="34" charset="0"/>
              </a:rPr>
              <a:t>第</a:t>
            </a:r>
            <a:r>
              <a:rPr lang="en-US" altLang="zh-CN" sz="1400">
                <a:latin typeface="Calibri" pitchFamily="34" charset="0"/>
              </a:rPr>
              <a:t>1</a:t>
            </a:r>
            <a:r>
              <a:rPr lang="zh-CN" altLang="zh-CN" sz="1400">
                <a:latin typeface="Calibri" pitchFamily="34" charset="0"/>
              </a:rPr>
              <a:t>阶段</a:t>
            </a:r>
            <a:r>
              <a:rPr lang="en-US" altLang="zh-CN" sz="1400">
                <a:latin typeface="Calibri" pitchFamily="34" charset="0"/>
              </a:rPr>
              <a:t>. </a:t>
            </a:r>
            <a:r>
              <a:rPr lang="zh-CN" altLang="zh-CN" sz="1400">
                <a:latin typeface="Calibri" pitchFamily="34" charset="0"/>
              </a:rPr>
              <a:t>用铝生产合金</a:t>
            </a:r>
            <a:r>
              <a:rPr lang="en-US" altLang="zh-CN" sz="1400">
                <a:latin typeface="Calibri" pitchFamily="34" charset="0"/>
              </a:rPr>
              <a:t>ADC10/12 </a:t>
            </a:r>
            <a:endParaRPr lang="zh-CN" altLang="zh-CN" sz="1400">
              <a:latin typeface="Calibri" pitchFamily="34" charset="0"/>
            </a:endParaRPr>
          </a:p>
          <a:p>
            <a:endParaRPr lang="en-US" altLang="zh-CN" sz="1400">
              <a:latin typeface="Calibri" pitchFamily="34" charset="0"/>
            </a:endParaRPr>
          </a:p>
          <a:p>
            <a:r>
              <a:rPr lang="zh-CN" altLang="zh-CN" sz="1400">
                <a:latin typeface="Calibri" pitchFamily="34" charset="0"/>
              </a:rPr>
              <a:t>第</a:t>
            </a:r>
            <a:r>
              <a:rPr lang="en-US" altLang="zh-CN" sz="1400">
                <a:latin typeface="Calibri" pitchFamily="34" charset="0"/>
              </a:rPr>
              <a:t>1</a:t>
            </a:r>
            <a:r>
              <a:rPr lang="zh-CN" altLang="zh-CN" sz="1400">
                <a:latin typeface="Calibri" pitchFamily="34" charset="0"/>
              </a:rPr>
              <a:t>阶段</a:t>
            </a:r>
            <a:r>
              <a:rPr lang="en-US" altLang="zh-CN" sz="1400">
                <a:latin typeface="Calibri" pitchFamily="34" charset="0"/>
              </a:rPr>
              <a:t>.</a:t>
            </a:r>
            <a:r>
              <a:rPr lang="zh-CN" altLang="zh-CN" sz="1400">
                <a:latin typeface="Calibri" pitchFamily="34" charset="0"/>
              </a:rPr>
              <a:t>制氧</a:t>
            </a:r>
          </a:p>
          <a:p>
            <a:endParaRPr lang="en-US" altLang="zh-CN" sz="1400">
              <a:latin typeface="Calibri" pitchFamily="34" charset="0"/>
            </a:endParaRPr>
          </a:p>
          <a:p>
            <a:r>
              <a:rPr lang="zh-CN" altLang="zh-CN" sz="1400">
                <a:latin typeface="Calibri" pitchFamily="34" charset="0"/>
              </a:rPr>
              <a:t>第</a:t>
            </a:r>
            <a:r>
              <a:rPr lang="en-US" altLang="zh-CN" sz="1400">
                <a:latin typeface="Calibri" pitchFamily="34" charset="0"/>
              </a:rPr>
              <a:t>1</a:t>
            </a:r>
            <a:r>
              <a:rPr lang="zh-CN" altLang="zh-CN" sz="1400">
                <a:latin typeface="Calibri" pitchFamily="34" charset="0"/>
              </a:rPr>
              <a:t>阶段</a:t>
            </a:r>
            <a:r>
              <a:rPr lang="en-US" altLang="zh-CN" sz="1400">
                <a:latin typeface="Calibri" pitchFamily="34" charset="0"/>
              </a:rPr>
              <a:t>. </a:t>
            </a:r>
            <a:r>
              <a:rPr lang="zh-CN" altLang="zh-CN" sz="1400">
                <a:latin typeface="Calibri" pitchFamily="34" charset="0"/>
              </a:rPr>
              <a:t>生产动力电缆</a:t>
            </a:r>
            <a:endParaRPr lang="en-US" altLang="zh-CN" sz="1400">
              <a:latin typeface="Calibri" pitchFamily="34" charset="0"/>
            </a:endParaRPr>
          </a:p>
          <a:p>
            <a:endParaRPr lang="en-US" altLang="zh-CN" sz="1400">
              <a:latin typeface="Calibri" pitchFamily="34" charset="0"/>
            </a:endParaRPr>
          </a:p>
          <a:p>
            <a:r>
              <a:rPr lang="zh-CN" altLang="zh-CN" sz="1400">
                <a:latin typeface="Calibri" pitchFamily="34" charset="0"/>
              </a:rPr>
              <a:t>第</a:t>
            </a:r>
            <a:r>
              <a:rPr lang="en-US" altLang="zh-CN" sz="1400">
                <a:latin typeface="Calibri" pitchFamily="34" charset="0"/>
              </a:rPr>
              <a:t>2</a:t>
            </a:r>
            <a:r>
              <a:rPr lang="zh-CN" altLang="zh-CN" sz="1400">
                <a:latin typeface="Calibri" pitchFamily="34" charset="0"/>
              </a:rPr>
              <a:t>阶段</a:t>
            </a:r>
            <a:r>
              <a:rPr lang="en-US" altLang="zh-CN" sz="1400">
                <a:latin typeface="Calibri" pitchFamily="34" charset="0"/>
              </a:rPr>
              <a:t>. </a:t>
            </a:r>
            <a:r>
              <a:rPr lang="zh-CN" altLang="zh-CN" sz="1400">
                <a:latin typeface="Calibri" pitchFamily="34" charset="0"/>
              </a:rPr>
              <a:t>用铝生产</a:t>
            </a:r>
            <a:r>
              <a:rPr lang="en-US" altLang="zh-CN" sz="1400">
                <a:latin typeface="Calibri" pitchFamily="34" charset="0"/>
              </a:rPr>
              <a:t>……</a:t>
            </a:r>
            <a:r>
              <a:rPr lang="zh-CN" altLang="zh-CN" sz="1400">
                <a:latin typeface="Calibri" pitchFamily="34" charset="0"/>
              </a:rPr>
              <a:t>铸件</a:t>
            </a:r>
          </a:p>
          <a:p>
            <a:endParaRPr lang="en-US" altLang="zh-CN" sz="1400">
              <a:latin typeface="Calibri" pitchFamily="34" charset="0"/>
            </a:endParaRPr>
          </a:p>
          <a:p>
            <a:r>
              <a:rPr lang="zh-CN" altLang="zh-CN" sz="1400">
                <a:latin typeface="Calibri" pitchFamily="34" charset="0"/>
              </a:rPr>
              <a:t>第</a:t>
            </a:r>
            <a:r>
              <a:rPr lang="en-US" altLang="zh-CN" sz="1400">
                <a:latin typeface="Calibri" pitchFamily="34" charset="0"/>
              </a:rPr>
              <a:t>2</a:t>
            </a:r>
            <a:r>
              <a:rPr lang="zh-CN" altLang="zh-CN" sz="1400">
                <a:latin typeface="Calibri" pitchFamily="34" charset="0"/>
              </a:rPr>
              <a:t>阶段</a:t>
            </a:r>
            <a:r>
              <a:rPr lang="en-US" altLang="zh-CN" sz="1400">
                <a:latin typeface="Calibri" pitchFamily="34" charset="0"/>
              </a:rPr>
              <a:t>. </a:t>
            </a:r>
            <a:r>
              <a:rPr lang="zh-CN" altLang="zh-CN" sz="1400">
                <a:latin typeface="Calibri" pitchFamily="34" charset="0"/>
              </a:rPr>
              <a:t>生产汽车导线和</a:t>
            </a:r>
            <a:r>
              <a:rPr lang="en-US" altLang="zh-CN" sz="1400">
                <a:latin typeface="Calibri" pitchFamily="34" charset="0"/>
              </a:rPr>
              <a:t>PVC</a:t>
            </a:r>
            <a:r>
              <a:rPr lang="zh-CN" altLang="zh-CN" sz="1400">
                <a:latin typeface="Calibri" pitchFamily="34" charset="0"/>
              </a:rPr>
              <a:t>电缆</a:t>
            </a:r>
          </a:p>
          <a:p>
            <a:r>
              <a:rPr lang="en-US" altLang="zh-CN" sz="1400">
                <a:latin typeface="Calibri" pitchFamily="34" charset="0"/>
              </a:rPr>
              <a:t> </a:t>
            </a:r>
            <a:endParaRPr lang="zh-CN" altLang="zh-CN" sz="1400">
              <a:latin typeface="Calibri" pitchFamily="34" charset="0"/>
            </a:endParaRPr>
          </a:p>
          <a:p>
            <a:r>
              <a:rPr lang="zh-CN" altLang="zh-CN" sz="1400">
                <a:latin typeface="Calibri" pitchFamily="34" charset="0"/>
              </a:rPr>
              <a:t>全套投资计划</a:t>
            </a:r>
          </a:p>
          <a:p>
            <a:endParaRPr lang="zh-CN" altLang="zh-CN" sz="1100">
              <a:latin typeface="Calibri" pitchFamily="34" charset="0"/>
            </a:endParaRPr>
          </a:p>
          <a:p>
            <a:endParaRPr lang="zh-CN" altLang="en-US" sz="1100">
              <a:latin typeface="Calibri" pitchFamily="34" charset="0"/>
            </a:endParaRPr>
          </a:p>
        </p:txBody>
      </p:sp>
      <p:sp>
        <p:nvSpPr>
          <p:cNvPr id="105493" name="TextBox 28"/>
          <p:cNvSpPr txBox="1">
            <a:spLocks noChangeArrowheads="1"/>
          </p:cNvSpPr>
          <p:nvPr/>
        </p:nvSpPr>
        <p:spPr bwMode="auto">
          <a:xfrm>
            <a:off x="6372225" y="1916113"/>
            <a:ext cx="2447925" cy="277812"/>
          </a:xfrm>
          <a:prstGeom prst="rect">
            <a:avLst/>
          </a:prstGeom>
          <a:solidFill>
            <a:srgbClr val="FFFFFF"/>
          </a:solidFill>
          <a:ln w="9525">
            <a:noFill/>
            <a:miter lim="800000"/>
            <a:headEnd/>
            <a:tailEnd/>
          </a:ln>
        </p:spPr>
        <p:txBody>
          <a:bodyPr>
            <a:spAutoFit/>
          </a:bodyPr>
          <a:lstStyle/>
          <a:p>
            <a:r>
              <a:rPr lang="zh-CN" altLang="zh-CN" sz="1200">
                <a:latin typeface="Calibri" pitchFamily="34" charset="0"/>
              </a:rPr>
              <a:t>整个周期的平均净利润率</a:t>
            </a:r>
            <a:endParaRPr lang="zh-CN" altLang="en-US" sz="1200">
              <a:latin typeface="Calibri" pitchFamily="34" charset="0"/>
            </a:endParaRPr>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107523"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107524"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pic>
        <p:nvPicPr>
          <p:cNvPr id="107525" name="Рисунок 1"/>
          <p:cNvPicPr>
            <a:picLocks noChangeAspect="1"/>
          </p:cNvPicPr>
          <p:nvPr/>
        </p:nvPicPr>
        <p:blipFill>
          <a:blip r:embed="rId5"/>
          <a:srcRect/>
          <a:stretch>
            <a:fillRect/>
          </a:stretch>
        </p:blipFill>
        <p:spPr bwMode="auto">
          <a:xfrm>
            <a:off x="3348038" y="3062288"/>
            <a:ext cx="2743200" cy="733425"/>
          </a:xfrm>
          <a:prstGeom prst="rect">
            <a:avLst/>
          </a:prstGeom>
          <a:noFill/>
          <a:ln w="9525">
            <a:noFill/>
            <a:miter lim="800000"/>
            <a:headEnd/>
            <a:tailEnd/>
          </a:ln>
        </p:spPr>
      </p:pic>
      <p:sp>
        <p:nvSpPr>
          <p:cNvPr id="3" name="TextBox 2"/>
          <p:cNvSpPr txBox="1"/>
          <p:nvPr/>
        </p:nvSpPr>
        <p:spPr>
          <a:xfrm>
            <a:off x="288925" y="5573713"/>
            <a:ext cx="3457575" cy="461962"/>
          </a:xfrm>
          <a:prstGeom prst="rect">
            <a:avLst/>
          </a:prstGeom>
          <a:noFill/>
        </p:spPr>
        <p:txBody>
          <a:bodyPr>
            <a:spAutoFit/>
          </a:bodyPr>
          <a:lstStyle/>
          <a:p>
            <a:pPr algn="r" fontAlgn="auto">
              <a:spcBef>
                <a:spcPts val="0"/>
              </a:spcBef>
              <a:spcAft>
                <a:spcPts val="0"/>
              </a:spcAft>
              <a:defRPr/>
            </a:pPr>
            <a:r>
              <a:rPr lang="zh-CN" altLang="en-US" sz="1200" dirty="0">
                <a:solidFill>
                  <a:schemeClr val="tx1">
                    <a:lumMod val="75000"/>
                    <a:lumOff val="25000"/>
                  </a:schemeClr>
                </a:solidFill>
                <a:latin typeface="GOST type A" panose="020B0500000000000000" pitchFamily="34" charset="0"/>
                <a:ea typeface="+mn-ea"/>
              </a:rPr>
              <a:t>综合投资计划</a:t>
            </a:r>
            <a:endParaRPr lang="en-US" altLang="zh-CN" sz="1200" dirty="0">
              <a:solidFill>
                <a:schemeClr val="tx1">
                  <a:lumMod val="75000"/>
                  <a:lumOff val="25000"/>
                </a:schemeClr>
              </a:solidFill>
              <a:latin typeface="GOST type A" panose="020B0500000000000000" pitchFamily="34" charset="0"/>
              <a:ea typeface="+mn-ea"/>
            </a:endParaRPr>
          </a:p>
          <a:p>
            <a:pPr algn="r" fontAlgn="auto">
              <a:spcBef>
                <a:spcPts val="0"/>
              </a:spcBef>
              <a:spcAft>
                <a:spcPts val="0"/>
              </a:spcAft>
              <a:defRPr/>
            </a:pPr>
            <a:r>
              <a:rPr lang="ru-RU" sz="1200" dirty="0">
                <a:solidFill>
                  <a:schemeClr val="tx1">
                    <a:lumMod val="75000"/>
                    <a:lumOff val="25000"/>
                  </a:schemeClr>
                </a:solidFill>
                <a:latin typeface="GOST type A" panose="020B0500000000000000" pitchFamily="34" charset="0"/>
                <a:ea typeface="+mn-ea"/>
              </a:rPr>
              <a:t>2015</a:t>
            </a:r>
            <a:r>
              <a:rPr lang="zh-CN" altLang="en-US" sz="1200" dirty="0">
                <a:solidFill>
                  <a:schemeClr val="tx1">
                    <a:lumMod val="75000"/>
                    <a:lumOff val="25000"/>
                  </a:schemeClr>
                </a:solidFill>
                <a:latin typeface="GOST type A" panose="020B0500000000000000" pitchFamily="34" charset="0"/>
                <a:ea typeface="+mn-ea"/>
              </a:rPr>
              <a:t>年</a:t>
            </a:r>
            <a:endParaRPr lang="ru-RU" sz="1200" dirty="0">
              <a:solidFill>
                <a:schemeClr val="tx1">
                  <a:lumMod val="75000"/>
                  <a:lumOff val="25000"/>
                </a:schemeClr>
              </a:solidFill>
              <a:latin typeface="GOST type A" panose="020B0500000000000000" pitchFamily="34" charset="0"/>
              <a:ea typeface="+mn-ea"/>
            </a:endParaRPr>
          </a:p>
        </p:txBody>
      </p:sp>
      <p:cxnSp>
        <p:nvCxnSpPr>
          <p:cNvPr id="8" name="Прямая соединительная линия 7"/>
          <p:cNvCxnSpPr/>
          <p:nvPr/>
        </p:nvCxnSpPr>
        <p:spPr>
          <a:xfrm>
            <a:off x="3746500" y="5573713"/>
            <a:ext cx="0" cy="64611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 name="Номер слайда 8"/>
          <p:cNvSpPr>
            <a:spLocks noGrp="1"/>
          </p:cNvSpPr>
          <p:nvPr>
            <p:ph type="sldNum" sz="quarter" idx="12"/>
          </p:nvPr>
        </p:nvSpPr>
        <p:spPr/>
        <p:txBody>
          <a:bodyPr/>
          <a:lstStyle/>
          <a:p>
            <a:pPr>
              <a:defRPr/>
            </a:pPr>
            <a:fld id="{E8036427-077B-4C34-AA0E-0FBBCFAAD08B}" type="slidenum">
              <a:rPr lang="ru-RU" sz="1800" b="1"/>
              <a:pPr>
                <a:defRPr/>
              </a:pPr>
              <a:t>47</a:t>
            </a:fld>
            <a:endParaRPr lang="ru-RU" sz="1800" b="1" dirty="0"/>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109571"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109572"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9" name="Номер слайда 8"/>
          <p:cNvSpPr>
            <a:spLocks noGrp="1"/>
          </p:cNvSpPr>
          <p:nvPr>
            <p:ph type="sldNum" sz="quarter" idx="12"/>
          </p:nvPr>
        </p:nvSpPr>
        <p:spPr/>
        <p:txBody>
          <a:bodyPr/>
          <a:lstStyle/>
          <a:p>
            <a:pPr>
              <a:defRPr/>
            </a:pPr>
            <a:fld id="{FDA5D881-95B7-40D3-9BBB-6102F6AA2F30}" type="slidenum">
              <a:rPr lang="ru-RU" sz="1800" b="1"/>
              <a:pPr>
                <a:defRPr/>
              </a:pPr>
              <a:t>48</a:t>
            </a:fld>
            <a:endParaRPr lang="ru-RU" sz="1800" b="1" dirty="0"/>
          </a:p>
        </p:txBody>
      </p:sp>
      <p:sp>
        <p:nvSpPr>
          <p:cNvPr id="12" name="TextBox 11"/>
          <p:cNvSpPr txBox="1"/>
          <p:nvPr/>
        </p:nvSpPr>
        <p:spPr>
          <a:xfrm>
            <a:off x="1908175" y="120650"/>
            <a:ext cx="912813"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附录</a:t>
            </a:r>
            <a:r>
              <a:rPr lang="en-US" altLang="zh-CN" sz="2400" spc="-150" dirty="0">
                <a:solidFill>
                  <a:schemeClr val="tx1">
                    <a:lumMod val="50000"/>
                    <a:lumOff val="50000"/>
                  </a:schemeClr>
                </a:solidFill>
                <a:latin typeface="GOST type A" pitchFamily="34" charset="0"/>
                <a:ea typeface="+mn-ea"/>
                <a:cs typeface="Times New Roman" pitchFamily="18" charset="0"/>
              </a:rPr>
              <a:t>1</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13" name="Прямоугольник 12"/>
          <p:cNvSpPr/>
          <p:nvPr/>
        </p:nvSpPr>
        <p:spPr>
          <a:xfrm>
            <a:off x="338138" y="973138"/>
            <a:ext cx="8482012" cy="5192712"/>
          </a:xfrm>
          <a:prstGeom prst="rect">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14" name="Стрелка вниз 13"/>
          <p:cNvSpPr/>
          <p:nvPr/>
        </p:nvSpPr>
        <p:spPr>
          <a:xfrm>
            <a:off x="468313" y="836613"/>
            <a:ext cx="6119812" cy="273050"/>
          </a:xfrm>
          <a:prstGeom prst="downArrow">
            <a:avLst>
              <a:gd name="adj1" fmla="val 100000"/>
              <a:gd name="adj2" fmla="val 0"/>
            </a:avLst>
          </a:prstGeom>
          <a:solidFill>
            <a:schemeClr val="tx1">
              <a:lumMod val="65000"/>
              <a:lumOff val="3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潜在原料基地</a:t>
            </a:r>
            <a:r>
              <a:rPr lang="ru-RU" sz="1400" dirty="0">
                <a:solidFill>
                  <a:schemeClr val="bg1"/>
                </a:solidFill>
                <a:latin typeface="+mn-lt"/>
                <a:ea typeface="+mn-ea"/>
              </a:rPr>
              <a:t>-</a:t>
            </a:r>
            <a:r>
              <a:rPr lang="zh-CN" altLang="en-US" sz="1400" dirty="0">
                <a:solidFill>
                  <a:schemeClr val="bg1"/>
                </a:solidFill>
                <a:latin typeface="+mn-lt"/>
                <a:ea typeface="+mn-ea"/>
              </a:rPr>
              <a:t>孔雀石矿区说明 </a:t>
            </a:r>
            <a:endParaRPr lang="ru-RU" sz="1400" dirty="0">
              <a:solidFill>
                <a:schemeClr val="bg1"/>
              </a:solidFill>
              <a:latin typeface="+mn-lt"/>
              <a:ea typeface="+mn-ea"/>
            </a:endParaRPr>
          </a:p>
        </p:txBody>
      </p:sp>
      <p:graphicFrame>
        <p:nvGraphicFramePr>
          <p:cNvPr id="4" name="Таблица 3"/>
          <p:cNvGraphicFramePr>
            <a:graphicFrameLocks noGrp="1"/>
          </p:cNvGraphicFramePr>
          <p:nvPr/>
        </p:nvGraphicFramePr>
        <p:xfrm>
          <a:off x="439738" y="1196975"/>
          <a:ext cx="8235950" cy="4964113"/>
        </p:xfrm>
        <a:graphic>
          <a:graphicData uri="http://schemas.openxmlformats.org/drawingml/2006/table">
            <a:tbl>
              <a:tblPr>
                <a:tableStyleId>{0E3FDE45-AF77-4B5C-9715-49D594BDF05E}</a:tableStyleId>
              </a:tblPr>
              <a:tblGrid>
                <a:gridCol w="891969"/>
                <a:gridCol w="7344817"/>
              </a:tblGrid>
              <a:tr h="224957">
                <a:tc>
                  <a:txBody>
                    <a:bodyPr/>
                    <a:lstStyle/>
                    <a:p>
                      <a:pPr algn="l" fontAlgn="t"/>
                      <a:r>
                        <a:rPr lang="zh-CN" altLang="en-US" sz="800" b="1" i="0" u="none" strike="noStrike" dirty="0" smtClean="0">
                          <a:solidFill>
                            <a:srgbClr val="000000"/>
                          </a:solidFill>
                          <a:effectLst/>
                          <a:latin typeface="Arial" pitchFamily="34" charset="0"/>
                          <a:cs typeface="Arial" pitchFamily="34" charset="0"/>
                        </a:rPr>
                        <a:t>位置</a:t>
                      </a:r>
                      <a:endParaRPr lang="ru-RU" sz="800" b="1" i="0" u="none" strike="noStrike" dirty="0">
                        <a:solidFill>
                          <a:srgbClr val="000000"/>
                        </a:solidFill>
                        <a:effectLst/>
                        <a:latin typeface="Arial" pitchFamily="34" charset="0"/>
                        <a:cs typeface="Arial" pitchFamily="34" charset="0"/>
                      </a:endParaRPr>
                    </a:p>
                  </a:txBody>
                  <a:tcPr marL="75271" marR="8363" marT="8363" marB="0"/>
                </a:tc>
                <a:tc>
                  <a:txBody>
                    <a:bodyPr/>
                    <a:lstStyle/>
                    <a:p>
                      <a:pPr algn="l" fontAlgn="t"/>
                      <a:r>
                        <a:rPr lang="zh-CN" altLang="en-US" sz="800" b="1" i="0" u="none" strike="noStrike" dirty="0" smtClean="0">
                          <a:solidFill>
                            <a:srgbClr val="000000"/>
                          </a:solidFill>
                          <a:effectLst/>
                          <a:latin typeface="Arial" pitchFamily="34" charset="0"/>
                          <a:cs typeface="Arial" pitchFamily="34" charset="0"/>
                        </a:rPr>
                        <a:t>位于滨海边疆区波扎尔斯基市政区，普拉瓦亚河上游（阿尔昌河右支流 上游 ），距离舒姆内伊村（哈巴罗夫斯克边疆区）东南部</a:t>
                      </a:r>
                      <a:r>
                        <a:rPr lang="en-US" altLang="zh-CN" sz="800" b="1" i="0" u="none" strike="noStrike" dirty="0" smtClean="0">
                          <a:solidFill>
                            <a:srgbClr val="000000"/>
                          </a:solidFill>
                          <a:effectLst/>
                          <a:latin typeface="Arial" pitchFamily="34" charset="0"/>
                          <a:cs typeface="Arial" pitchFamily="34" charset="0"/>
                        </a:rPr>
                        <a:t>25</a:t>
                      </a:r>
                      <a:r>
                        <a:rPr lang="zh-CN" altLang="en-US" sz="800" b="1" i="0" u="none" strike="noStrike" dirty="0" smtClean="0">
                          <a:solidFill>
                            <a:srgbClr val="000000"/>
                          </a:solidFill>
                          <a:effectLst/>
                          <a:latin typeface="Arial" pitchFamily="34" charset="0"/>
                          <a:cs typeface="Arial" pitchFamily="34" charset="0"/>
                        </a:rPr>
                        <a:t>公里。斯维特洛戈里耶镇也通过森林与舒姆内伊村相连。</a:t>
                      </a:r>
                      <a:endParaRPr lang="ru-RU" sz="800" b="1" i="0" u="none" strike="noStrike" dirty="0">
                        <a:solidFill>
                          <a:srgbClr val="000000"/>
                        </a:solidFill>
                        <a:effectLst/>
                        <a:latin typeface="Arial" pitchFamily="34" charset="0"/>
                        <a:cs typeface="Arial" pitchFamily="34" charset="0"/>
                      </a:endParaRPr>
                    </a:p>
                  </a:txBody>
                  <a:tcPr marL="8363" marR="8363" marT="8363" marB="0"/>
                </a:tc>
              </a:tr>
              <a:tr h="143773">
                <a:tc>
                  <a:txBody>
                    <a:bodyPr/>
                    <a:lstStyle/>
                    <a:p>
                      <a:pPr algn="l" fontAlgn="t"/>
                      <a:r>
                        <a:rPr lang="zh-CN" altLang="en-US" sz="800" b="1" i="0" u="none" strike="noStrike" dirty="0" smtClean="0">
                          <a:solidFill>
                            <a:srgbClr val="000000"/>
                          </a:solidFill>
                          <a:effectLst/>
                          <a:latin typeface="Arial" pitchFamily="34" charset="0"/>
                          <a:cs typeface="Arial" pitchFamily="34" charset="0"/>
                        </a:rPr>
                        <a:t>矿藏种类</a:t>
                      </a:r>
                      <a:endParaRPr lang="ru-RU" sz="800" b="1" i="0" u="none" strike="noStrike" dirty="0">
                        <a:solidFill>
                          <a:srgbClr val="000000"/>
                        </a:solidFill>
                        <a:effectLst/>
                        <a:latin typeface="Arial" pitchFamily="34" charset="0"/>
                        <a:cs typeface="Arial" pitchFamily="34" charset="0"/>
                      </a:endParaRPr>
                    </a:p>
                  </a:txBody>
                  <a:tcPr marL="75271" marR="8363" marT="8363" marB="0"/>
                </a:tc>
                <a:tc>
                  <a:txBody>
                    <a:bodyPr/>
                    <a:lstStyle/>
                    <a:p>
                      <a:pPr algn="l" fontAlgn="b"/>
                      <a:r>
                        <a:rPr lang="zh-CN" altLang="en-US" sz="800" b="0" i="0" u="none" strike="noStrike" dirty="0" smtClean="0">
                          <a:solidFill>
                            <a:schemeClr val="tx1"/>
                          </a:solidFill>
                          <a:effectLst/>
                          <a:latin typeface="Arial" pitchFamily="34" charset="0"/>
                          <a:cs typeface="Arial" pitchFamily="34" charset="0"/>
                        </a:rPr>
                        <a:t>铜</a:t>
                      </a:r>
                      <a:endParaRPr lang="ru-RU" sz="800" b="0" i="0" u="none" strike="noStrike" dirty="0">
                        <a:solidFill>
                          <a:srgbClr val="000000"/>
                        </a:solidFill>
                        <a:effectLst/>
                        <a:latin typeface="Arial" pitchFamily="34" charset="0"/>
                        <a:cs typeface="Arial" pitchFamily="34" charset="0"/>
                      </a:endParaRPr>
                    </a:p>
                  </a:txBody>
                  <a:tcPr marL="8363" marR="8363" marT="8363" marB="0" anchor="ctr"/>
                </a:tc>
              </a:tr>
              <a:tr h="211467">
                <a:tc>
                  <a:txBody>
                    <a:bodyPr/>
                    <a:lstStyle/>
                    <a:p>
                      <a:pPr algn="l" fontAlgn="t"/>
                      <a:r>
                        <a:rPr lang="zh-CN" altLang="en-US" sz="800" b="1" i="0" u="none" strike="noStrike" dirty="0" smtClean="0">
                          <a:solidFill>
                            <a:srgbClr val="000000"/>
                          </a:solidFill>
                          <a:effectLst/>
                          <a:latin typeface="Arial" pitchFamily="34" charset="0"/>
                          <a:cs typeface="Arial" pitchFamily="34" charset="0"/>
                        </a:rPr>
                        <a:t>已探明储量</a:t>
                      </a:r>
                      <a:endParaRPr lang="ru-RU" sz="800" b="1" i="0" u="none" strike="noStrike" dirty="0">
                        <a:solidFill>
                          <a:srgbClr val="000000"/>
                        </a:solidFill>
                        <a:effectLst/>
                        <a:latin typeface="Arial" pitchFamily="34" charset="0"/>
                        <a:cs typeface="Arial" pitchFamily="34" charset="0"/>
                      </a:endParaRPr>
                    </a:p>
                  </a:txBody>
                  <a:tcPr marL="75271" marR="8363" marT="8363" marB="0"/>
                </a:tc>
                <a:tc>
                  <a:txBody>
                    <a:bodyPr/>
                    <a:lstStyle/>
                    <a:p>
                      <a:pPr algn="l" fontAlgn="ctr"/>
                      <a:r>
                        <a:rPr lang="zh-CN" altLang="en-US" sz="800" u="none" strike="noStrike" dirty="0" smtClean="0">
                          <a:effectLst/>
                          <a:latin typeface="Arial" pitchFamily="34" charset="0"/>
                          <a:cs typeface="Arial" pitchFamily="34" charset="0"/>
                        </a:rPr>
                        <a:t>预测孔雀石矿区的</a:t>
                      </a:r>
                      <a:r>
                        <a:rPr lang="ru-RU" altLang="zh-CN" sz="800" u="none" strike="noStrike" dirty="0" smtClean="0">
                          <a:effectLst/>
                          <a:latin typeface="Arial" pitchFamily="34" charset="0"/>
                          <a:cs typeface="Arial" pitchFamily="34" charset="0"/>
                        </a:rPr>
                        <a:t>Р2</a:t>
                      </a:r>
                      <a:r>
                        <a:rPr lang="zh-CN" altLang="en-US" sz="800" u="none" strike="noStrike" dirty="0" smtClean="0">
                          <a:effectLst/>
                          <a:latin typeface="Arial" pitchFamily="34" charset="0"/>
                          <a:cs typeface="Arial" pitchFamily="34" charset="0"/>
                        </a:rPr>
                        <a:t>类铜资源为</a:t>
                      </a:r>
                      <a:r>
                        <a:rPr lang="en-US" altLang="zh-CN" sz="800" u="none" strike="noStrike" dirty="0" smtClean="0">
                          <a:effectLst/>
                          <a:latin typeface="Arial" pitchFamily="34" charset="0"/>
                          <a:cs typeface="Arial" pitchFamily="34" charset="0"/>
                        </a:rPr>
                        <a:t>118.5</a:t>
                      </a:r>
                      <a:r>
                        <a:rPr lang="zh-CN" altLang="en-US" sz="800" u="none" strike="noStrike" dirty="0" smtClean="0">
                          <a:effectLst/>
                          <a:latin typeface="Arial" pitchFamily="34" charset="0"/>
                          <a:cs typeface="Arial" pitchFamily="34" charset="0"/>
                        </a:rPr>
                        <a:t>万吨，</a:t>
                      </a:r>
                      <a:r>
                        <a:rPr lang="ru-RU" altLang="zh-CN" sz="800" u="none" strike="noStrike" dirty="0" smtClean="0">
                          <a:effectLst/>
                          <a:latin typeface="Arial" pitchFamily="34" charset="0"/>
                          <a:cs typeface="Arial" pitchFamily="34" charset="0"/>
                        </a:rPr>
                        <a:t>Р3</a:t>
                      </a:r>
                      <a:r>
                        <a:rPr lang="zh-CN" altLang="en-US" sz="800" u="none" strike="noStrike" dirty="0" smtClean="0">
                          <a:effectLst/>
                          <a:latin typeface="Arial" pitchFamily="34" charset="0"/>
                          <a:cs typeface="Arial" pitchFamily="34" charset="0"/>
                        </a:rPr>
                        <a:t>类铜资源为</a:t>
                      </a:r>
                      <a:r>
                        <a:rPr lang="en-US" altLang="zh-CN" sz="800" u="none" strike="noStrike" dirty="0" smtClean="0">
                          <a:effectLst/>
                          <a:latin typeface="Arial" pitchFamily="34" charset="0"/>
                          <a:cs typeface="Arial" pitchFamily="34" charset="0"/>
                        </a:rPr>
                        <a:t>75</a:t>
                      </a:r>
                      <a:r>
                        <a:rPr lang="zh-CN" altLang="en-US" sz="800" u="none" strike="noStrike" dirty="0" smtClean="0">
                          <a:effectLst/>
                          <a:latin typeface="Arial" pitchFamily="34" charset="0"/>
                          <a:cs typeface="Arial" pitchFamily="34" charset="0"/>
                        </a:rPr>
                        <a:t>万吨，该储量根据</a:t>
                      </a:r>
                      <a:r>
                        <a:rPr lang="en-US" altLang="zh-CN" sz="800" u="none" strike="noStrike" dirty="0" smtClean="0">
                          <a:effectLst/>
                          <a:latin typeface="Arial" pitchFamily="34" charset="0"/>
                          <a:cs typeface="Arial" pitchFamily="34" charset="0"/>
                        </a:rPr>
                        <a:t>2014</a:t>
                      </a:r>
                      <a:r>
                        <a:rPr lang="zh-CN" altLang="en-US" sz="800" u="none" strike="noStrike" dirty="0" smtClean="0">
                          <a:effectLst/>
                          <a:latin typeface="Arial" pitchFamily="34" charset="0"/>
                          <a:cs typeface="Arial" pitchFamily="34" charset="0"/>
                        </a:rPr>
                        <a:t>年</a:t>
                      </a:r>
                      <a:r>
                        <a:rPr lang="en-US" altLang="zh-CN" sz="800" u="none" strike="noStrike" dirty="0" smtClean="0">
                          <a:effectLst/>
                          <a:latin typeface="Arial" pitchFamily="34" charset="0"/>
                          <a:cs typeface="Arial" pitchFamily="34" charset="0"/>
                        </a:rPr>
                        <a:t>8</a:t>
                      </a:r>
                      <a:r>
                        <a:rPr lang="zh-CN" altLang="en-US" sz="800" u="none" strike="noStrike" dirty="0" smtClean="0">
                          <a:effectLst/>
                          <a:latin typeface="Arial" pitchFamily="34" charset="0"/>
                          <a:cs typeface="Arial" pitchFamily="34" charset="0"/>
                        </a:rPr>
                        <a:t>月</a:t>
                      </a:r>
                      <a:r>
                        <a:rPr lang="en-US" altLang="zh-CN" sz="800" u="none" strike="noStrike" dirty="0" smtClean="0">
                          <a:effectLst/>
                          <a:latin typeface="Arial" pitchFamily="34" charset="0"/>
                          <a:cs typeface="Arial" pitchFamily="34" charset="0"/>
                        </a:rPr>
                        <a:t>29</a:t>
                      </a:r>
                      <a:r>
                        <a:rPr lang="zh-CN" altLang="en-US" sz="800" u="none" strike="noStrike" dirty="0" smtClean="0">
                          <a:effectLst/>
                          <a:latin typeface="Arial" pitchFamily="34" charset="0"/>
                          <a:cs typeface="Arial" pitchFamily="34" charset="0"/>
                        </a:rPr>
                        <a:t>日的普里莫而涅德尔科学技术委员会</a:t>
                      </a:r>
                      <a:r>
                        <a:rPr lang="en-US" altLang="zh-CN" sz="800" u="none" strike="noStrike" dirty="0" smtClean="0">
                          <a:effectLst/>
                          <a:latin typeface="Arial" pitchFamily="34" charset="0"/>
                          <a:cs typeface="Arial" pitchFamily="34" charset="0"/>
                        </a:rPr>
                        <a:t>162</a:t>
                      </a:r>
                      <a:r>
                        <a:rPr lang="zh-CN" altLang="en-US" sz="800" u="none" strike="noStrike" dirty="0" smtClean="0">
                          <a:effectLst/>
                          <a:latin typeface="Arial" pitchFamily="34" charset="0"/>
                          <a:cs typeface="Arial" pitchFamily="34" charset="0"/>
                        </a:rPr>
                        <a:t>号记录确认。</a:t>
                      </a:r>
                      <a:endParaRPr lang="en-US" sz="800" u="none" strike="noStrike" dirty="0" smtClean="0">
                        <a:effectLst/>
                        <a:latin typeface="Arial" pitchFamily="34" charset="0"/>
                        <a:cs typeface="Arial" pitchFamily="34" charset="0"/>
                      </a:endParaRPr>
                    </a:p>
                    <a:p>
                      <a:pPr algn="l" fontAlgn="ctr"/>
                      <a:endParaRPr lang="ru-RU" sz="800" b="0" i="0" u="none" strike="noStrike" dirty="0">
                        <a:solidFill>
                          <a:srgbClr val="000000"/>
                        </a:solidFill>
                        <a:effectLst/>
                        <a:latin typeface="Arial" pitchFamily="34" charset="0"/>
                        <a:cs typeface="Arial" pitchFamily="34" charset="0"/>
                      </a:endParaRPr>
                    </a:p>
                  </a:txBody>
                  <a:tcPr marL="8363" marR="8363" marT="8363" marB="0" anchor="ctr"/>
                </a:tc>
              </a:tr>
              <a:tr h="3965151">
                <a:tc>
                  <a:txBody>
                    <a:bodyPr/>
                    <a:lstStyle/>
                    <a:p>
                      <a:pPr algn="l" fontAlgn="t"/>
                      <a:r>
                        <a:rPr lang="zh-CN" altLang="en-US" sz="800" b="1" i="0" u="none" strike="noStrike" smtClean="0">
                          <a:solidFill>
                            <a:srgbClr val="000000"/>
                          </a:solidFill>
                          <a:effectLst/>
                          <a:latin typeface="Arial" pitchFamily="34" charset="0"/>
                          <a:cs typeface="Arial" pitchFamily="34" charset="0"/>
                        </a:rPr>
                        <a:t>矿业地质条件</a:t>
                      </a:r>
                      <a:endParaRPr lang="ru-RU" sz="800" b="1" i="0" u="none" strike="noStrike" dirty="0">
                        <a:solidFill>
                          <a:srgbClr val="000000"/>
                        </a:solidFill>
                        <a:effectLst/>
                        <a:latin typeface="Arial" pitchFamily="34" charset="0"/>
                        <a:cs typeface="Arial" pitchFamily="34" charset="0"/>
                      </a:endParaRPr>
                    </a:p>
                  </a:txBody>
                  <a:tcPr marL="75271" marR="8363" marT="8363" marB="0"/>
                </a:tc>
                <a:tc>
                  <a:txBody>
                    <a:bodyPr/>
                    <a:lstStyle/>
                    <a:p>
                      <a:r>
                        <a:rPr lang="zh-CN" altLang="zh-CN" sz="800" kern="1200" dirty="0" smtClean="0">
                          <a:solidFill>
                            <a:schemeClr val="tx1"/>
                          </a:solidFill>
                          <a:effectLst/>
                          <a:latin typeface="+mn-lt"/>
                          <a:ea typeface="+mn-ea"/>
                          <a:cs typeface="+mn-cs"/>
                        </a:rPr>
                        <a:t>地区内有孔雀石矿区，对该地区进行了比例尺</a:t>
                      </a:r>
                      <a:r>
                        <a:rPr lang="ru-RU" altLang="zh-CN" sz="800" kern="1200" dirty="0" smtClean="0">
                          <a:solidFill>
                            <a:schemeClr val="tx1"/>
                          </a:solidFill>
                          <a:effectLst/>
                          <a:latin typeface="+mn-lt"/>
                          <a:ea typeface="+mn-ea"/>
                          <a:cs typeface="+mn-cs"/>
                        </a:rPr>
                        <a:t>1:50 000</a:t>
                      </a:r>
                      <a:r>
                        <a:rPr lang="zh-CN" altLang="zh-CN" sz="800" kern="1200" dirty="0" smtClean="0">
                          <a:solidFill>
                            <a:schemeClr val="tx1"/>
                          </a:solidFill>
                          <a:effectLst/>
                          <a:latin typeface="+mn-lt"/>
                          <a:ea typeface="+mn-ea"/>
                          <a:cs typeface="+mn-cs"/>
                        </a:rPr>
                        <a:t>的地质测绘，在水流中进行了水文化学、水底、重砂取样（卡巴诺夫，</a:t>
                      </a:r>
                      <a:r>
                        <a:rPr lang="ru-RU" altLang="zh-CN" sz="800" kern="1200" dirty="0" smtClean="0">
                          <a:solidFill>
                            <a:schemeClr val="tx1"/>
                          </a:solidFill>
                          <a:effectLst/>
                          <a:latin typeface="+mn-lt"/>
                          <a:ea typeface="+mn-ea"/>
                          <a:cs typeface="+mn-cs"/>
                        </a:rPr>
                        <a:t>1987</a:t>
                      </a:r>
                      <a:r>
                        <a:rPr lang="zh-CN" altLang="zh-CN" sz="800" kern="1200" dirty="0" smtClean="0">
                          <a:solidFill>
                            <a:schemeClr val="tx1"/>
                          </a:solidFill>
                          <a:effectLst/>
                          <a:latin typeface="+mn-lt"/>
                          <a:ea typeface="+mn-ea"/>
                          <a:cs typeface="+mn-cs"/>
                        </a:rPr>
                        <a:t>），进行了比例尺</a:t>
                      </a:r>
                      <a:r>
                        <a:rPr lang="ru-RU" altLang="zh-CN" sz="800" kern="1200" dirty="0" smtClean="0">
                          <a:solidFill>
                            <a:schemeClr val="tx1"/>
                          </a:solidFill>
                          <a:effectLst/>
                          <a:latin typeface="+mn-lt"/>
                          <a:ea typeface="+mn-ea"/>
                          <a:cs typeface="+mn-cs"/>
                        </a:rPr>
                        <a:t>1:200000</a:t>
                      </a:r>
                      <a:r>
                        <a:rPr lang="zh-CN" altLang="zh-CN" sz="800" kern="1200" dirty="0" smtClean="0">
                          <a:solidFill>
                            <a:schemeClr val="tx1"/>
                          </a:solidFill>
                          <a:effectLst/>
                          <a:latin typeface="+mn-lt"/>
                          <a:ea typeface="+mn-ea"/>
                          <a:cs typeface="+mn-cs"/>
                        </a:rPr>
                        <a:t>的航空磁测</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里沃什，拉</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阿，</a:t>
                      </a:r>
                      <a:r>
                        <a:rPr lang="ru-RU" altLang="zh-CN" sz="800" kern="1200" dirty="0" smtClean="0">
                          <a:solidFill>
                            <a:schemeClr val="tx1"/>
                          </a:solidFill>
                          <a:effectLst/>
                          <a:latin typeface="+mn-lt"/>
                          <a:ea typeface="+mn-ea"/>
                          <a:cs typeface="+mn-cs"/>
                        </a:rPr>
                        <a:t>1957)</a:t>
                      </a:r>
                      <a:r>
                        <a:rPr lang="zh-CN" altLang="zh-CN" sz="800" kern="1200" dirty="0" smtClean="0">
                          <a:solidFill>
                            <a:schemeClr val="tx1"/>
                          </a:solidFill>
                          <a:effectLst/>
                          <a:latin typeface="+mn-lt"/>
                          <a:ea typeface="+mn-ea"/>
                          <a:cs typeface="+mn-cs"/>
                        </a:rPr>
                        <a:t>和比例尺</a:t>
                      </a:r>
                      <a:r>
                        <a:rPr lang="ru-RU" altLang="zh-CN" sz="800" kern="1200" dirty="0" smtClean="0">
                          <a:solidFill>
                            <a:schemeClr val="tx1"/>
                          </a:solidFill>
                          <a:effectLst/>
                          <a:latin typeface="+mn-lt"/>
                          <a:ea typeface="+mn-ea"/>
                          <a:cs typeface="+mn-cs"/>
                        </a:rPr>
                        <a:t>1:5000</a:t>
                      </a:r>
                      <a:r>
                        <a:rPr lang="zh-CN" altLang="zh-CN" sz="800" kern="1200" dirty="0" smtClean="0">
                          <a:solidFill>
                            <a:schemeClr val="tx1"/>
                          </a:solidFill>
                          <a:effectLst/>
                          <a:latin typeface="+mn-lt"/>
                          <a:ea typeface="+mn-ea"/>
                          <a:cs typeface="+mn-cs"/>
                        </a:rPr>
                        <a:t>的航空磁测（戈洛夫科，布</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阿，</a:t>
                      </a:r>
                      <a:r>
                        <a:rPr lang="ru-RU" altLang="zh-CN" sz="800" kern="1200" dirty="0" smtClean="0">
                          <a:solidFill>
                            <a:schemeClr val="tx1"/>
                          </a:solidFill>
                          <a:effectLst/>
                          <a:latin typeface="+mn-lt"/>
                          <a:ea typeface="+mn-ea"/>
                          <a:cs typeface="+mn-cs"/>
                        </a:rPr>
                        <a:t>1961</a:t>
                      </a:r>
                      <a:r>
                        <a:rPr lang="zh-CN" altLang="zh-CN" sz="800" kern="1200" dirty="0" smtClean="0">
                          <a:solidFill>
                            <a:schemeClr val="tx1"/>
                          </a:solidFill>
                          <a:effectLst/>
                          <a:latin typeface="+mn-lt"/>
                          <a:ea typeface="+mn-ea"/>
                          <a:cs typeface="+mn-cs"/>
                        </a:rPr>
                        <a:t>），还进行过航空</a:t>
                      </a:r>
                      <a:r>
                        <a:rPr lang="en-US" altLang="zh-CN" sz="800" kern="1200" dirty="0" smtClean="0">
                          <a:solidFill>
                            <a:schemeClr val="tx1"/>
                          </a:solidFill>
                          <a:effectLst/>
                          <a:latin typeface="+mn-lt"/>
                          <a:ea typeface="+mn-ea"/>
                          <a:cs typeface="+mn-cs"/>
                        </a:rPr>
                        <a:t>γ</a:t>
                      </a:r>
                      <a:r>
                        <a:rPr lang="zh-CN" altLang="zh-CN" sz="800" kern="1200" dirty="0" smtClean="0">
                          <a:solidFill>
                            <a:schemeClr val="tx1"/>
                          </a:solidFill>
                          <a:effectLst/>
                          <a:latin typeface="+mn-lt"/>
                          <a:ea typeface="+mn-ea"/>
                          <a:cs typeface="+mn-cs"/>
                        </a:rPr>
                        <a:t>射线分光计测量（瓦休科夫</a:t>
                      </a:r>
                      <a:r>
                        <a:rPr lang="en-US"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弗</a:t>
                      </a:r>
                      <a:r>
                        <a:rPr lang="en-US"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伊，</a:t>
                      </a:r>
                      <a:r>
                        <a:rPr lang="en-US" altLang="zh-CN" sz="800" kern="1200" dirty="0" smtClean="0">
                          <a:solidFill>
                            <a:schemeClr val="tx1"/>
                          </a:solidFill>
                          <a:effectLst/>
                          <a:latin typeface="+mn-lt"/>
                          <a:ea typeface="+mn-ea"/>
                          <a:cs typeface="+mn-cs"/>
                        </a:rPr>
                        <a:t>1982</a:t>
                      </a:r>
                      <a:r>
                        <a:rPr lang="zh-CN" altLang="zh-CN" sz="800" kern="1200" dirty="0" smtClean="0">
                          <a:solidFill>
                            <a:schemeClr val="tx1"/>
                          </a:solidFill>
                          <a:effectLst/>
                          <a:latin typeface="+mn-lt"/>
                          <a:ea typeface="+mn-ea"/>
                          <a:cs typeface="+mn-cs"/>
                        </a:rPr>
                        <a:t>年）。主要普查信息是根据矿块取样和重砂取样结果得出的。根据这些数据在约</a:t>
                      </a:r>
                      <a:r>
                        <a:rPr lang="ru-RU" altLang="zh-CN" sz="800" kern="1200" dirty="0" smtClean="0">
                          <a:solidFill>
                            <a:schemeClr val="tx1"/>
                          </a:solidFill>
                          <a:effectLst/>
                          <a:latin typeface="+mn-lt"/>
                          <a:ea typeface="+mn-ea"/>
                          <a:cs typeface="+mn-cs"/>
                        </a:rPr>
                        <a:t>35</a:t>
                      </a:r>
                      <a:r>
                        <a:rPr lang="zh-CN" altLang="zh-CN" sz="800" kern="1200" dirty="0" smtClean="0">
                          <a:solidFill>
                            <a:schemeClr val="tx1"/>
                          </a:solidFill>
                          <a:effectLst/>
                          <a:latin typeface="+mn-lt"/>
                          <a:ea typeface="+mn-ea"/>
                          <a:cs typeface="+mn-cs"/>
                        </a:rPr>
                        <a:t>平方公里的区域划分出三个临近的异常区：梅德内河、佩特利亚河和利温诺夫卡河。通过距离普拉瓦亚河的入河口</a:t>
                      </a:r>
                      <a:r>
                        <a:rPr lang="ru-RU" altLang="zh-CN" sz="800" kern="1200" dirty="0" smtClean="0">
                          <a:solidFill>
                            <a:schemeClr val="tx1"/>
                          </a:solidFill>
                          <a:effectLst/>
                          <a:latin typeface="+mn-lt"/>
                          <a:ea typeface="+mn-ea"/>
                          <a:cs typeface="+mn-cs"/>
                        </a:rPr>
                        <a:t>3</a:t>
                      </a:r>
                      <a:r>
                        <a:rPr lang="zh-CN" altLang="zh-CN" sz="800" kern="1200" dirty="0" smtClean="0">
                          <a:solidFill>
                            <a:schemeClr val="tx1"/>
                          </a:solidFill>
                          <a:effectLst/>
                          <a:latin typeface="+mn-lt"/>
                          <a:ea typeface="+mn-ea"/>
                          <a:cs typeface="+mn-cs"/>
                        </a:rPr>
                        <a:t>公里处，沿着梅德内河左岸找到矿堆，查明了反差最大的铜矿化作用位置。根据这些数据，对</a:t>
                      </a:r>
                      <a:r>
                        <a:rPr lang="ru-RU" altLang="zh-CN" sz="800" kern="1200" dirty="0" smtClean="0">
                          <a:solidFill>
                            <a:schemeClr val="tx1"/>
                          </a:solidFill>
                          <a:effectLst/>
                          <a:latin typeface="+mn-lt"/>
                          <a:ea typeface="+mn-ea"/>
                          <a:cs typeface="+mn-cs"/>
                        </a:rPr>
                        <a:t>2</a:t>
                      </a:r>
                      <a:r>
                        <a:rPr lang="zh-CN" altLang="zh-CN" sz="800" kern="1200" dirty="0" smtClean="0">
                          <a:solidFill>
                            <a:schemeClr val="tx1"/>
                          </a:solidFill>
                          <a:effectLst/>
                          <a:latin typeface="+mn-lt"/>
                          <a:ea typeface="+mn-ea"/>
                          <a:cs typeface="+mn-cs"/>
                        </a:rPr>
                        <a:t>平方公里区域进行了比例尺</a:t>
                      </a:r>
                      <a:r>
                        <a:rPr lang="ru-RU" altLang="zh-CN" sz="800" kern="1200" dirty="0" smtClean="0">
                          <a:solidFill>
                            <a:schemeClr val="tx1"/>
                          </a:solidFill>
                          <a:effectLst/>
                          <a:latin typeface="+mn-lt"/>
                          <a:ea typeface="+mn-ea"/>
                          <a:cs typeface="+mn-cs"/>
                        </a:rPr>
                        <a:t>1:10000</a:t>
                      </a:r>
                      <a:r>
                        <a:rPr lang="zh-CN" altLang="zh-CN" sz="800" kern="1200" dirty="0" smtClean="0">
                          <a:solidFill>
                            <a:schemeClr val="tx1"/>
                          </a:solidFill>
                          <a:effectLst/>
                          <a:latin typeface="+mn-lt"/>
                          <a:ea typeface="+mn-ea"/>
                          <a:cs typeface="+mn-cs"/>
                        </a:rPr>
                        <a:t>的勘查工作（磁力勘探，激发极化，金属测量）。根据三个沟槽的结果查明了矿石矿化作用的根源（卡巴诺夫，</a:t>
                      </a:r>
                      <a:r>
                        <a:rPr lang="ru-RU" altLang="zh-CN" sz="800" kern="1200" dirty="0" smtClean="0">
                          <a:solidFill>
                            <a:schemeClr val="tx1"/>
                          </a:solidFill>
                          <a:effectLst/>
                          <a:latin typeface="+mn-lt"/>
                          <a:ea typeface="+mn-ea"/>
                          <a:cs typeface="+mn-cs"/>
                        </a:rPr>
                        <a:t>1983</a:t>
                      </a:r>
                      <a:r>
                        <a:rPr lang="zh-CN" altLang="zh-CN" sz="800" kern="1200" dirty="0" smtClean="0">
                          <a:solidFill>
                            <a:schemeClr val="tx1"/>
                          </a:solidFill>
                          <a:effectLst/>
                          <a:latin typeface="+mn-lt"/>
                          <a:ea typeface="+mn-ea"/>
                          <a:cs typeface="+mn-cs"/>
                        </a:rPr>
                        <a:t>年）。这些勘查工作，包括掘进额外的沟槽、钻探三口钻井，是由滨海地质公司的森林考察队完成的。结果是新项目被列入到矿床类，被命名为孔雀石矿（马克西缅科）。还有两个区域有铜的矿化作用。在利温诺夫卡河上游，距离冲积层中的孔雀石矿</a:t>
                      </a:r>
                      <a:r>
                        <a:rPr lang="ru-RU" altLang="zh-CN" sz="800" kern="1200" dirty="0" smtClean="0">
                          <a:solidFill>
                            <a:schemeClr val="tx1"/>
                          </a:solidFill>
                          <a:effectLst/>
                          <a:latin typeface="+mn-lt"/>
                          <a:ea typeface="+mn-ea"/>
                          <a:cs typeface="+mn-cs"/>
                        </a:rPr>
                        <a:t>СЗ</a:t>
                      </a:r>
                      <a:r>
                        <a:rPr lang="zh-CN" altLang="zh-CN" sz="800" kern="1200" dirty="0" smtClean="0">
                          <a:solidFill>
                            <a:schemeClr val="tx1"/>
                          </a:solidFill>
                          <a:effectLst/>
                          <a:latin typeface="+mn-lt"/>
                          <a:ea typeface="+mn-ea"/>
                          <a:cs typeface="+mn-cs"/>
                        </a:rPr>
                        <a:t>类</a:t>
                      </a:r>
                      <a:r>
                        <a:rPr lang="ru-RU" altLang="zh-CN" sz="800" kern="1200" dirty="0" smtClean="0">
                          <a:solidFill>
                            <a:schemeClr val="tx1"/>
                          </a:solidFill>
                          <a:effectLst/>
                          <a:latin typeface="+mn-lt"/>
                          <a:ea typeface="+mn-ea"/>
                          <a:cs typeface="+mn-cs"/>
                        </a:rPr>
                        <a:t>3-4</a:t>
                      </a:r>
                      <a:r>
                        <a:rPr lang="zh-CN" altLang="zh-CN" sz="800" kern="1200" dirty="0" smtClean="0">
                          <a:solidFill>
                            <a:schemeClr val="tx1"/>
                          </a:solidFill>
                          <a:effectLst/>
                          <a:latin typeface="+mn-lt"/>
                          <a:ea typeface="+mn-ea"/>
                          <a:cs typeface="+mn-cs"/>
                        </a:rPr>
                        <a:t>公里处，发现了铜矿光晕（标志），长度约</a:t>
                      </a:r>
                      <a:r>
                        <a:rPr lang="ru-RU" altLang="zh-CN" sz="800" kern="1200" dirty="0" smtClean="0">
                          <a:solidFill>
                            <a:schemeClr val="tx1"/>
                          </a:solidFill>
                          <a:effectLst/>
                          <a:latin typeface="+mn-lt"/>
                          <a:ea typeface="+mn-ea"/>
                          <a:cs typeface="+mn-cs"/>
                        </a:rPr>
                        <a:t>2</a:t>
                      </a:r>
                      <a:r>
                        <a:rPr lang="zh-CN" altLang="zh-CN" sz="800" kern="1200" dirty="0" smtClean="0">
                          <a:solidFill>
                            <a:schemeClr val="tx1"/>
                          </a:solidFill>
                          <a:effectLst/>
                          <a:latin typeface="+mn-lt"/>
                          <a:ea typeface="+mn-ea"/>
                          <a:cs typeface="+mn-cs"/>
                        </a:rPr>
                        <a:t>公里。该光晕的北侧与光晕</a:t>
                      </a:r>
                      <a:r>
                        <a:rPr lang="ru-RU" altLang="zh-CN" sz="800" kern="1200" dirty="0" smtClean="0">
                          <a:solidFill>
                            <a:schemeClr val="tx1"/>
                          </a:solidFill>
                          <a:effectLst/>
                          <a:latin typeface="+mn-lt"/>
                          <a:ea typeface="+mn-ea"/>
                          <a:cs typeface="+mn-cs"/>
                        </a:rPr>
                        <a:t>Au</a:t>
                      </a:r>
                      <a:r>
                        <a:rPr lang="zh-CN" altLang="zh-CN" sz="800" kern="1200" dirty="0" smtClean="0">
                          <a:solidFill>
                            <a:schemeClr val="tx1"/>
                          </a:solidFill>
                          <a:effectLst/>
                          <a:latin typeface="+mn-lt"/>
                          <a:ea typeface="+mn-ea"/>
                          <a:cs typeface="+mn-cs"/>
                        </a:rPr>
                        <a:t>相连，光晕</a:t>
                      </a:r>
                      <a:r>
                        <a:rPr lang="ru-RU" altLang="zh-CN" sz="800" kern="1200" dirty="0" smtClean="0">
                          <a:solidFill>
                            <a:schemeClr val="tx1"/>
                          </a:solidFill>
                          <a:effectLst/>
                          <a:latin typeface="+mn-lt"/>
                          <a:ea typeface="+mn-ea"/>
                          <a:cs typeface="+mn-cs"/>
                        </a:rPr>
                        <a:t>Au</a:t>
                      </a:r>
                      <a:r>
                        <a:rPr lang="zh-CN" altLang="zh-CN" sz="800" kern="1200" dirty="0" smtClean="0">
                          <a:solidFill>
                            <a:schemeClr val="tx1"/>
                          </a:solidFill>
                          <a:effectLst/>
                          <a:latin typeface="+mn-lt"/>
                          <a:ea typeface="+mn-ea"/>
                          <a:cs typeface="+mn-cs"/>
                        </a:rPr>
                        <a:t>含有</a:t>
                      </a:r>
                      <a:r>
                        <a:rPr lang="ru-RU" altLang="zh-CN" sz="800" kern="1200" dirty="0" smtClean="0">
                          <a:solidFill>
                            <a:schemeClr val="tx1"/>
                          </a:solidFill>
                          <a:effectLst/>
                          <a:latin typeface="+mn-lt"/>
                          <a:ea typeface="+mn-ea"/>
                          <a:cs typeface="+mn-cs"/>
                        </a:rPr>
                        <a:t>0.02-0.2</a:t>
                      </a:r>
                      <a:r>
                        <a:rPr lang="zh-CN" altLang="zh-CN" sz="800" kern="1200" dirty="0" smtClean="0">
                          <a:solidFill>
                            <a:schemeClr val="tx1"/>
                          </a:solidFill>
                          <a:effectLst/>
                          <a:latin typeface="+mn-lt"/>
                          <a:ea typeface="+mn-ea"/>
                          <a:cs typeface="+mn-cs"/>
                        </a:rPr>
                        <a:t>克</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立方米的重砂。在孔雀石矿东部</a:t>
                      </a:r>
                      <a:r>
                        <a:rPr lang="ru-RU" altLang="zh-CN" sz="800" kern="1200" dirty="0" smtClean="0">
                          <a:solidFill>
                            <a:schemeClr val="tx1"/>
                          </a:solidFill>
                          <a:effectLst/>
                          <a:latin typeface="+mn-lt"/>
                          <a:ea typeface="+mn-ea"/>
                          <a:cs typeface="+mn-cs"/>
                        </a:rPr>
                        <a:t>6</a:t>
                      </a:r>
                      <a:r>
                        <a:rPr lang="zh-CN" altLang="zh-CN" sz="800" kern="1200" dirty="0" smtClean="0">
                          <a:solidFill>
                            <a:schemeClr val="tx1"/>
                          </a:solidFill>
                          <a:effectLst/>
                          <a:latin typeface="+mn-lt"/>
                          <a:ea typeface="+mn-ea"/>
                          <a:cs typeface="+mn-cs"/>
                        </a:rPr>
                        <a:t>公里处的佩特利亚河流域发现了含量达</a:t>
                      </a:r>
                      <a:r>
                        <a:rPr lang="ru-RU" altLang="zh-CN" sz="800" kern="1200" dirty="0" smtClean="0">
                          <a:solidFill>
                            <a:schemeClr val="tx1"/>
                          </a:solidFill>
                          <a:effectLst/>
                          <a:latin typeface="+mn-lt"/>
                          <a:ea typeface="+mn-ea"/>
                          <a:cs typeface="+mn-cs"/>
                        </a:rPr>
                        <a:t>1-5</a:t>
                      </a:r>
                      <a:r>
                        <a:rPr lang="zh-CN" altLang="zh-CN" sz="800" kern="1200" dirty="0" smtClean="0">
                          <a:solidFill>
                            <a:schemeClr val="tx1"/>
                          </a:solidFill>
                          <a:effectLst/>
                          <a:latin typeface="+mn-lt"/>
                          <a:ea typeface="+mn-ea"/>
                          <a:cs typeface="+mn-cs"/>
                        </a:rPr>
                        <a:t>克</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立方米的锡石和白钨矿的重砂光晕和铜矿（标记量）。还在这里的水底试样中发现了高浓度的铜。在刻槽取样和矿块取样的试样中，铜、锡、钨的含量达</a:t>
                      </a:r>
                      <a:r>
                        <a:rPr lang="en-US" altLang="zh-CN" sz="800" kern="1200" dirty="0" smtClean="0">
                          <a:solidFill>
                            <a:schemeClr val="tx1"/>
                          </a:solidFill>
                          <a:effectLst/>
                          <a:latin typeface="+mn-lt"/>
                          <a:ea typeface="+mn-ea"/>
                          <a:cs typeface="+mn-cs"/>
                        </a:rPr>
                        <a:t>0.1-0.5%</a:t>
                      </a:r>
                      <a:r>
                        <a:rPr lang="zh-CN" altLang="zh-CN" sz="800" kern="1200" dirty="0" smtClean="0">
                          <a:solidFill>
                            <a:schemeClr val="tx1"/>
                          </a:solidFill>
                          <a:effectLst/>
                          <a:latin typeface="+mn-lt"/>
                          <a:ea typeface="+mn-ea"/>
                          <a:cs typeface="+mn-cs"/>
                        </a:rPr>
                        <a:t>。呈矿现象以主峰的名字命名为图曼内。孔雀石呈矿现象是铜斑岩网状脉。矿化处于高裂隙区域，被限制在未被侵蚀的英安斑岩岩体的外部和内部接触点中。网状脉表面的露头形状是椭圆形的，在东</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北</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东的方向上延伸</a:t>
                      </a:r>
                      <a:r>
                        <a:rPr lang="ru-RU" altLang="zh-CN" sz="800" kern="1200" dirty="0" smtClean="0">
                          <a:solidFill>
                            <a:schemeClr val="tx1"/>
                          </a:solidFill>
                          <a:effectLst/>
                          <a:latin typeface="+mn-lt"/>
                          <a:ea typeface="+mn-ea"/>
                          <a:cs typeface="+mn-cs"/>
                        </a:rPr>
                        <a:t>300</a:t>
                      </a:r>
                      <a:r>
                        <a:rPr lang="zh-CN" altLang="zh-CN" sz="800" kern="1200" dirty="0" smtClean="0">
                          <a:solidFill>
                            <a:schemeClr val="tx1"/>
                          </a:solidFill>
                          <a:effectLst/>
                          <a:latin typeface="+mn-lt"/>
                          <a:ea typeface="+mn-ea"/>
                          <a:cs typeface="+mn-cs"/>
                        </a:rPr>
                        <a:t>米。椭圆形的平均宽度为</a:t>
                      </a:r>
                      <a:r>
                        <a:rPr lang="ru-RU" altLang="zh-CN" sz="800" kern="1200" dirty="0" smtClean="0">
                          <a:solidFill>
                            <a:schemeClr val="tx1"/>
                          </a:solidFill>
                          <a:effectLst/>
                          <a:latin typeface="+mn-lt"/>
                          <a:ea typeface="+mn-ea"/>
                          <a:cs typeface="+mn-cs"/>
                        </a:rPr>
                        <a:t>170</a:t>
                      </a:r>
                      <a:r>
                        <a:rPr lang="zh-CN" altLang="zh-CN" sz="800" kern="1200" dirty="0" smtClean="0">
                          <a:solidFill>
                            <a:schemeClr val="tx1"/>
                          </a:solidFill>
                          <a:effectLst/>
                          <a:latin typeface="+mn-lt"/>
                          <a:ea typeface="+mn-ea"/>
                          <a:cs typeface="+mn-cs"/>
                        </a:rPr>
                        <a:t>米。矿体在平面图中的位置明显与密度达</a:t>
                      </a:r>
                      <a:r>
                        <a:rPr lang="ru-RU" altLang="zh-CN" sz="800" kern="1200" dirty="0" smtClean="0">
                          <a:solidFill>
                            <a:schemeClr val="tx1"/>
                          </a:solidFill>
                          <a:effectLst/>
                          <a:latin typeface="+mn-lt"/>
                          <a:ea typeface="+mn-ea"/>
                          <a:cs typeface="+mn-cs"/>
                        </a:rPr>
                        <a:t>6%</a:t>
                      </a:r>
                      <a:r>
                        <a:rPr lang="zh-CN" altLang="zh-CN" sz="800" kern="1200" dirty="0" smtClean="0">
                          <a:solidFill>
                            <a:schemeClr val="tx1"/>
                          </a:solidFill>
                          <a:effectLst/>
                          <a:latin typeface="+mn-lt"/>
                          <a:ea typeface="+mn-ea"/>
                          <a:cs typeface="+mn-cs"/>
                        </a:rPr>
                        <a:t>的极化异常和高阻力（</a:t>
                      </a:r>
                      <a:r>
                        <a:rPr lang="ru-RU" altLang="zh-CN" sz="800" kern="1200" dirty="0" smtClean="0">
                          <a:solidFill>
                            <a:schemeClr val="tx1"/>
                          </a:solidFill>
                          <a:effectLst/>
                          <a:latin typeface="+mn-lt"/>
                          <a:ea typeface="+mn-ea"/>
                          <a:cs typeface="+mn-cs"/>
                        </a:rPr>
                        <a:t>1000 – 2000</a:t>
                      </a:r>
                      <a:r>
                        <a:rPr lang="zh-CN" altLang="zh-CN" sz="800" kern="1200" dirty="0" smtClean="0">
                          <a:solidFill>
                            <a:schemeClr val="tx1"/>
                          </a:solidFill>
                          <a:effectLst/>
                          <a:latin typeface="+mn-lt"/>
                          <a:ea typeface="+mn-ea"/>
                          <a:cs typeface="+mn-cs"/>
                        </a:rPr>
                        <a:t>欧姆·米，而主要阻力为</a:t>
                      </a:r>
                      <a:r>
                        <a:rPr lang="ru-RU" altLang="zh-CN" sz="800" kern="1200" dirty="0" smtClean="0">
                          <a:solidFill>
                            <a:schemeClr val="tx1"/>
                          </a:solidFill>
                          <a:effectLst/>
                          <a:latin typeface="+mn-lt"/>
                          <a:ea typeface="+mn-ea"/>
                          <a:cs typeface="+mn-cs"/>
                        </a:rPr>
                        <a:t>500</a:t>
                      </a:r>
                      <a:r>
                        <a:rPr lang="zh-CN" altLang="zh-CN" sz="800" kern="1200" dirty="0" smtClean="0">
                          <a:solidFill>
                            <a:schemeClr val="tx1"/>
                          </a:solidFill>
                          <a:effectLst/>
                          <a:latin typeface="+mn-lt"/>
                          <a:ea typeface="+mn-ea"/>
                          <a:cs typeface="+mn-cs"/>
                        </a:rPr>
                        <a:t>欧姆·米）有关。根据激发极化法垂直电探测结果，异常和阻力区有圆顶形状，从南到北延伸</a:t>
                      </a:r>
                      <a:r>
                        <a:rPr lang="ru-RU" altLang="zh-CN" sz="800" kern="1200" dirty="0" smtClean="0">
                          <a:solidFill>
                            <a:schemeClr val="tx1"/>
                          </a:solidFill>
                          <a:effectLst/>
                          <a:latin typeface="+mn-lt"/>
                          <a:ea typeface="+mn-ea"/>
                          <a:cs typeface="+mn-cs"/>
                        </a:rPr>
                        <a:t>900</a:t>
                      </a:r>
                      <a:r>
                        <a:rPr lang="zh-CN" altLang="zh-CN" sz="800" kern="1200" dirty="0" smtClean="0">
                          <a:solidFill>
                            <a:schemeClr val="tx1"/>
                          </a:solidFill>
                          <a:effectLst/>
                          <a:latin typeface="+mn-lt"/>
                          <a:ea typeface="+mn-ea"/>
                          <a:cs typeface="+mn-cs"/>
                        </a:rPr>
                        <a:t>米，宽</a:t>
                      </a:r>
                      <a:r>
                        <a:rPr lang="ru-RU" altLang="zh-CN" sz="800" kern="1200" dirty="0" smtClean="0">
                          <a:solidFill>
                            <a:schemeClr val="tx1"/>
                          </a:solidFill>
                          <a:effectLst/>
                          <a:latin typeface="+mn-lt"/>
                          <a:ea typeface="+mn-ea"/>
                          <a:cs typeface="+mn-cs"/>
                        </a:rPr>
                        <a:t>500</a:t>
                      </a:r>
                      <a:r>
                        <a:rPr lang="zh-CN" altLang="zh-CN" sz="800" kern="1200" dirty="0" smtClean="0">
                          <a:solidFill>
                            <a:schemeClr val="tx1"/>
                          </a:solidFill>
                          <a:effectLst/>
                          <a:latin typeface="+mn-lt"/>
                          <a:ea typeface="+mn-ea"/>
                          <a:cs typeface="+mn-cs"/>
                        </a:rPr>
                        <a:t>米。根据地球物理数据，区域的厚度不低于</a:t>
                      </a:r>
                      <a:r>
                        <a:rPr lang="ru-RU" altLang="zh-CN" sz="800" kern="1200" dirty="0" smtClean="0">
                          <a:solidFill>
                            <a:schemeClr val="tx1"/>
                          </a:solidFill>
                          <a:effectLst/>
                          <a:latin typeface="+mn-lt"/>
                          <a:ea typeface="+mn-ea"/>
                          <a:cs typeface="+mn-cs"/>
                        </a:rPr>
                        <a:t>150</a:t>
                      </a:r>
                      <a:r>
                        <a:rPr lang="zh-CN" altLang="zh-CN" sz="800" kern="1200" dirty="0" smtClean="0">
                          <a:solidFill>
                            <a:schemeClr val="tx1"/>
                          </a:solidFill>
                          <a:effectLst/>
                          <a:latin typeface="+mn-lt"/>
                          <a:ea typeface="+mn-ea"/>
                          <a:cs typeface="+mn-cs"/>
                        </a:rPr>
                        <a:t>米。网状脉的轮廓外呈石英化（角岩化），从北到东南绘出轮廓线。矿化蔓延的下边界没有查明。估计矿体从表面开始深度为</a:t>
                      </a:r>
                      <a:r>
                        <a:rPr lang="ru-RU" altLang="zh-CN" sz="800" kern="1200" dirty="0" smtClean="0">
                          <a:solidFill>
                            <a:schemeClr val="tx1"/>
                          </a:solidFill>
                          <a:effectLst/>
                          <a:latin typeface="+mn-lt"/>
                          <a:ea typeface="+mn-ea"/>
                          <a:cs typeface="+mn-cs"/>
                        </a:rPr>
                        <a:t>300</a:t>
                      </a:r>
                      <a:r>
                        <a:rPr lang="zh-CN" altLang="zh-CN" sz="800" kern="1200" dirty="0" smtClean="0">
                          <a:solidFill>
                            <a:schemeClr val="tx1"/>
                          </a:solidFill>
                          <a:effectLst/>
                          <a:latin typeface="+mn-lt"/>
                          <a:ea typeface="+mn-ea"/>
                          <a:cs typeface="+mn-cs"/>
                        </a:rPr>
                        <a:t>米。矿化主要是沿着沉积岩发生的，沉积岩由砂岩、粉沙岩、层凝灰岩、凝灰岩组成，沿着被其冲破的英安斑岩蔓延。岩石发生角岩化和硅化。矿化特点是嵌入式和斑纹相间的。矿物是黄铜矿、斑铜矿和铜兰矿。次生铜矿物是孔雀石和蓝铜矿，沿裂隙面以覆膜形式和薄膜形式存在，有散乱的浸渍。主要非金属矿物（细脉）是石英。由硫化物组成，除了黄铜矿，还有肉眼频繁可见的黄铁矿，少量的闪锌矿。矿物占矿石量的</a:t>
                      </a:r>
                      <a:r>
                        <a:rPr lang="ru-RU" altLang="zh-CN" sz="800" kern="1200" dirty="0" smtClean="0">
                          <a:solidFill>
                            <a:schemeClr val="tx1"/>
                          </a:solidFill>
                          <a:effectLst/>
                          <a:latin typeface="+mn-lt"/>
                          <a:ea typeface="+mn-ea"/>
                          <a:cs typeface="+mn-cs"/>
                        </a:rPr>
                        <a:t>5-30%</a:t>
                      </a:r>
                      <a:r>
                        <a:rPr lang="zh-CN" altLang="zh-CN" sz="800" kern="1200" dirty="0" smtClean="0">
                          <a:solidFill>
                            <a:schemeClr val="tx1"/>
                          </a:solidFill>
                          <a:effectLst/>
                          <a:latin typeface="+mn-lt"/>
                          <a:ea typeface="+mn-ea"/>
                          <a:cs typeface="+mn-cs"/>
                        </a:rPr>
                        <a:t>。氧化区为</a:t>
                      </a:r>
                      <a:r>
                        <a:rPr lang="ru-RU" altLang="zh-CN" sz="800" kern="1200" dirty="0" smtClean="0">
                          <a:solidFill>
                            <a:schemeClr val="tx1"/>
                          </a:solidFill>
                          <a:effectLst/>
                          <a:latin typeface="+mn-lt"/>
                          <a:ea typeface="+mn-ea"/>
                          <a:cs typeface="+mn-cs"/>
                        </a:rPr>
                        <a:t>2-5</a:t>
                      </a:r>
                      <a:r>
                        <a:rPr lang="zh-CN" altLang="zh-CN" sz="800" kern="1200" dirty="0" smtClean="0">
                          <a:solidFill>
                            <a:schemeClr val="tx1"/>
                          </a:solidFill>
                          <a:effectLst/>
                          <a:latin typeface="+mn-lt"/>
                          <a:ea typeface="+mn-ea"/>
                          <a:cs typeface="+mn-cs"/>
                        </a:rPr>
                        <a:t>米。矿脉是各种方向上的。通过坑道中的细脉质量测量的统计学处理划分出两个基本体系。占多数的第一个体系的纹理被限制在东北层向的裂隙内，将层理砍断成锐角（</a:t>
                      </a:r>
                      <a:r>
                        <a:rPr lang="ru-RU" altLang="zh-CN" sz="800" kern="1200" dirty="0" smtClean="0">
                          <a:solidFill>
                            <a:schemeClr val="tx1"/>
                          </a:solidFill>
                          <a:effectLst/>
                          <a:latin typeface="+mn-lt"/>
                          <a:ea typeface="+mn-ea"/>
                          <a:cs typeface="+mn-cs"/>
                        </a:rPr>
                        <a:t>5-100</a:t>
                      </a:r>
                      <a:r>
                        <a:rPr lang="zh-CN" altLang="zh-CN" sz="800" kern="1200" dirty="0" smtClean="0">
                          <a:solidFill>
                            <a:schemeClr val="tx1"/>
                          </a:solidFill>
                          <a:effectLst/>
                          <a:latin typeface="+mn-lt"/>
                          <a:ea typeface="+mn-ea"/>
                          <a:cs typeface="+mn-cs"/>
                        </a:rPr>
                        <a:t>）。</a:t>
                      </a:r>
                    </a:p>
                    <a:p>
                      <a:r>
                        <a:rPr lang="zh-CN" altLang="zh-CN" sz="800" kern="1200" dirty="0" smtClean="0">
                          <a:solidFill>
                            <a:schemeClr val="tx1"/>
                          </a:solidFill>
                          <a:effectLst/>
                          <a:latin typeface="+mn-lt"/>
                          <a:ea typeface="+mn-ea"/>
                          <a:cs typeface="+mn-cs"/>
                        </a:rPr>
                        <a:t>矿脉倾斜的角度为</a:t>
                      </a:r>
                      <a:r>
                        <a:rPr lang="ru-RU" altLang="zh-CN" sz="800" kern="1200" dirty="0" smtClean="0">
                          <a:solidFill>
                            <a:schemeClr val="tx1"/>
                          </a:solidFill>
                          <a:effectLst/>
                          <a:latin typeface="+mn-lt"/>
                          <a:ea typeface="+mn-ea"/>
                          <a:cs typeface="+mn-cs"/>
                        </a:rPr>
                        <a:t>35-700</a:t>
                      </a:r>
                      <a:r>
                        <a:rPr lang="zh-CN" altLang="zh-CN" sz="800" kern="1200" dirty="0" smtClean="0">
                          <a:solidFill>
                            <a:schemeClr val="tx1"/>
                          </a:solidFill>
                          <a:effectLst/>
                          <a:latin typeface="+mn-lt"/>
                          <a:ea typeface="+mn-ea"/>
                          <a:cs typeface="+mn-cs"/>
                        </a:rPr>
                        <a:t>，平均</a:t>
                      </a:r>
                      <a:r>
                        <a:rPr lang="ru-RU" altLang="zh-CN" sz="800" kern="1200" dirty="0" smtClean="0">
                          <a:solidFill>
                            <a:schemeClr val="tx1"/>
                          </a:solidFill>
                          <a:effectLst/>
                          <a:latin typeface="+mn-lt"/>
                          <a:ea typeface="+mn-ea"/>
                          <a:cs typeface="+mn-cs"/>
                        </a:rPr>
                        <a:t>550</a:t>
                      </a:r>
                      <a:r>
                        <a:rPr lang="zh-CN" altLang="zh-CN" sz="800" kern="1200" dirty="0" smtClean="0">
                          <a:solidFill>
                            <a:schemeClr val="tx1"/>
                          </a:solidFill>
                          <a:effectLst/>
                          <a:latin typeface="+mn-lt"/>
                          <a:ea typeface="+mn-ea"/>
                          <a:cs typeface="+mn-cs"/>
                        </a:rPr>
                        <a:t>。第二个体系的矿脉是西北方向的裂隙，向东北方向倾斜，平均倾斜角度</a:t>
                      </a:r>
                      <a:r>
                        <a:rPr lang="ru-RU" altLang="zh-CN" sz="800" kern="1200" dirty="0" smtClean="0">
                          <a:solidFill>
                            <a:schemeClr val="tx1"/>
                          </a:solidFill>
                          <a:effectLst/>
                          <a:latin typeface="+mn-lt"/>
                          <a:ea typeface="+mn-ea"/>
                          <a:cs typeface="+mn-cs"/>
                        </a:rPr>
                        <a:t>450</a:t>
                      </a:r>
                      <a:r>
                        <a:rPr lang="zh-CN" altLang="zh-CN" sz="800" kern="1200" dirty="0" smtClean="0">
                          <a:solidFill>
                            <a:schemeClr val="tx1"/>
                          </a:solidFill>
                          <a:effectLst/>
                          <a:latin typeface="+mn-lt"/>
                          <a:ea typeface="+mn-ea"/>
                          <a:cs typeface="+mn-cs"/>
                        </a:rPr>
                        <a:t>。纹理厚度从不到</a:t>
                      </a:r>
                      <a:r>
                        <a:rPr lang="ru-RU" altLang="zh-CN" sz="800" kern="1200" dirty="0" smtClean="0">
                          <a:solidFill>
                            <a:schemeClr val="tx1"/>
                          </a:solidFill>
                          <a:effectLst/>
                          <a:latin typeface="+mn-lt"/>
                          <a:ea typeface="+mn-ea"/>
                          <a:cs typeface="+mn-cs"/>
                        </a:rPr>
                        <a:t>1</a:t>
                      </a:r>
                      <a:r>
                        <a:rPr lang="zh-CN" altLang="zh-CN" sz="800" kern="1200" dirty="0" smtClean="0">
                          <a:solidFill>
                            <a:schemeClr val="tx1"/>
                          </a:solidFill>
                          <a:effectLst/>
                          <a:latin typeface="+mn-lt"/>
                          <a:ea typeface="+mn-ea"/>
                          <a:cs typeface="+mn-cs"/>
                        </a:rPr>
                        <a:t>毫米至</a:t>
                      </a:r>
                      <a:r>
                        <a:rPr lang="ru-RU" altLang="zh-CN" sz="800" kern="1200" dirty="0" smtClean="0">
                          <a:solidFill>
                            <a:schemeClr val="tx1"/>
                          </a:solidFill>
                          <a:effectLst/>
                          <a:latin typeface="+mn-lt"/>
                          <a:ea typeface="+mn-ea"/>
                          <a:cs typeface="+mn-cs"/>
                        </a:rPr>
                        <a:t>7-10</a:t>
                      </a:r>
                      <a:r>
                        <a:rPr lang="zh-CN" altLang="zh-CN" sz="800" kern="1200" dirty="0" smtClean="0">
                          <a:solidFill>
                            <a:schemeClr val="tx1"/>
                          </a:solidFill>
                          <a:effectLst/>
                          <a:latin typeface="+mn-lt"/>
                          <a:ea typeface="+mn-ea"/>
                          <a:cs typeface="+mn-cs"/>
                        </a:rPr>
                        <a:t>厘米，多数为</a:t>
                      </a:r>
                      <a:r>
                        <a:rPr lang="ru-RU" altLang="zh-CN" sz="800" kern="1200" dirty="0" smtClean="0">
                          <a:solidFill>
                            <a:schemeClr val="tx1"/>
                          </a:solidFill>
                          <a:effectLst/>
                          <a:latin typeface="+mn-lt"/>
                          <a:ea typeface="+mn-ea"/>
                          <a:cs typeface="+mn-cs"/>
                        </a:rPr>
                        <a:t>1.5</a:t>
                      </a:r>
                      <a:r>
                        <a:rPr lang="zh-CN" altLang="zh-CN" sz="800" kern="1200" dirty="0" smtClean="0">
                          <a:solidFill>
                            <a:schemeClr val="tx1"/>
                          </a:solidFill>
                          <a:effectLst/>
                          <a:latin typeface="+mn-lt"/>
                          <a:ea typeface="+mn-ea"/>
                          <a:cs typeface="+mn-cs"/>
                        </a:rPr>
                        <a:t>毫米。网状脉轮廓内的铜含量大体上与试样中的铜含量相同，为</a:t>
                      </a:r>
                      <a:r>
                        <a:rPr lang="ru-RU" altLang="zh-CN" sz="800" kern="1200" dirty="0" smtClean="0">
                          <a:solidFill>
                            <a:schemeClr val="tx1"/>
                          </a:solidFill>
                          <a:effectLst/>
                          <a:latin typeface="+mn-lt"/>
                          <a:ea typeface="+mn-ea"/>
                          <a:cs typeface="+mn-cs"/>
                        </a:rPr>
                        <a:t>0.2-1.5%</a:t>
                      </a:r>
                      <a:r>
                        <a:rPr lang="zh-CN" altLang="zh-CN" sz="800" kern="1200" dirty="0" smtClean="0">
                          <a:solidFill>
                            <a:schemeClr val="tx1"/>
                          </a:solidFill>
                          <a:effectLst/>
                          <a:latin typeface="+mn-lt"/>
                          <a:ea typeface="+mn-ea"/>
                          <a:cs typeface="+mn-cs"/>
                        </a:rPr>
                        <a:t>。在细矿脉的剥层试样中，铜含量为</a:t>
                      </a:r>
                      <a:r>
                        <a:rPr lang="ru-RU" altLang="zh-CN" sz="800" kern="1200" dirty="0" smtClean="0">
                          <a:solidFill>
                            <a:schemeClr val="tx1"/>
                          </a:solidFill>
                          <a:effectLst/>
                          <a:latin typeface="+mn-lt"/>
                          <a:ea typeface="+mn-ea"/>
                          <a:cs typeface="+mn-cs"/>
                        </a:rPr>
                        <a:t>3-7%</a:t>
                      </a:r>
                      <a:r>
                        <a:rPr lang="zh-CN" altLang="zh-CN" sz="800" kern="1200" dirty="0" smtClean="0">
                          <a:solidFill>
                            <a:schemeClr val="tx1"/>
                          </a:solidFill>
                          <a:effectLst/>
                          <a:latin typeface="+mn-lt"/>
                          <a:ea typeface="+mn-ea"/>
                          <a:cs typeface="+mn-cs"/>
                        </a:rPr>
                        <a:t>。网状脉中的铜矿化强度直接取决于矿脉的出现频率和矿物浸渍的密度。铜含量高的网状脉地段（试样的铜含量</a:t>
                      </a:r>
                      <a:r>
                        <a:rPr lang="ru-RU" altLang="zh-CN" sz="800" kern="1200" dirty="0" smtClean="0">
                          <a:solidFill>
                            <a:schemeClr val="tx1"/>
                          </a:solidFill>
                          <a:effectLst/>
                          <a:latin typeface="+mn-lt"/>
                          <a:ea typeface="+mn-ea"/>
                          <a:cs typeface="+mn-cs"/>
                        </a:rPr>
                        <a:t>0.4-1.5%</a:t>
                      </a:r>
                      <a:r>
                        <a:rPr lang="zh-CN" altLang="zh-CN" sz="800" kern="1200" dirty="0" smtClean="0">
                          <a:solidFill>
                            <a:schemeClr val="tx1"/>
                          </a:solidFill>
                          <a:effectLst/>
                          <a:latin typeface="+mn-lt"/>
                          <a:ea typeface="+mn-ea"/>
                          <a:cs typeface="+mn-cs"/>
                        </a:rPr>
                        <a:t>）主要位于沉积岩。钻井</a:t>
                      </a:r>
                      <a:r>
                        <a:rPr lang="ru-RU" altLang="zh-CN" sz="800" kern="1200" dirty="0" smtClean="0">
                          <a:solidFill>
                            <a:schemeClr val="tx1"/>
                          </a:solidFill>
                          <a:effectLst/>
                          <a:latin typeface="+mn-lt"/>
                          <a:ea typeface="+mn-ea"/>
                          <a:cs typeface="+mn-cs"/>
                        </a:rPr>
                        <a:t>№ 12</a:t>
                      </a:r>
                      <a:r>
                        <a:rPr lang="zh-CN" altLang="zh-CN" sz="800" kern="1200" dirty="0" smtClean="0">
                          <a:solidFill>
                            <a:schemeClr val="tx1"/>
                          </a:solidFill>
                          <a:effectLst/>
                          <a:latin typeface="+mn-lt"/>
                          <a:ea typeface="+mn-ea"/>
                          <a:cs typeface="+mn-cs"/>
                        </a:rPr>
                        <a:t>和</a:t>
                      </a:r>
                      <a:r>
                        <a:rPr lang="ru-RU" altLang="zh-CN" sz="800" kern="1200" dirty="0" smtClean="0">
                          <a:solidFill>
                            <a:schemeClr val="tx1"/>
                          </a:solidFill>
                          <a:effectLst/>
                          <a:latin typeface="+mn-lt"/>
                          <a:ea typeface="+mn-ea"/>
                          <a:cs typeface="+mn-cs"/>
                        </a:rPr>
                        <a:t>14</a:t>
                      </a:r>
                      <a:r>
                        <a:rPr lang="zh-CN" altLang="zh-CN" sz="800" kern="1200" dirty="0" smtClean="0">
                          <a:solidFill>
                            <a:schemeClr val="tx1"/>
                          </a:solidFill>
                          <a:effectLst/>
                          <a:latin typeface="+mn-lt"/>
                          <a:ea typeface="+mn-ea"/>
                          <a:cs typeface="+mn-cs"/>
                        </a:rPr>
                        <a:t>的趋势证实深层铜含量是增加的。英安斑岩中的铜含量低于矿化沉积岩中的铜含量。沟槽截面的平均铜含量（质量）为</a:t>
                      </a:r>
                      <a:r>
                        <a:rPr lang="ru-RU" altLang="zh-CN" sz="800" kern="1200" dirty="0" smtClean="0">
                          <a:solidFill>
                            <a:schemeClr val="tx1"/>
                          </a:solidFill>
                          <a:effectLst/>
                          <a:latin typeface="+mn-lt"/>
                          <a:ea typeface="+mn-ea"/>
                          <a:cs typeface="+mn-cs"/>
                        </a:rPr>
                        <a:t>0.24-0.40%</a:t>
                      </a:r>
                      <a:r>
                        <a:rPr lang="zh-CN" altLang="zh-CN" sz="800" kern="1200" dirty="0" smtClean="0">
                          <a:solidFill>
                            <a:schemeClr val="tx1"/>
                          </a:solidFill>
                          <a:effectLst/>
                          <a:latin typeface="+mn-lt"/>
                          <a:ea typeface="+mn-ea"/>
                          <a:cs typeface="+mn-cs"/>
                        </a:rPr>
                        <a:t>，表面平均为</a:t>
                      </a:r>
                      <a:r>
                        <a:rPr lang="ru-RU" altLang="zh-CN" sz="800" kern="1200" dirty="0" smtClean="0">
                          <a:solidFill>
                            <a:schemeClr val="tx1"/>
                          </a:solidFill>
                          <a:effectLst/>
                          <a:latin typeface="+mn-lt"/>
                          <a:ea typeface="+mn-ea"/>
                          <a:cs typeface="+mn-cs"/>
                        </a:rPr>
                        <a:t>0.33%</a:t>
                      </a:r>
                      <a:r>
                        <a:rPr lang="zh-CN" altLang="zh-CN" sz="800" kern="1200" dirty="0" smtClean="0">
                          <a:solidFill>
                            <a:schemeClr val="tx1"/>
                          </a:solidFill>
                          <a:effectLst/>
                          <a:latin typeface="+mn-lt"/>
                          <a:ea typeface="+mn-ea"/>
                          <a:cs typeface="+mn-cs"/>
                        </a:rPr>
                        <a:t>；钻井中铜含量为</a:t>
                      </a:r>
                      <a:r>
                        <a:rPr lang="ru-RU" altLang="zh-CN" sz="800" kern="1200" dirty="0" smtClean="0">
                          <a:solidFill>
                            <a:schemeClr val="tx1"/>
                          </a:solidFill>
                          <a:effectLst/>
                          <a:latin typeface="+mn-lt"/>
                          <a:ea typeface="+mn-ea"/>
                          <a:cs typeface="+mn-cs"/>
                        </a:rPr>
                        <a:t>0.25-0.36%</a:t>
                      </a:r>
                      <a:r>
                        <a:rPr lang="zh-CN" altLang="zh-CN" sz="800" kern="1200" dirty="0" smtClean="0">
                          <a:solidFill>
                            <a:schemeClr val="tx1"/>
                          </a:solidFill>
                          <a:effectLst/>
                          <a:latin typeface="+mn-lt"/>
                          <a:ea typeface="+mn-ea"/>
                          <a:cs typeface="+mn-cs"/>
                        </a:rPr>
                        <a:t>，平均</a:t>
                      </a:r>
                      <a:r>
                        <a:rPr lang="ru-RU" altLang="zh-CN" sz="800" kern="1200" dirty="0" smtClean="0">
                          <a:solidFill>
                            <a:schemeClr val="tx1"/>
                          </a:solidFill>
                          <a:effectLst/>
                          <a:latin typeface="+mn-lt"/>
                          <a:ea typeface="+mn-ea"/>
                          <a:cs typeface="+mn-cs"/>
                        </a:rPr>
                        <a:t>0.30%</a:t>
                      </a:r>
                      <a:r>
                        <a:rPr lang="zh-CN" altLang="zh-CN" sz="800" kern="1200" dirty="0" smtClean="0">
                          <a:solidFill>
                            <a:schemeClr val="tx1"/>
                          </a:solidFill>
                          <a:effectLst/>
                          <a:latin typeface="+mn-lt"/>
                          <a:ea typeface="+mn-ea"/>
                          <a:cs typeface="+mn-cs"/>
                        </a:rPr>
                        <a:t>。 即实际上网状脉深深层的矿石数量没有变化。所有七个巷道的网状脉的平均铜含量为</a:t>
                      </a:r>
                      <a:r>
                        <a:rPr lang="ru-RU" altLang="zh-CN" sz="800" kern="1200" dirty="0" smtClean="0">
                          <a:solidFill>
                            <a:schemeClr val="tx1"/>
                          </a:solidFill>
                          <a:effectLst/>
                          <a:latin typeface="+mn-lt"/>
                          <a:ea typeface="+mn-ea"/>
                          <a:cs typeface="+mn-cs"/>
                        </a:rPr>
                        <a:t>0.32%</a:t>
                      </a:r>
                      <a:r>
                        <a:rPr lang="zh-CN" altLang="zh-CN" sz="800" kern="1200" dirty="0" smtClean="0">
                          <a:solidFill>
                            <a:schemeClr val="tx1"/>
                          </a:solidFill>
                          <a:effectLst/>
                          <a:latin typeface="+mn-lt"/>
                          <a:ea typeface="+mn-ea"/>
                          <a:cs typeface="+mn-cs"/>
                        </a:rPr>
                        <a:t>，考虑到含矿量系数（</a:t>
                      </a:r>
                      <a:r>
                        <a:rPr lang="ru-RU" altLang="zh-CN" sz="800" kern="1200" dirty="0" smtClean="0">
                          <a:solidFill>
                            <a:schemeClr val="tx1"/>
                          </a:solidFill>
                          <a:effectLst/>
                          <a:latin typeface="+mn-lt"/>
                          <a:ea typeface="+mn-ea"/>
                          <a:cs typeface="+mn-cs"/>
                        </a:rPr>
                        <a:t>0.78</a:t>
                      </a:r>
                      <a:r>
                        <a:rPr lang="zh-CN" altLang="zh-CN" sz="800" kern="1200" dirty="0" smtClean="0">
                          <a:solidFill>
                            <a:schemeClr val="tx1"/>
                          </a:solidFill>
                          <a:effectLst/>
                          <a:latin typeface="+mn-lt"/>
                          <a:ea typeface="+mn-ea"/>
                          <a:cs typeface="+mn-cs"/>
                        </a:rPr>
                        <a:t>），打开厚度</a:t>
                      </a:r>
                      <a:r>
                        <a:rPr lang="ru-RU" altLang="zh-CN" sz="800" kern="1200" dirty="0" smtClean="0">
                          <a:solidFill>
                            <a:schemeClr val="tx1"/>
                          </a:solidFill>
                          <a:effectLst/>
                          <a:latin typeface="+mn-lt"/>
                          <a:ea typeface="+mn-ea"/>
                          <a:cs typeface="+mn-cs"/>
                        </a:rPr>
                        <a:t>129.9</a:t>
                      </a:r>
                      <a:r>
                        <a:rPr lang="zh-CN" altLang="zh-CN" sz="800" kern="1200" dirty="0" smtClean="0">
                          <a:solidFill>
                            <a:schemeClr val="tx1"/>
                          </a:solidFill>
                          <a:effectLst/>
                          <a:latin typeface="+mn-lt"/>
                          <a:ea typeface="+mn-ea"/>
                          <a:cs typeface="+mn-cs"/>
                        </a:rPr>
                        <a:t>米的铜含量为</a:t>
                      </a:r>
                      <a:r>
                        <a:rPr lang="ru-RU" altLang="zh-CN" sz="800" kern="1200" dirty="0" smtClean="0">
                          <a:solidFill>
                            <a:schemeClr val="tx1"/>
                          </a:solidFill>
                          <a:effectLst/>
                          <a:latin typeface="+mn-lt"/>
                          <a:ea typeface="+mn-ea"/>
                          <a:cs typeface="+mn-cs"/>
                        </a:rPr>
                        <a:t>0.38%</a:t>
                      </a:r>
                      <a:r>
                        <a:rPr lang="zh-CN" altLang="zh-CN" sz="800" kern="1200" dirty="0" smtClean="0">
                          <a:solidFill>
                            <a:schemeClr val="tx1"/>
                          </a:solidFill>
                          <a:effectLst/>
                          <a:latin typeface="+mn-lt"/>
                          <a:ea typeface="+mn-ea"/>
                          <a:cs typeface="+mn-cs"/>
                        </a:rPr>
                        <a:t>。</a:t>
                      </a:r>
                      <a:r>
                        <a:rPr lang="ru-RU" altLang="zh-CN" sz="800" kern="1200" dirty="0" smtClean="0">
                          <a:solidFill>
                            <a:schemeClr val="tx1"/>
                          </a:solidFill>
                          <a:effectLst/>
                          <a:latin typeface="+mn-lt"/>
                          <a:ea typeface="+mn-ea"/>
                          <a:cs typeface="+mn-cs"/>
                        </a:rPr>
                        <a:t>. </a:t>
                      </a:r>
                      <a:r>
                        <a:rPr lang="zh-CN" altLang="zh-CN" sz="800" kern="1200" dirty="0" smtClean="0">
                          <a:solidFill>
                            <a:schemeClr val="tx1"/>
                          </a:solidFill>
                          <a:effectLst/>
                          <a:latin typeface="+mn-lt"/>
                          <a:ea typeface="+mn-ea"/>
                          <a:cs typeface="+mn-cs"/>
                        </a:rPr>
                        <a:t>除了铜以外，矿体中还存在相关联的</a:t>
                      </a:r>
                      <a:r>
                        <a:rPr lang="ru-RU" altLang="zh-CN" sz="800" kern="1200" dirty="0" smtClean="0">
                          <a:solidFill>
                            <a:schemeClr val="tx1"/>
                          </a:solidFill>
                          <a:effectLst/>
                          <a:latin typeface="+mn-lt"/>
                          <a:ea typeface="+mn-ea"/>
                          <a:cs typeface="+mn-cs"/>
                        </a:rPr>
                        <a:t>Ag, Mo, Au </a:t>
                      </a:r>
                      <a:r>
                        <a:rPr lang="zh-CN" altLang="zh-CN" sz="800" kern="1200" dirty="0" smtClean="0">
                          <a:solidFill>
                            <a:schemeClr val="tx1"/>
                          </a:solidFill>
                          <a:effectLst/>
                          <a:latin typeface="+mn-lt"/>
                          <a:ea typeface="+mn-ea"/>
                          <a:cs typeface="+mn-cs"/>
                        </a:rPr>
                        <a:t>和</a:t>
                      </a:r>
                      <a:r>
                        <a:rPr lang="ru-RU" altLang="zh-CN" sz="800" kern="1200" dirty="0" smtClean="0">
                          <a:solidFill>
                            <a:schemeClr val="tx1"/>
                          </a:solidFill>
                          <a:effectLst/>
                          <a:latin typeface="+mn-lt"/>
                          <a:ea typeface="+mn-ea"/>
                          <a:cs typeface="+mn-cs"/>
                        </a:rPr>
                        <a:t> Ge</a:t>
                      </a:r>
                      <a:r>
                        <a:rPr lang="zh-CN" altLang="zh-CN" sz="800" kern="1200" dirty="0" smtClean="0">
                          <a:solidFill>
                            <a:schemeClr val="tx1"/>
                          </a:solidFill>
                          <a:effectLst/>
                          <a:latin typeface="+mn-lt"/>
                          <a:ea typeface="+mn-ea"/>
                          <a:cs typeface="+mn-cs"/>
                        </a:rPr>
                        <a:t>，含量分别为：</a:t>
                      </a:r>
                      <a:r>
                        <a:rPr lang="ru-RU" altLang="zh-CN" sz="800" kern="1200" dirty="0" smtClean="0">
                          <a:solidFill>
                            <a:schemeClr val="tx1"/>
                          </a:solidFill>
                          <a:effectLst/>
                          <a:latin typeface="+mn-lt"/>
                          <a:ea typeface="+mn-ea"/>
                          <a:cs typeface="+mn-cs"/>
                        </a:rPr>
                        <a:t>0.08-50</a:t>
                      </a:r>
                      <a:r>
                        <a:rPr lang="zh-CN" altLang="zh-CN" sz="800" kern="1200" dirty="0" smtClean="0">
                          <a:solidFill>
                            <a:schemeClr val="tx1"/>
                          </a:solidFill>
                          <a:effectLst/>
                          <a:latin typeface="+mn-lt"/>
                          <a:ea typeface="+mn-ea"/>
                          <a:cs typeface="+mn-cs"/>
                        </a:rPr>
                        <a:t>克</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吨，</a:t>
                      </a:r>
                      <a:r>
                        <a:rPr lang="ru-RU" altLang="zh-CN" sz="800" kern="1200" dirty="0" smtClean="0">
                          <a:solidFill>
                            <a:schemeClr val="tx1"/>
                          </a:solidFill>
                          <a:effectLst/>
                          <a:latin typeface="+mn-lt"/>
                          <a:ea typeface="+mn-ea"/>
                          <a:cs typeface="+mn-cs"/>
                        </a:rPr>
                        <a:t>0.0003-0.005%</a:t>
                      </a:r>
                      <a:r>
                        <a:rPr lang="zh-CN" altLang="zh-CN" sz="800" kern="1200" dirty="0" smtClean="0">
                          <a:solidFill>
                            <a:schemeClr val="tx1"/>
                          </a:solidFill>
                          <a:effectLst/>
                          <a:latin typeface="+mn-lt"/>
                          <a:ea typeface="+mn-ea"/>
                          <a:cs typeface="+mn-cs"/>
                        </a:rPr>
                        <a:t>，</a:t>
                      </a:r>
                      <a:r>
                        <a:rPr lang="ru-RU" altLang="zh-CN" sz="800" kern="1200" dirty="0" smtClean="0">
                          <a:solidFill>
                            <a:schemeClr val="tx1"/>
                          </a:solidFill>
                          <a:effectLst/>
                          <a:latin typeface="+mn-lt"/>
                          <a:ea typeface="+mn-ea"/>
                          <a:cs typeface="+mn-cs"/>
                        </a:rPr>
                        <a:t>0.01-0.03</a:t>
                      </a:r>
                      <a:r>
                        <a:rPr lang="zh-CN" altLang="zh-CN" sz="800" kern="1200" dirty="0" smtClean="0">
                          <a:solidFill>
                            <a:schemeClr val="tx1"/>
                          </a:solidFill>
                          <a:effectLst/>
                          <a:latin typeface="+mn-lt"/>
                          <a:ea typeface="+mn-ea"/>
                          <a:cs typeface="+mn-cs"/>
                        </a:rPr>
                        <a:t>到</a:t>
                      </a:r>
                      <a:r>
                        <a:rPr lang="ru-RU" altLang="zh-CN" sz="800" kern="1200" dirty="0" smtClean="0">
                          <a:solidFill>
                            <a:schemeClr val="tx1"/>
                          </a:solidFill>
                          <a:effectLst/>
                          <a:latin typeface="+mn-lt"/>
                          <a:ea typeface="+mn-ea"/>
                          <a:cs typeface="+mn-cs"/>
                        </a:rPr>
                        <a:t>1.0</a:t>
                      </a:r>
                      <a:r>
                        <a:rPr lang="zh-CN" altLang="zh-CN" sz="800" kern="1200" dirty="0" smtClean="0">
                          <a:solidFill>
                            <a:schemeClr val="tx1"/>
                          </a:solidFill>
                          <a:effectLst/>
                          <a:latin typeface="+mn-lt"/>
                          <a:ea typeface="+mn-ea"/>
                          <a:cs typeface="+mn-cs"/>
                        </a:rPr>
                        <a:t>克</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吨，</a:t>
                      </a:r>
                      <a:r>
                        <a:rPr lang="ru-RU" altLang="zh-CN" sz="800" kern="1200" dirty="0" smtClean="0">
                          <a:solidFill>
                            <a:schemeClr val="tx1"/>
                          </a:solidFill>
                          <a:effectLst/>
                          <a:latin typeface="+mn-lt"/>
                          <a:ea typeface="+mn-ea"/>
                          <a:cs typeface="+mn-cs"/>
                        </a:rPr>
                        <a:t>0.0001-0.004%</a:t>
                      </a:r>
                      <a:r>
                        <a:rPr lang="zh-CN" altLang="zh-CN" sz="800" kern="1200" dirty="0" smtClean="0">
                          <a:solidFill>
                            <a:schemeClr val="tx1"/>
                          </a:solidFill>
                          <a:effectLst/>
                          <a:latin typeface="+mn-lt"/>
                          <a:ea typeface="+mn-ea"/>
                          <a:cs typeface="+mn-cs"/>
                        </a:rPr>
                        <a:t>（平均</a:t>
                      </a:r>
                      <a:r>
                        <a:rPr lang="ru-RU" altLang="zh-CN" sz="800" kern="1200" dirty="0" smtClean="0">
                          <a:solidFill>
                            <a:schemeClr val="tx1"/>
                          </a:solidFill>
                          <a:effectLst/>
                          <a:latin typeface="+mn-lt"/>
                          <a:ea typeface="+mn-ea"/>
                          <a:cs typeface="+mn-cs"/>
                        </a:rPr>
                        <a:t>0.0004%</a:t>
                      </a:r>
                      <a:r>
                        <a:rPr lang="zh-CN" altLang="zh-CN" sz="800" kern="1200" dirty="0" smtClean="0">
                          <a:solidFill>
                            <a:schemeClr val="tx1"/>
                          </a:solidFill>
                          <a:effectLst/>
                          <a:latin typeface="+mn-lt"/>
                          <a:ea typeface="+mn-ea"/>
                          <a:cs typeface="+mn-cs"/>
                        </a:rPr>
                        <a:t>）。有最多铜和元素含量的地段网状脉位置大体上是一致的。根据</a:t>
                      </a:r>
                      <a:r>
                        <a:rPr lang="ru-RU" altLang="zh-CN" sz="800" kern="1200" dirty="0" smtClean="0">
                          <a:solidFill>
                            <a:schemeClr val="tx1"/>
                          </a:solidFill>
                          <a:effectLst/>
                          <a:latin typeface="+mn-lt"/>
                          <a:ea typeface="+mn-ea"/>
                          <a:cs typeface="+mn-cs"/>
                        </a:rPr>
                        <a:t>256</a:t>
                      </a:r>
                      <a:r>
                        <a:rPr lang="zh-CN" altLang="zh-CN" sz="800" kern="1200" dirty="0" smtClean="0">
                          <a:solidFill>
                            <a:schemeClr val="tx1"/>
                          </a:solidFill>
                          <a:effectLst/>
                          <a:latin typeface="+mn-lt"/>
                          <a:ea typeface="+mn-ea"/>
                          <a:cs typeface="+mn-cs"/>
                        </a:rPr>
                        <a:t>号沟槽组合试样光谱分析结果，银的平均含量为</a:t>
                      </a:r>
                      <a:r>
                        <a:rPr lang="ru-RU" altLang="zh-CN" sz="800" kern="1200" dirty="0" smtClean="0">
                          <a:solidFill>
                            <a:schemeClr val="tx1"/>
                          </a:solidFill>
                          <a:effectLst/>
                          <a:latin typeface="+mn-lt"/>
                          <a:ea typeface="+mn-ea"/>
                          <a:cs typeface="+mn-cs"/>
                        </a:rPr>
                        <a:t>2.4</a:t>
                      </a:r>
                      <a:r>
                        <a:rPr lang="zh-CN" altLang="zh-CN" sz="800" kern="1200" dirty="0" smtClean="0">
                          <a:solidFill>
                            <a:schemeClr val="tx1"/>
                          </a:solidFill>
                          <a:effectLst/>
                          <a:latin typeface="+mn-lt"/>
                          <a:ea typeface="+mn-ea"/>
                          <a:cs typeface="+mn-cs"/>
                        </a:rPr>
                        <a:t>克</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吨（根据试管分析结果，小于</a:t>
                      </a:r>
                      <a:r>
                        <a:rPr lang="ru-RU" altLang="zh-CN" sz="800" kern="1200" dirty="0" smtClean="0">
                          <a:solidFill>
                            <a:schemeClr val="tx1"/>
                          </a:solidFill>
                          <a:effectLst/>
                          <a:latin typeface="+mn-lt"/>
                          <a:ea typeface="+mn-ea"/>
                          <a:cs typeface="+mn-cs"/>
                        </a:rPr>
                        <a:t>5</a:t>
                      </a:r>
                      <a:r>
                        <a:rPr lang="zh-CN" altLang="zh-CN" sz="800" kern="1200" dirty="0" smtClean="0">
                          <a:solidFill>
                            <a:schemeClr val="tx1"/>
                          </a:solidFill>
                          <a:effectLst/>
                          <a:latin typeface="+mn-lt"/>
                          <a:ea typeface="+mn-ea"/>
                          <a:cs typeface="+mn-cs"/>
                        </a:rPr>
                        <a:t>克</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吨）。表面试样的光谱分析结果显示，</a:t>
                      </a:r>
                      <a:r>
                        <a:rPr lang="ru-RU" altLang="zh-CN" sz="800" kern="1200" dirty="0" smtClean="0">
                          <a:solidFill>
                            <a:schemeClr val="tx1"/>
                          </a:solidFill>
                          <a:effectLst/>
                          <a:latin typeface="+mn-lt"/>
                          <a:ea typeface="+mn-ea"/>
                          <a:cs typeface="+mn-cs"/>
                        </a:rPr>
                        <a:t>Au</a:t>
                      </a:r>
                      <a:r>
                        <a:rPr lang="zh-CN" altLang="zh-CN" sz="800" kern="1200" dirty="0" smtClean="0">
                          <a:solidFill>
                            <a:schemeClr val="tx1"/>
                          </a:solidFill>
                          <a:effectLst/>
                          <a:latin typeface="+mn-lt"/>
                          <a:ea typeface="+mn-ea"/>
                          <a:cs typeface="+mn-cs"/>
                        </a:rPr>
                        <a:t>的平均含量为</a:t>
                      </a:r>
                      <a:r>
                        <a:rPr lang="ru-RU" altLang="zh-CN" sz="800" kern="1200" dirty="0" smtClean="0">
                          <a:solidFill>
                            <a:schemeClr val="tx1"/>
                          </a:solidFill>
                          <a:effectLst/>
                          <a:latin typeface="+mn-lt"/>
                          <a:ea typeface="+mn-ea"/>
                          <a:cs typeface="+mn-cs"/>
                        </a:rPr>
                        <a:t>0.06</a:t>
                      </a:r>
                      <a:r>
                        <a:rPr lang="zh-CN" altLang="zh-CN" sz="800" kern="1200" dirty="0" smtClean="0">
                          <a:solidFill>
                            <a:schemeClr val="tx1"/>
                          </a:solidFill>
                          <a:effectLst/>
                          <a:latin typeface="+mn-lt"/>
                          <a:ea typeface="+mn-ea"/>
                          <a:cs typeface="+mn-cs"/>
                        </a:rPr>
                        <a:t>克</a:t>
                      </a:r>
                      <a:r>
                        <a:rPr lang="ru-RU" altLang="zh-CN" sz="800" kern="1200" dirty="0" smtClean="0">
                          <a:solidFill>
                            <a:schemeClr val="tx1"/>
                          </a:solidFill>
                          <a:effectLst/>
                          <a:latin typeface="+mn-lt"/>
                          <a:ea typeface="+mn-ea"/>
                          <a:cs typeface="+mn-cs"/>
                        </a:rPr>
                        <a:t>/</a:t>
                      </a:r>
                      <a:r>
                        <a:rPr lang="zh-CN" altLang="zh-CN" sz="800" kern="1200" dirty="0" smtClean="0">
                          <a:solidFill>
                            <a:schemeClr val="tx1"/>
                          </a:solidFill>
                          <a:effectLst/>
                          <a:latin typeface="+mn-lt"/>
                          <a:ea typeface="+mn-ea"/>
                          <a:cs typeface="+mn-cs"/>
                        </a:rPr>
                        <a:t>吨。网状脉中的钼平均含量为</a:t>
                      </a:r>
                      <a:r>
                        <a:rPr lang="ru-RU" altLang="zh-CN" sz="800" kern="1200" dirty="0" smtClean="0">
                          <a:solidFill>
                            <a:schemeClr val="tx1"/>
                          </a:solidFill>
                          <a:effectLst/>
                          <a:latin typeface="+mn-lt"/>
                          <a:ea typeface="+mn-ea"/>
                          <a:cs typeface="+mn-cs"/>
                        </a:rPr>
                        <a:t>0.0007%</a:t>
                      </a:r>
                      <a:r>
                        <a:rPr lang="zh-CN" altLang="zh-CN" sz="800" kern="1200" dirty="0" smtClean="0">
                          <a:solidFill>
                            <a:schemeClr val="tx1"/>
                          </a:solidFill>
                          <a:effectLst/>
                          <a:latin typeface="+mn-lt"/>
                          <a:ea typeface="+mn-ea"/>
                          <a:cs typeface="+mn-cs"/>
                        </a:rPr>
                        <a:t>（根据沟槽</a:t>
                      </a:r>
                      <a:r>
                        <a:rPr lang="ru-RU" altLang="zh-CN" sz="800" kern="1200" dirty="0" smtClean="0">
                          <a:solidFill>
                            <a:schemeClr val="tx1"/>
                          </a:solidFill>
                          <a:effectLst/>
                          <a:latin typeface="+mn-lt"/>
                          <a:ea typeface="+mn-ea"/>
                          <a:cs typeface="+mn-cs"/>
                        </a:rPr>
                        <a:t>256</a:t>
                      </a:r>
                      <a:r>
                        <a:rPr lang="zh-CN" altLang="zh-CN" sz="800" kern="1200" dirty="0" smtClean="0">
                          <a:solidFill>
                            <a:schemeClr val="tx1"/>
                          </a:solidFill>
                          <a:effectLst/>
                          <a:latin typeface="+mn-lt"/>
                          <a:ea typeface="+mn-ea"/>
                          <a:cs typeface="+mn-cs"/>
                        </a:rPr>
                        <a:t>和</a:t>
                      </a:r>
                      <a:r>
                        <a:rPr lang="ru-RU" altLang="zh-CN" sz="800" kern="1200" dirty="0" smtClean="0">
                          <a:solidFill>
                            <a:schemeClr val="tx1"/>
                          </a:solidFill>
                          <a:effectLst/>
                          <a:latin typeface="+mn-lt"/>
                          <a:ea typeface="+mn-ea"/>
                          <a:cs typeface="+mn-cs"/>
                        </a:rPr>
                        <a:t>254</a:t>
                      </a:r>
                      <a:r>
                        <a:rPr lang="zh-CN" altLang="zh-CN" sz="800" kern="1200" dirty="0" smtClean="0">
                          <a:solidFill>
                            <a:schemeClr val="tx1"/>
                          </a:solidFill>
                          <a:effectLst/>
                          <a:latin typeface="+mn-lt"/>
                          <a:ea typeface="+mn-ea"/>
                          <a:cs typeface="+mn-cs"/>
                        </a:rPr>
                        <a:t>的两个截面光谱分析结果计算）。在在</a:t>
                      </a:r>
                      <a:r>
                        <a:rPr lang="ru-RU" altLang="zh-CN" sz="800" kern="1200" dirty="0" smtClean="0">
                          <a:solidFill>
                            <a:schemeClr val="tx1"/>
                          </a:solidFill>
                          <a:effectLst/>
                          <a:latin typeface="+mn-lt"/>
                          <a:ea typeface="+mn-ea"/>
                          <a:cs typeface="+mn-cs"/>
                        </a:rPr>
                        <a:t>13A</a:t>
                      </a:r>
                      <a:r>
                        <a:rPr lang="zh-CN" altLang="zh-CN" sz="800" kern="1200" dirty="0" smtClean="0">
                          <a:solidFill>
                            <a:schemeClr val="tx1"/>
                          </a:solidFill>
                          <a:effectLst/>
                          <a:latin typeface="+mn-lt"/>
                          <a:ea typeface="+mn-ea"/>
                          <a:cs typeface="+mn-cs"/>
                        </a:rPr>
                        <a:t>和</a:t>
                      </a:r>
                      <a:r>
                        <a:rPr lang="ru-RU" altLang="zh-CN" sz="800" kern="1200" dirty="0" smtClean="0">
                          <a:solidFill>
                            <a:schemeClr val="tx1"/>
                          </a:solidFill>
                          <a:effectLst/>
                          <a:latin typeface="+mn-lt"/>
                          <a:ea typeface="+mn-ea"/>
                          <a:cs typeface="+mn-cs"/>
                        </a:rPr>
                        <a:t>14</a:t>
                      </a:r>
                      <a:r>
                        <a:rPr lang="zh-CN" altLang="zh-CN" sz="800" kern="1200" dirty="0" smtClean="0">
                          <a:solidFill>
                            <a:schemeClr val="tx1"/>
                          </a:solidFill>
                          <a:effectLst/>
                          <a:latin typeface="+mn-lt"/>
                          <a:ea typeface="+mn-ea"/>
                          <a:cs typeface="+mn-cs"/>
                        </a:rPr>
                        <a:t>号钻井的工作面部分，钼含量提高到</a:t>
                      </a:r>
                      <a:r>
                        <a:rPr lang="ru-RU" altLang="zh-CN" sz="800" kern="1200" dirty="0" smtClean="0">
                          <a:solidFill>
                            <a:schemeClr val="tx1"/>
                          </a:solidFill>
                          <a:effectLst/>
                          <a:latin typeface="+mn-lt"/>
                          <a:ea typeface="+mn-ea"/>
                          <a:cs typeface="+mn-cs"/>
                        </a:rPr>
                        <a:t>0.002-0.005%</a:t>
                      </a:r>
                      <a:r>
                        <a:rPr lang="zh-CN" altLang="zh-CN" sz="800" kern="1200" dirty="0" smtClean="0">
                          <a:solidFill>
                            <a:schemeClr val="tx1"/>
                          </a:solidFill>
                          <a:effectLst/>
                          <a:latin typeface="+mn-lt"/>
                          <a:ea typeface="+mn-ea"/>
                          <a:cs typeface="+mn-cs"/>
                        </a:rPr>
                        <a:t>。可能，在研究的网状脉上层层位钼含量降低可证明原始分带现象。这种规律性是很多斑岩铜矿都具有的，在矿石集中处，铜矿石轮廓内部和边缘，甚至边界外都有高含量钼。在所有主要轮廓线上，包括按照主要矿物元素和伴生成分的含量和分布，孔雀石呈矿现象的特点是含金亚类斑岩铜矿型一般项目。进行了预测资源评估，并根据勘查结果给出了建议（玛克西缅科，</a:t>
                      </a:r>
                      <a:r>
                        <a:rPr lang="ru-RU" altLang="zh-CN" sz="800" kern="1200" dirty="0" smtClean="0">
                          <a:solidFill>
                            <a:schemeClr val="tx1"/>
                          </a:solidFill>
                          <a:effectLst/>
                          <a:latin typeface="+mn-lt"/>
                          <a:ea typeface="+mn-ea"/>
                          <a:cs typeface="+mn-cs"/>
                        </a:rPr>
                        <a:t>1985</a:t>
                      </a:r>
                      <a:r>
                        <a:rPr lang="zh-CN" altLang="zh-CN" sz="800" kern="1200" dirty="0" smtClean="0">
                          <a:solidFill>
                            <a:schemeClr val="tx1"/>
                          </a:solidFill>
                          <a:effectLst/>
                          <a:latin typeface="+mn-lt"/>
                          <a:ea typeface="+mn-ea"/>
                          <a:cs typeface="+mn-cs"/>
                        </a:rPr>
                        <a:t>），在之前的研究阶段采用了斑岩型有色金属矿床地质和经济评估的方法建议，并考虑到苏联东部地区的特点（全苏矿物原料、地质勘探工作经济学研究所，</a:t>
                      </a:r>
                      <a:r>
                        <a:rPr lang="en-US" altLang="zh-CN" sz="800" kern="1200" dirty="0" smtClean="0">
                          <a:solidFill>
                            <a:schemeClr val="tx1"/>
                          </a:solidFill>
                          <a:effectLst/>
                          <a:latin typeface="+mn-lt"/>
                          <a:ea typeface="+mn-ea"/>
                          <a:cs typeface="+mn-cs"/>
                        </a:rPr>
                        <a:t>1984</a:t>
                      </a:r>
                      <a:r>
                        <a:rPr lang="zh-CN" altLang="zh-CN" sz="800" kern="1200" dirty="0" smtClean="0">
                          <a:solidFill>
                            <a:schemeClr val="tx1"/>
                          </a:solidFill>
                          <a:effectLst/>
                          <a:latin typeface="+mn-lt"/>
                          <a:ea typeface="+mn-ea"/>
                          <a:cs typeface="+mn-cs"/>
                        </a:rPr>
                        <a:t>）。根据已进行的工作和研究阶段，预测的铜矿资源为：</a:t>
                      </a:r>
                      <a:r>
                        <a:rPr lang="ru-RU" altLang="zh-CN" sz="800" kern="1200" dirty="0" smtClean="0">
                          <a:solidFill>
                            <a:schemeClr val="tx1"/>
                          </a:solidFill>
                          <a:effectLst/>
                          <a:latin typeface="+mn-lt"/>
                          <a:ea typeface="+mn-ea"/>
                          <a:cs typeface="+mn-cs"/>
                        </a:rPr>
                        <a:t>P2</a:t>
                      </a:r>
                      <a:r>
                        <a:rPr lang="zh-CN" altLang="zh-CN" sz="800" kern="1200" dirty="0" smtClean="0">
                          <a:solidFill>
                            <a:schemeClr val="tx1"/>
                          </a:solidFill>
                          <a:effectLst/>
                          <a:latin typeface="+mn-lt"/>
                          <a:ea typeface="+mn-ea"/>
                          <a:cs typeface="+mn-cs"/>
                        </a:rPr>
                        <a:t>类</a:t>
                      </a:r>
                      <a:r>
                        <a:rPr lang="ru-RU" altLang="zh-CN" sz="800" kern="1200" dirty="0" smtClean="0">
                          <a:solidFill>
                            <a:schemeClr val="tx1"/>
                          </a:solidFill>
                          <a:effectLst/>
                          <a:latin typeface="+mn-lt"/>
                          <a:ea typeface="+mn-ea"/>
                          <a:cs typeface="+mn-cs"/>
                        </a:rPr>
                        <a:t>118.5</a:t>
                      </a:r>
                      <a:r>
                        <a:rPr lang="zh-CN" altLang="zh-CN" sz="800" kern="1200" dirty="0" smtClean="0">
                          <a:solidFill>
                            <a:schemeClr val="tx1"/>
                          </a:solidFill>
                          <a:effectLst/>
                          <a:latin typeface="+mn-lt"/>
                          <a:ea typeface="+mn-ea"/>
                          <a:cs typeface="+mn-cs"/>
                        </a:rPr>
                        <a:t>万吨。图曼内和利温诺夫卡地段属于孔雀石矿区的侧面。分别在孔雀石矿区的东侧和西侧，矿化密度降低。这种规律性说明，在图曼内和利温诺夫卡地段不会有超过孔雀石呈矿现象中</a:t>
                      </a:r>
                      <a:r>
                        <a:rPr lang="ru-RU" altLang="zh-CN" sz="800" kern="1200" dirty="0" smtClean="0">
                          <a:solidFill>
                            <a:schemeClr val="tx1"/>
                          </a:solidFill>
                          <a:effectLst/>
                          <a:latin typeface="+mn-lt"/>
                          <a:ea typeface="+mn-ea"/>
                          <a:cs typeface="+mn-cs"/>
                        </a:rPr>
                        <a:t>0.5</a:t>
                      </a:r>
                      <a:r>
                        <a:rPr lang="zh-CN" altLang="zh-CN" sz="800" kern="1200" dirty="0" smtClean="0">
                          <a:solidFill>
                            <a:schemeClr val="tx1"/>
                          </a:solidFill>
                          <a:effectLst/>
                          <a:latin typeface="+mn-lt"/>
                          <a:ea typeface="+mn-ea"/>
                          <a:cs typeface="+mn-cs"/>
                        </a:rPr>
                        <a:t>的资源上限含量。图曼内和利温诺夫卡地段的</a:t>
                      </a:r>
                      <a:r>
                        <a:rPr lang="ru-RU" altLang="zh-CN" sz="800" kern="1200" dirty="0" smtClean="0">
                          <a:solidFill>
                            <a:schemeClr val="tx1"/>
                          </a:solidFill>
                          <a:effectLst/>
                          <a:latin typeface="+mn-lt"/>
                          <a:ea typeface="+mn-ea"/>
                          <a:cs typeface="+mn-cs"/>
                        </a:rPr>
                        <a:t>P3</a:t>
                      </a:r>
                      <a:r>
                        <a:rPr lang="zh-CN" altLang="zh-CN" sz="800" kern="1200" dirty="0" smtClean="0">
                          <a:solidFill>
                            <a:schemeClr val="tx1"/>
                          </a:solidFill>
                          <a:effectLst/>
                          <a:latin typeface="+mn-lt"/>
                          <a:ea typeface="+mn-ea"/>
                          <a:cs typeface="+mn-cs"/>
                        </a:rPr>
                        <a:t>类资源估算为</a:t>
                      </a:r>
                      <a:r>
                        <a:rPr lang="ru-RU" altLang="zh-CN" sz="800" kern="1200" dirty="0" smtClean="0">
                          <a:solidFill>
                            <a:schemeClr val="tx1"/>
                          </a:solidFill>
                          <a:effectLst/>
                          <a:latin typeface="+mn-lt"/>
                          <a:ea typeface="+mn-ea"/>
                          <a:cs typeface="+mn-cs"/>
                        </a:rPr>
                        <a:t>75</a:t>
                      </a:r>
                      <a:r>
                        <a:rPr lang="zh-CN" altLang="zh-CN" sz="800" kern="1200" dirty="0" smtClean="0">
                          <a:solidFill>
                            <a:schemeClr val="tx1"/>
                          </a:solidFill>
                          <a:effectLst/>
                          <a:latin typeface="+mn-lt"/>
                          <a:ea typeface="+mn-ea"/>
                          <a:cs typeface="+mn-cs"/>
                        </a:rPr>
                        <a:t>万吨。</a:t>
                      </a:r>
                    </a:p>
                    <a:p>
                      <a:r>
                        <a:rPr lang="ru-RU" altLang="zh-CN" sz="800" kern="1200" dirty="0" smtClean="0">
                          <a:solidFill>
                            <a:schemeClr val="tx1"/>
                          </a:solidFill>
                          <a:effectLst/>
                          <a:latin typeface="+mn-lt"/>
                          <a:ea typeface="+mn-ea"/>
                          <a:cs typeface="+mn-cs"/>
                        </a:rPr>
                        <a:t> </a:t>
                      </a:r>
                      <a:endParaRPr lang="zh-CN" altLang="zh-CN" sz="800" kern="1200" dirty="0" smtClean="0">
                        <a:solidFill>
                          <a:schemeClr val="tx1"/>
                        </a:solidFill>
                        <a:effectLst/>
                        <a:latin typeface="+mn-lt"/>
                        <a:ea typeface="+mn-ea"/>
                        <a:cs typeface="+mn-cs"/>
                      </a:endParaRPr>
                    </a:p>
                    <a:p>
                      <a:pPr algn="just" fontAlgn="t"/>
                      <a:endParaRPr lang="ru-RU" sz="800" b="0" i="0" u="none" strike="noStrike" dirty="0">
                        <a:solidFill>
                          <a:srgbClr val="000000"/>
                        </a:solidFill>
                        <a:effectLst/>
                        <a:latin typeface="Arial" pitchFamily="34" charset="0"/>
                        <a:cs typeface="Arial" pitchFamily="34" charset="0"/>
                      </a:endParaRPr>
                    </a:p>
                  </a:txBody>
                  <a:tcPr marL="8363" marR="8363" marT="8363" marB="0"/>
                </a:tc>
              </a:tr>
              <a:tr h="146691">
                <a:tc>
                  <a:txBody>
                    <a:bodyPr/>
                    <a:lstStyle/>
                    <a:p>
                      <a:pPr algn="l" fontAlgn="t"/>
                      <a:r>
                        <a:rPr lang="zh-CN" altLang="en-US" sz="800" b="0" i="0" u="none" strike="noStrike" dirty="0" smtClean="0">
                          <a:solidFill>
                            <a:schemeClr val="tx1"/>
                          </a:solidFill>
                          <a:effectLst/>
                          <a:latin typeface="Arial" pitchFamily="34" charset="0"/>
                          <a:cs typeface="Arial" pitchFamily="34" charset="0"/>
                        </a:rPr>
                        <a:t>备注</a:t>
                      </a:r>
                      <a:endParaRPr lang="ru-RU" sz="800" b="1" i="0" u="none" strike="noStrike" dirty="0">
                        <a:solidFill>
                          <a:srgbClr val="000000"/>
                        </a:solidFill>
                        <a:effectLst/>
                        <a:latin typeface="Arial" pitchFamily="34" charset="0"/>
                        <a:cs typeface="Arial" pitchFamily="34" charset="0"/>
                      </a:endParaRPr>
                    </a:p>
                  </a:txBody>
                  <a:tcPr marL="75271" marR="8363" marT="8363" marB="0"/>
                </a:tc>
                <a:tc>
                  <a:txBody>
                    <a:bodyPr/>
                    <a:lstStyle/>
                    <a:p>
                      <a:pPr algn="l" fontAlgn="t"/>
                      <a:r>
                        <a:rPr lang="zh-CN" altLang="en-US" sz="800" u="none" strike="noStrike" dirty="0" smtClean="0">
                          <a:effectLst/>
                          <a:latin typeface="Arial" pitchFamily="34" charset="0"/>
                          <a:cs typeface="Arial" pitchFamily="34" charset="0"/>
                        </a:rPr>
                        <a:t>地段面积</a:t>
                      </a:r>
                      <a:r>
                        <a:rPr lang="en-US" altLang="zh-CN" sz="800" u="none" strike="noStrike" dirty="0" smtClean="0">
                          <a:effectLst/>
                          <a:latin typeface="Arial" pitchFamily="34" charset="0"/>
                          <a:cs typeface="Arial" pitchFamily="34" charset="0"/>
                        </a:rPr>
                        <a:t>43.06</a:t>
                      </a:r>
                      <a:r>
                        <a:rPr lang="zh-CN" altLang="en-US" sz="800" u="none" strike="noStrike" dirty="0" smtClean="0">
                          <a:effectLst/>
                          <a:latin typeface="Arial" pitchFamily="34" charset="0"/>
                          <a:cs typeface="Arial" pitchFamily="34" charset="0"/>
                        </a:rPr>
                        <a:t>平方公里。</a:t>
                      </a:r>
                      <a:endParaRPr lang="ru-RU" sz="800" b="0" i="0" u="none" strike="noStrike" dirty="0">
                        <a:solidFill>
                          <a:srgbClr val="000000"/>
                        </a:solidFill>
                        <a:effectLst/>
                        <a:latin typeface="Arial" pitchFamily="34" charset="0"/>
                        <a:cs typeface="Arial" pitchFamily="34" charset="0"/>
                      </a:endParaRPr>
                    </a:p>
                  </a:txBody>
                  <a:tcPr marL="8363" marR="8363" marT="8363" marB="0"/>
                </a:tc>
              </a:tr>
              <a:tr h="204506">
                <a:tc>
                  <a:txBody>
                    <a:bodyPr/>
                    <a:lstStyle/>
                    <a:p>
                      <a:pPr algn="l" fontAlgn="t"/>
                      <a:r>
                        <a:rPr lang="zh-CN" altLang="en-US" sz="800" b="1" i="0" u="none" strike="noStrike" dirty="0" smtClean="0">
                          <a:solidFill>
                            <a:srgbClr val="000000"/>
                          </a:solidFill>
                          <a:effectLst/>
                          <a:latin typeface="Arial" pitchFamily="34" charset="0"/>
                          <a:cs typeface="Arial" pitchFamily="34" charset="0"/>
                        </a:rPr>
                        <a:t>信息来源</a:t>
                      </a:r>
                      <a:endParaRPr lang="ru-RU" sz="800" b="1" i="0" u="none" strike="noStrike" dirty="0">
                        <a:solidFill>
                          <a:srgbClr val="000000"/>
                        </a:solidFill>
                        <a:effectLst/>
                        <a:latin typeface="Arial" pitchFamily="34" charset="0"/>
                        <a:cs typeface="Arial" pitchFamily="34" charset="0"/>
                      </a:endParaRPr>
                    </a:p>
                  </a:txBody>
                  <a:tcPr marL="75271" marR="8363" marT="8363" marB="0"/>
                </a:tc>
                <a:tc>
                  <a:txBody>
                    <a:bodyPr/>
                    <a:lstStyle/>
                    <a:p>
                      <a:pPr algn="l" fontAlgn="t"/>
                      <a:r>
                        <a:rPr lang="zh-CN" altLang="en-US" sz="800" u="none" strike="noStrike" dirty="0" smtClean="0">
                          <a:effectLst/>
                          <a:latin typeface="Arial" pitchFamily="34" charset="0"/>
                          <a:cs typeface="Arial" pitchFamily="34" charset="0"/>
                        </a:rPr>
                        <a:t>附录</a:t>
                      </a:r>
                      <a:r>
                        <a:rPr lang="en-US" altLang="zh-CN" sz="800" u="none" strike="noStrike" dirty="0" smtClean="0">
                          <a:effectLst/>
                          <a:latin typeface="Arial" pitchFamily="34" charset="0"/>
                          <a:cs typeface="Arial" pitchFamily="34" charset="0"/>
                        </a:rPr>
                        <a:t>1 </a:t>
                      </a:r>
                      <a:r>
                        <a:rPr lang="ru-RU" sz="800" u="none" strike="noStrike" dirty="0">
                          <a:effectLst/>
                          <a:latin typeface="Arial" pitchFamily="34" charset="0"/>
                          <a:cs typeface="Arial" pitchFamily="34" charset="0"/>
                        </a:rPr>
                        <a:t> </a:t>
                      </a:r>
                      <a:r>
                        <a:rPr lang="en-US" altLang="zh-CN" sz="800" b="0" i="0" u="none" strike="noStrike" dirty="0" smtClean="0">
                          <a:solidFill>
                            <a:srgbClr val="000000"/>
                          </a:solidFill>
                          <a:effectLst/>
                          <a:latin typeface="Arial" pitchFamily="34" charset="0"/>
                          <a:cs typeface="Arial" pitchFamily="34" charset="0"/>
                        </a:rPr>
                        <a:t>2015</a:t>
                      </a:r>
                      <a:r>
                        <a:rPr lang="zh-CN" altLang="en-US" sz="800" b="0" i="0" u="none" strike="noStrike" dirty="0" smtClean="0">
                          <a:solidFill>
                            <a:srgbClr val="000000"/>
                          </a:solidFill>
                          <a:effectLst/>
                          <a:latin typeface="Arial" pitchFamily="34" charset="0"/>
                          <a:cs typeface="Arial" pitchFamily="34" charset="0"/>
                        </a:rPr>
                        <a:t>年</a:t>
                      </a:r>
                      <a:r>
                        <a:rPr lang="en-US" altLang="zh-CN" sz="800" b="0" i="0" u="none" strike="noStrike" dirty="0" smtClean="0">
                          <a:solidFill>
                            <a:srgbClr val="000000"/>
                          </a:solidFill>
                          <a:effectLst/>
                          <a:latin typeface="Arial" pitchFamily="34" charset="0"/>
                          <a:cs typeface="Arial" pitchFamily="34" charset="0"/>
                        </a:rPr>
                        <a:t>9</a:t>
                      </a:r>
                      <a:r>
                        <a:rPr lang="zh-CN" altLang="en-US" sz="800" b="0" i="0" u="none" strike="noStrike" dirty="0" smtClean="0">
                          <a:solidFill>
                            <a:srgbClr val="000000"/>
                          </a:solidFill>
                          <a:effectLst/>
                          <a:latin typeface="Arial" pitchFamily="34" charset="0"/>
                          <a:cs typeface="Arial" pitchFamily="34" charset="0"/>
                        </a:rPr>
                        <a:t>月</a:t>
                      </a:r>
                      <a:r>
                        <a:rPr lang="en-US" altLang="zh-CN" sz="800" b="0" i="0" u="none" strike="noStrike" dirty="0" smtClean="0">
                          <a:solidFill>
                            <a:srgbClr val="000000"/>
                          </a:solidFill>
                          <a:effectLst/>
                          <a:latin typeface="Arial" pitchFamily="34" charset="0"/>
                          <a:cs typeface="Arial" pitchFamily="34" charset="0"/>
                        </a:rPr>
                        <a:t>10</a:t>
                      </a:r>
                      <a:r>
                        <a:rPr lang="zh-CN" altLang="en-US" sz="800" b="0" i="0" u="none" strike="noStrike" dirty="0" smtClean="0">
                          <a:solidFill>
                            <a:srgbClr val="000000"/>
                          </a:solidFill>
                          <a:effectLst/>
                          <a:latin typeface="Arial" pitchFamily="34" charset="0"/>
                          <a:cs typeface="Arial" pitchFamily="34" charset="0"/>
                        </a:rPr>
                        <a:t>日远东联邦自治区矿藏使用局</a:t>
                      </a:r>
                      <a:r>
                        <a:rPr lang="en-US" altLang="zh-CN" sz="800" b="0" i="0" u="none" strike="noStrike" dirty="0" smtClean="0">
                          <a:solidFill>
                            <a:srgbClr val="000000"/>
                          </a:solidFill>
                          <a:effectLst/>
                          <a:latin typeface="Arial" pitchFamily="34" charset="0"/>
                          <a:cs typeface="Arial" pitchFamily="34" charset="0"/>
                        </a:rPr>
                        <a:t>783</a:t>
                      </a:r>
                      <a:r>
                        <a:rPr lang="zh-CN" altLang="en-US" sz="800" b="0" i="0" u="none" strike="noStrike" dirty="0" smtClean="0">
                          <a:solidFill>
                            <a:srgbClr val="000000"/>
                          </a:solidFill>
                          <a:effectLst/>
                          <a:latin typeface="Arial" pitchFamily="34" charset="0"/>
                          <a:cs typeface="Arial" pitchFamily="34" charset="0"/>
                        </a:rPr>
                        <a:t>号令。</a:t>
                      </a:r>
                      <a:endParaRPr lang="ru-RU" sz="800" b="0" i="0" u="none" strike="noStrike" dirty="0">
                        <a:solidFill>
                          <a:srgbClr val="000000"/>
                        </a:solidFill>
                        <a:effectLst/>
                        <a:latin typeface="Arial" pitchFamily="34" charset="0"/>
                        <a:cs typeface="Arial" pitchFamily="34" charset="0"/>
                      </a:endParaRPr>
                    </a:p>
                  </a:txBody>
                  <a:tcPr marL="8363" marR="8363" marT="8363" marB="0"/>
                </a:tc>
              </a:tr>
            </a:tbl>
          </a:graphicData>
        </a:graphic>
      </p:graphicFrame>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Прямоугольник 33"/>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5" name="TextBox 4"/>
          <p:cNvSpPr txBox="1"/>
          <p:nvPr/>
        </p:nvSpPr>
        <p:spPr>
          <a:xfrm>
            <a:off x="1908175" y="120650"/>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0" y="692150"/>
            <a:ext cx="9126538"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21509"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21510"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1160462"/>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r>
              <a:rPr lang="zh-CN" altLang="en-US" sz="1200" dirty="0"/>
              <a:t>方案名：铝生产</a:t>
            </a:r>
            <a:endParaRPr lang="ru-RU" sz="1200" b="1" dirty="0"/>
          </a:p>
          <a:p>
            <a:pPr algn="just" fontAlgn="auto">
              <a:spcBef>
                <a:spcPts val="0"/>
              </a:spcBef>
              <a:spcAft>
                <a:spcPts val="0"/>
              </a:spcAft>
              <a:defRPr/>
            </a:pPr>
            <a:r>
              <a:rPr lang="zh-CN" altLang="en-US" sz="1200" dirty="0"/>
              <a:t>实施方案的目的：为提高对有前景市场的的销售量和输出量，进行现代化改装和扩大生产的工作。</a:t>
            </a:r>
            <a:endParaRPr lang="ru-RU" sz="1200" dirty="0"/>
          </a:p>
          <a:p>
            <a:pPr algn="just" fontAlgn="auto">
              <a:spcBef>
                <a:spcPts val="0"/>
              </a:spcBef>
              <a:spcAft>
                <a:spcPts val="0"/>
              </a:spcAft>
              <a:defRPr/>
            </a:pPr>
            <a:r>
              <a:rPr lang="zh-CN" altLang="en-US" sz="1200" dirty="0"/>
              <a:t>方案价值：方案可以在一个阶段或分两个阶段实施</a:t>
            </a:r>
            <a:r>
              <a:rPr lang="ru-RU" sz="1200" dirty="0"/>
              <a:t>                         </a:t>
            </a:r>
          </a:p>
          <a:p>
            <a:pPr algn="just" fontAlgn="auto">
              <a:spcBef>
                <a:spcPts val="0"/>
              </a:spcBef>
              <a:spcAft>
                <a:spcPts val="0"/>
              </a:spcAft>
              <a:defRPr/>
            </a:pPr>
            <a:r>
              <a:rPr lang="zh-CN" altLang="en-US" sz="1200" dirty="0"/>
              <a:t>实施地点：滨海边疆区乌苏里斯克地区米哈伊洛夫斯克公路</a:t>
            </a:r>
            <a:endParaRPr lang="ru-RU" sz="1200" dirty="0"/>
          </a:p>
        </p:txBody>
      </p:sp>
      <p:sp>
        <p:nvSpPr>
          <p:cNvPr id="21512" name="Стрелка вниз 8"/>
          <p:cNvSpPr>
            <a:spLocks noChangeArrowheads="1"/>
          </p:cNvSpPr>
          <p:nvPr/>
        </p:nvSpPr>
        <p:spPr bwMode="auto">
          <a:xfrm>
            <a:off x="468313" y="836613"/>
            <a:ext cx="2087562"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方案说明</a:t>
            </a:r>
            <a:endParaRPr lang="zh-CN" altLang="ru-RU" sz="1400">
              <a:solidFill>
                <a:schemeClr val="bg1"/>
              </a:solidFill>
              <a:latin typeface="Calibri" pitchFamily="34" charset="0"/>
            </a:endParaRPr>
          </a:p>
        </p:txBody>
      </p:sp>
      <p:sp>
        <p:nvSpPr>
          <p:cNvPr id="13" name="Прямоугольник 12"/>
          <p:cNvSpPr/>
          <p:nvPr/>
        </p:nvSpPr>
        <p:spPr>
          <a:xfrm>
            <a:off x="338138" y="2565400"/>
            <a:ext cx="4079875" cy="3525838"/>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ctr"/>
          <a:lstStyle/>
          <a:p>
            <a:pPr algn="just" fontAlgn="auto">
              <a:spcBef>
                <a:spcPts val="200"/>
              </a:spcBef>
              <a:spcAft>
                <a:spcPts val="200"/>
              </a:spcAft>
              <a:defRPr/>
            </a:pPr>
            <a:endParaRPr lang="en-US" sz="1100" b="1" dirty="0">
              <a:solidFill>
                <a:schemeClr val="tx1">
                  <a:lumMod val="85000"/>
                  <a:lumOff val="15000"/>
                </a:schemeClr>
              </a:solidFill>
            </a:endParaRPr>
          </a:p>
          <a:p>
            <a:pPr algn="just" fontAlgn="auto">
              <a:spcBef>
                <a:spcPts val="200"/>
              </a:spcBef>
              <a:spcAft>
                <a:spcPts val="200"/>
              </a:spcAft>
              <a:defRPr/>
            </a:pPr>
            <a:r>
              <a:rPr lang="zh-CN" altLang="en-US" sz="1100" b="1" dirty="0"/>
              <a:t>阶段名：</a:t>
            </a:r>
            <a:r>
              <a:rPr lang="zh-CN" altLang="en-US" sz="1100" dirty="0"/>
              <a:t>生产铝合金</a:t>
            </a:r>
            <a:r>
              <a:rPr lang="ru-RU" altLang="zh-CN" sz="1100" dirty="0"/>
              <a:t>ADC 10/12</a:t>
            </a:r>
            <a:endParaRPr lang="ru-RU" sz="1100" dirty="0"/>
          </a:p>
          <a:p>
            <a:pPr algn="just" fontAlgn="auto">
              <a:spcBef>
                <a:spcPts val="200"/>
              </a:spcBef>
              <a:spcAft>
                <a:spcPts val="200"/>
              </a:spcAft>
              <a:defRPr/>
            </a:pPr>
            <a:r>
              <a:rPr lang="zh-CN" altLang="en-US" sz="1100" b="1" dirty="0"/>
              <a:t>该阶段的目的</a:t>
            </a:r>
            <a:r>
              <a:rPr lang="zh-CN" altLang="en-US" sz="1100" dirty="0"/>
              <a:t>：扩大产量，采用现代工艺，向有前景市场输出、销售牌号</a:t>
            </a:r>
            <a:r>
              <a:rPr lang="ru-RU" altLang="zh-CN" sz="1100" dirty="0"/>
              <a:t>ADC </a:t>
            </a:r>
            <a:r>
              <a:rPr lang="ru-RU" altLang="zh-CN" sz="1100" dirty="0"/>
              <a:t>10/12</a:t>
            </a:r>
            <a:r>
              <a:rPr lang="zh-CN" altLang="en-US" sz="1100" dirty="0"/>
              <a:t>的铝合金。</a:t>
            </a:r>
            <a:endParaRPr lang="ru-RU" sz="1100" dirty="0"/>
          </a:p>
          <a:p>
            <a:pPr algn="just" fontAlgn="auto">
              <a:spcBef>
                <a:spcPts val="200"/>
              </a:spcBef>
              <a:spcAft>
                <a:spcPts val="200"/>
              </a:spcAft>
              <a:defRPr/>
            </a:pPr>
            <a:r>
              <a:rPr lang="zh-CN" altLang="en-US" sz="1100" b="1" dirty="0">
                <a:solidFill>
                  <a:schemeClr val="tx1">
                    <a:lumMod val="85000"/>
                    <a:lumOff val="15000"/>
                  </a:schemeClr>
                </a:solidFill>
              </a:rPr>
              <a:t>该阶段的产品：</a:t>
            </a:r>
            <a:endParaRPr lang="ru-RU" sz="1100" b="1"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r>
              <a:rPr lang="zh-CN" altLang="en-US" sz="1100" dirty="0">
                <a:solidFill>
                  <a:schemeClr val="tx1">
                    <a:lumMod val="85000"/>
                    <a:lumOff val="15000"/>
                  </a:schemeClr>
                </a:solidFill>
              </a:rPr>
              <a:t>铝合金</a:t>
            </a:r>
            <a:r>
              <a:rPr lang="en-US" sz="1100" dirty="0">
                <a:solidFill>
                  <a:schemeClr val="tx1">
                    <a:lumMod val="85000"/>
                    <a:lumOff val="15000"/>
                  </a:schemeClr>
                </a:solidFill>
              </a:rPr>
              <a:t>ADC 10/12</a:t>
            </a:r>
            <a:r>
              <a:rPr lang="zh-CN" altLang="en-US" sz="1100" dirty="0">
                <a:solidFill>
                  <a:schemeClr val="tx1">
                    <a:lumMod val="85000"/>
                    <a:lumOff val="15000"/>
                  </a:schemeClr>
                </a:solidFill>
              </a:rPr>
              <a:t>：</a:t>
            </a:r>
            <a:endParaRPr lang="ru-RU" sz="1100" dirty="0">
              <a:solidFill>
                <a:schemeClr val="tx1">
                  <a:lumMod val="85000"/>
                  <a:lumOff val="15000"/>
                </a:schemeClr>
              </a:solidFill>
            </a:endParaRPr>
          </a:p>
          <a:p>
            <a:pPr algn="just" fontAlgn="auto">
              <a:spcBef>
                <a:spcPts val="200"/>
              </a:spcBef>
              <a:spcAft>
                <a:spcPts val="200"/>
              </a:spcAft>
              <a:defRPr/>
            </a:pPr>
            <a:endParaRPr lang="ru-RU" sz="1100" dirty="0">
              <a:solidFill>
                <a:schemeClr val="tx1">
                  <a:lumMod val="85000"/>
                  <a:lumOff val="15000"/>
                </a:schemeClr>
              </a:solidFill>
            </a:endParaRPr>
          </a:p>
          <a:p>
            <a:pPr algn="just" fontAlgn="auto">
              <a:spcBef>
                <a:spcPts val="200"/>
              </a:spcBef>
              <a:spcAft>
                <a:spcPts val="200"/>
              </a:spcAft>
              <a:defRPr/>
            </a:pPr>
            <a:endParaRPr lang="ru-RU" sz="1100" dirty="0">
              <a:solidFill>
                <a:schemeClr val="tx1">
                  <a:lumMod val="85000"/>
                  <a:lumOff val="15000"/>
                </a:schemeClr>
              </a:solidFill>
            </a:endParaRPr>
          </a:p>
          <a:p>
            <a:pPr algn="just" fontAlgn="auto">
              <a:spcBef>
                <a:spcPts val="200"/>
              </a:spcBef>
              <a:spcAft>
                <a:spcPts val="200"/>
              </a:spcAft>
              <a:defRPr/>
            </a:pPr>
            <a:endParaRPr lang="ru-RU" sz="1100" dirty="0">
              <a:solidFill>
                <a:schemeClr val="tx1">
                  <a:lumMod val="85000"/>
                  <a:lumOff val="15000"/>
                </a:schemeClr>
              </a:solidFill>
            </a:endParaRPr>
          </a:p>
          <a:p>
            <a:pPr algn="just" fontAlgn="auto">
              <a:spcBef>
                <a:spcPts val="200"/>
              </a:spcBef>
              <a:spcAft>
                <a:spcPts val="200"/>
              </a:spcAft>
              <a:defRPr/>
            </a:pPr>
            <a:endParaRPr lang="en-US" sz="1100"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r>
              <a:rPr lang="zh-CN" altLang="en-US" sz="1100" dirty="0">
                <a:solidFill>
                  <a:schemeClr val="tx1">
                    <a:lumMod val="85000"/>
                    <a:lumOff val="15000"/>
                  </a:schemeClr>
                </a:solidFill>
              </a:rPr>
              <a:t>有色金属肥料：</a:t>
            </a:r>
            <a:endParaRPr lang="ru-RU" sz="1100" dirty="0">
              <a:solidFill>
                <a:schemeClr val="tx1">
                  <a:lumMod val="85000"/>
                  <a:lumOff val="15000"/>
                </a:schemeClr>
              </a:solidFill>
            </a:endParaRPr>
          </a:p>
          <a:p>
            <a:pPr marL="95250" algn="just" fontAlgn="auto">
              <a:spcBef>
                <a:spcPts val="200"/>
              </a:spcBef>
              <a:spcAft>
                <a:spcPts val="200"/>
              </a:spcAft>
              <a:defRPr/>
            </a:pPr>
            <a:endParaRPr lang="ru-RU" sz="11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p:txBody>
      </p:sp>
      <p:sp>
        <p:nvSpPr>
          <p:cNvPr id="21514" name="Стрелка вниз 13"/>
          <p:cNvSpPr>
            <a:spLocks noChangeArrowheads="1"/>
          </p:cNvSpPr>
          <p:nvPr/>
        </p:nvSpPr>
        <p:spPr bwMode="auto">
          <a:xfrm>
            <a:off x="468313" y="2428875"/>
            <a:ext cx="863600"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第</a:t>
            </a:r>
            <a:r>
              <a:rPr lang="ru-RU" altLang="zh-CN" sz="1400">
                <a:solidFill>
                  <a:schemeClr val="bg1"/>
                </a:solidFill>
                <a:latin typeface="Calibri" pitchFamily="34" charset="0"/>
              </a:rPr>
              <a:t>1</a:t>
            </a:r>
            <a:r>
              <a:rPr lang="zh-CN" altLang="en-US" sz="1400">
                <a:solidFill>
                  <a:schemeClr val="bg1"/>
                </a:solidFill>
                <a:latin typeface="Calibri" pitchFamily="34" charset="0"/>
              </a:rPr>
              <a:t>阶段</a:t>
            </a:r>
            <a:endParaRPr lang="zh-CN" altLang="ru-RU" sz="1400">
              <a:solidFill>
                <a:schemeClr val="bg1"/>
              </a:solidFill>
              <a:latin typeface="Calibri" pitchFamily="34" charset="0"/>
            </a:endParaRPr>
          </a:p>
        </p:txBody>
      </p:sp>
      <p:sp>
        <p:nvSpPr>
          <p:cNvPr id="15" name="Прямоугольник 14"/>
          <p:cNvSpPr/>
          <p:nvPr/>
        </p:nvSpPr>
        <p:spPr>
          <a:xfrm>
            <a:off x="4716463" y="2565400"/>
            <a:ext cx="4119562" cy="3527425"/>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200"/>
              </a:spcBef>
              <a:spcAft>
                <a:spcPts val="200"/>
              </a:spcAft>
              <a:defRPr/>
            </a:pPr>
            <a:endParaRPr lang="en-US" sz="1100" b="1" dirty="0">
              <a:solidFill>
                <a:schemeClr val="tx1">
                  <a:lumMod val="85000"/>
                  <a:lumOff val="15000"/>
                </a:schemeClr>
              </a:solidFill>
            </a:endParaRPr>
          </a:p>
          <a:p>
            <a:pPr algn="just" fontAlgn="auto">
              <a:spcBef>
                <a:spcPts val="200"/>
              </a:spcBef>
              <a:spcAft>
                <a:spcPts val="200"/>
              </a:spcAft>
              <a:defRPr/>
            </a:pPr>
            <a:r>
              <a:rPr lang="zh-CN" altLang="en-US" sz="1100" b="1" dirty="0"/>
              <a:t>阶段名：</a:t>
            </a:r>
            <a:r>
              <a:rPr lang="zh-CN" altLang="en-US" sz="1100" dirty="0"/>
              <a:t>用</a:t>
            </a:r>
            <a:r>
              <a:rPr lang="ru-RU" altLang="zh-CN" sz="1100" dirty="0"/>
              <a:t>Disamatic</a:t>
            </a:r>
            <a:r>
              <a:rPr lang="zh-CN" altLang="en-US" sz="1100" dirty="0"/>
              <a:t>工艺生产铝铸件</a:t>
            </a:r>
            <a:endParaRPr lang="ru-RU" sz="1100" dirty="0"/>
          </a:p>
          <a:p>
            <a:pPr algn="just" fontAlgn="auto">
              <a:spcBef>
                <a:spcPts val="200"/>
              </a:spcBef>
              <a:spcAft>
                <a:spcPts val="200"/>
              </a:spcAft>
              <a:defRPr/>
            </a:pPr>
            <a:r>
              <a:rPr lang="zh-CN" altLang="en-US" sz="1100" dirty="0"/>
              <a:t>该阶段的目的：使用现代化</a:t>
            </a:r>
            <a:r>
              <a:rPr lang="ru-RU" altLang="zh-CN" sz="1100" dirty="0"/>
              <a:t>Disamatic</a:t>
            </a:r>
            <a:r>
              <a:rPr lang="zh-CN" altLang="en-US" sz="1100" dirty="0"/>
              <a:t>高新技术设备生产具有更高附加值的产品。</a:t>
            </a:r>
            <a:endParaRPr lang="ru-RU" sz="1100" dirty="0"/>
          </a:p>
          <a:p>
            <a:pPr algn="just" fontAlgn="auto">
              <a:spcBef>
                <a:spcPts val="200"/>
              </a:spcBef>
              <a:spcAft>
                <a:spcPts val="200"/>
              </a:spcAft>
              <a:defRPr/>
            </a:pPr>
            <a:r>
              <a:rPr lang="zh-CN" altLang="en-US" sz="1100" b="1" dirty="0">
                <a:solidFill>
                  <a:schemeClr val="tx1">
                    <a:lumMod val="85000"/>
                    <a:lumOff val="15000"/>
                  </a:schemeClr>
                </a:solidFill>
              </a:rPr>
              <a:t>该阶段的产品：</a:t>
            </a:r>
            <a:endParaRPr lang="ru-RU" sz="1100" b="1"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r>
              <a:rPr lang="zh-CN" altLang="en-US" sz="1100" dirty="0"/>
              <a:t>进</a:t>
            </a:r>
            <a:r>
              <a:rPr lang="zh-CN" altLang="en-US" sz="1100" dirty="0"/>
              <a:t>气总管</a:t>
            </a:r>
            <a:endParaRPr lang="ru-RU" sz="1100"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endParaRPr lang="ru-RU" sz="1100"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endParaRPr lang="ru-RU" sz="900"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endParaRPr lang="ru-RU" sz="1100"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endParaRPr lang="ru-RU" sz="1100" dirty="0">
              <a:solidFill>
                <a:schemeClr val="tx1">
                  <a:lumMod val="85000"/>
                  <a:lumOff val="15000"/>
                </a:schemeClr>
              </a:solidFill>
            </a:endParaRPr>
          </a:p>
          <a:p>
            <a:pPr marL="266700" indent="-171450" algn="just" fontAlgn="auto">
              <a:spcBef>
                <a:spcPts val="200"/>
              </a:spcBef>
              <a:spcAft>
                <a:spcPts val="200"/>
              </a:spcAft>
              <a:buFont typeface="Wingdings" panose="05000000000000000000" pitchFamily="2" charset="2"/>
              <a:buChar char="§"/>
              <a:defRPr/>
            </a:pPr>
            <a:r>
              <a:rPr lang="zh-CN" altLang="en-US" sz="1100" dirty="0">
                <a:solidFill>
                  <a:schemeClr val="tx1">
                    <a:lumMod val="85000"/>
                    <a:lumOff val="15000"/>
                  </a:schemeClr>
                </a:solidFill>
              </a:rPr>
              <a:t>铝废料</a:t>
            </a:r>
            <a:endParaRPr lang="ru-RU" sz="11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a:p>
            <a:pPr algn="just" fontAlgn="auto">
              <a:spcBef>
                <a:spcPts val="0"/>
              </a:spcBef>
              <a:spcAft>
                <a:spcPts val="0"/>
              </a:spcAft>
              <a:defRPr/>
            </a:pPr>
            <a:endParaRPr lang="ru-RU" sz="1200" dirty="0">
              <a:solidFill>
                <a:schemeClr val="tx1">
                  <a:lumMod val="85000"/>
                  <a:lumOff val="15000"/>
                </a:schemeClr>
              </a:solidFill>
            </a:endParaRPr>
          </a:p>
        </p:txBody>
      </p:sp>
      <p:sp>
        <p:nvSpPr>
          <p:cNvPr id="21516" name="Стрелка вниз 15"/>
          <p:cNvSpPr>
            <a:spLocks noChangeArrowheads="1"/>
          </p:cNvSpPr>
          <p:nvPr/>
        </p:nvSpPr>
        <p:spPr bwMode="auto">
          <a:xfrm>
            <a:off x="4826000" y="2441575"/>
            <a:ext cx="898525"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第</a:t>
            </a:r>
            <a:r>
              <a:rPr lang="ru-RU" altLang="zh-CN" sz="1400">
                <a:solidFill>
                  <a:schemeClr val="bg1"/>
                </a:solidFill>
                <a:latin typeface="Calibri" pitchFamily="34" charset="0"/>
              </a:rPr>
              <a:t>2</a:t>
            </a:r>
            <a:r>
              <a:rPr lang="zh-CN" altLang="en-US" sz="1400">
                <a:solidFill>
                  <a:schemeClr val="bg1"/>
                </a:solidFill>
                <a:latin typeface="Calibri" pitchFamily="34" charset="0"/>
              </a:rPr>
              <a:t>阶段</a:t>
            </a:r>
            <a:endParaRPr lang="zh-CN" altLang="ru-RU" sz="1400">
              <a:solidFill>
                <a:schemeClr val="bg1"/>
              </a:solidFill>
              <a:latin typeface="Calibri" pitchFamily="34" charset="0"/>
            </a:endParaRPr>
          </a:p>
        </p:txBody>
      </p:sp>
      <p:sp>
        <p:nvSpPr>
          <p:cNvPr id="18" name="Стрелка вниз 17"/>
          <p:cNvSpPr/>
          <p:nvPr/>
        </p:nvSpPr>
        <p:spPr>
          <a:xfrm>
            <a:off x="3400425" y="836613"/>
            <a:ext cx="2035175" cy="255587"/>
          </a:xfrm>
          <a:prstGeom prst="downArrow">
            <a:avLst>
              <a:gd name="adj1" fmla="val 100000"/>
              <a:gd name="adj2" fmla="val 0"/>
            </a:avLst>
          </a:prstGeom>
          <a:solidFill>
            <a:schemeClr val="tx1">
              <a:lumMod val="75000"/>
              <a:lumOff val="25000"/>
            </a:schemeClr>
          </a:solidFill>
          <a:ln>
            <a:noFill/>
          </a:ln>
        </p:spPr>
        <p:txBody>
          <a:bodyPr tIns="0" bIns="0" anchor="ctr"/>
          <a:lstStyle/>
          <a:p>
            <a:pPr fontAlgn="auto">
              <a:spcBef>
                <a:spcPts val="0"/>
              </a:spcBef>
              <a:spcAft>
                <a:spcPts val="0"/>
              </a:spcAft>
              <a:defRPr/>
            </a:pPr>
            <a:r>
              <a:rPr lang="zh-CN" altLang="en-US" sz="1100" dirty="0">
                <a:solidFill>
                  <a:schemeClr val="bg1"/>
                </a:solidFill>
                <a:latin typeface="+mn-lt"/>
                <a:ea typeface="+mn-ea"/>
              </a:rPr>
              <a:t>投资额</a:t>
            </a:r>
            <a:r>
              <a:rPr lang="en-US" sz="1100" dirty="0">
                <a:solidFill>
                  <a:schemeClr val="bg1"/>
                </a:solidFill>
                <a:latin typeface="+mn-lt"/>
                <a:ea typeface="+mn-ea"/>
              </a:rPr>
              <a:t> - </a:t>
            </a:r>
            <a:r>
              <a:rPr lang="ru-RU" sz="1100" b="1" dirty="0">
                <a:solidFill>
                  <a:schemeClr val="bg1"/>
                </a:solidFill>
                <a:latin typeface="+mn-lt"/>
                <a:ea typeface="+mn-ea"/>
              </a:rPr>
              <a:t>15 522</a:t>
            </a:r>
            <a:r>
              <a:rPr lang="en-US" sz="1100" b="1" dirty="0">
                <a:solidFill>
                  <a:schemeClr val="bg1"/>
                </a:solidFill>
                <a:latin typeface="+mn-lt"/>
                <a:ea typeface="+mn-ea"/>
              </a:rPr>
              <a:t>.</a:t>
            </a:r>
            <a:r>
              <a:rPr lang="ru-RU" sz="1100" b="1" dirty="0">
                <a:solidFill>
                  <a:schemeClr val="bg1"/>
                </a:solidFill>
                <a:latin typeface="+mn-lt"/>
                <a:ea typeface="+mn-ea"/>
              </a:rPr>
              <a:t>8 </a:t>
            </a:r>
            <a:r>
              <a:rPr lang="zh-CN" altLang="en-US" sz="1100" b="1" dirty="0">
                <a:solidFill>
                  <a:schemeClr val="bg1"/>
                </a:solidFill>
                <a:latin typeface="+mn-lt"/>
                <a:ea typeface="+mn-ea"/>
              </a:rPr>
              <a:t>千美元</a:t>
            </a:r>
            <a:endParaRPr lang="ru-RU" sz="1100" dirty="0">
              <a:solidFill>
                <a:schemeClr val="bg1"/>
              </a:solidFill>
              <a:latin typeface="+mn-lt"/>
              <a:ea typeface="+mn-ea"/>
            </a:endParaRPr>
          </a:p>
        </p:txBody>
      </p:sp>
      <p:sp>
        <p:nvSpPr>
          <p:cNvPr id="19" name="Стрелка вниз 18"/>
          <p:cNvSpPr/>
          <p:nvPr/>
        </p:nvSpPr>
        <p:spPr>
          <a:xfrm>
            <a:off x="5508625" y="836613"/>
            <a:ext cx="998538" cy="258762"/>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IRR</a:t>
            </a:r>
            <a:r>
              <a:rPr lang="en-US" sz="1100" dirty="0">
                <a:solidFill>
                  <a:schemeClr val="bg1"/>
                </a:solidFill>
                <a:latin typeface="+mn-lt"/>
                <a:ea typeface="+mn-ea"/>
              </a:rPr>
              <a:t> </a:t>
            </a:r>
            <a:r>
              <a:rPr lang="en-US" sz="1100" dirty="0">
                <a:solidFill>
                  <a:schemeClr val="bg1"/>
                </a:solidFill>
                <a:latin typeface="+mn-lt"/>
                <a:ea typeface="+mn-ea"/>
              </a:rPr>
              <a:t>– </a:t>
            </a:r>
            <a:r>
              <a:rPr lang="en-US" sz="1100" b="1" dirty="0">
                <a:solidFill>
                  <a:schemeClr val="bg1"/>
                </a:solidFill>
                <a:latin typeface="+mn-lt"/>
                <a:ea typeface="+mn-ea"/>
              </a:rPr>
              <a:t>35.41%</a:t>
            </a:r>
            <a:endParaRPr lang="ru-RU" sz="1100" dirty="0">
              <a:solidFill>
                <a:schemeClr val="bg1"/>
              </a:solidFill>
              <a:latin typeface="+mn-lt"/>
              <a:ea typeface="+mn-ea"/>
            </a:endParaRPr>
          </a:p>
        </p:txBody>
      </p:sp>
      <p:sp>
        <p:nvSpPr>
          <p:cNvPr id="20" name="Стрелка вниз 19"/>
          <p:cNvSpPr/>
          <p:nvPr/>
        </p:nvSpPr>
        <p:spPr>
          <a:xfrm>
            <a:off x="6588125" y="839788"/>
            <a:ext cx="1458913" cy="255587"/>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NPV</a:t>
            </a:r>
            <a:r>
              <a:rPr lang="en-US" sz="1100" dirty="0">
                <a:solidFill>
                  <a:schemeClr val="bg1"/>
                </a:solidFill>
                <a:latin typeface="+mn-lt"/>
                <a:ea typeface="+mn-ea"/>
              </a:rPr>
              <a:t> </a:t>
            </a:r>
            <a:r>
              <a:rPr lang="en-US" sz="1100" dirty="0">
                <a:solidFill>
                  <a:schemeClr val="bg1"/>
                </a:solidFill>
                <a:latin typeface="+mn-lt"/>
                <a:ea typeface="+mn-ea"/>
              </a:rPr>
              <a:t>- </a:t>
            </a:r>
            <a:r>
              <a:rPr lang="en-US" sz="1100" b="1" dirty="0">
                <a:solidFill>
                  <a:schemeClr val="bg1"/>
                </a:solidFill>
                <a:latin typeface="+mn-lt"/>
                <a:ea typeface="+mn-ea"/>
              </a:rPr>
              <a:t>7 525</a:t>
            </a:r>
            <a:r>
              <a:rPr lang="en-US" sz="1100" b="1" dirty="0">
                <a:solidFill>
                  <a:schemeClr val="bg1"/>
                </a:solidFill>
                <a:latin typeface="+mn-lt"/>
                <a:ea typeface="+mn-ea"/>
              </a:rPr>
              <a:t>.</a:t>
            </a:r>
            <a:r>
              <a:rPr lang="en-US" sz="1100" b="1" dirty="0">
                <a:solidFill>
                  <a:schemeClr val="bg1"/>
                </a:solidFill>
                <a:latin typeface="+mn-lt"/>
                <a:ea typeface="+mn-ea"/>
              </a:rPr>
              <a:t>5 </a:t>
            </a:r>
            <a:r>
              <a:rPr lang="zh-CN" altLang="en-US" sz="1100" dirty="0">
                <a:solidFill>
                  <a:schemeClr val="bg1"/>
                </a:solidFill>
                <a:latin typeface="+mn-lt"/>
                <a:ea typeface="+mn-ea"/>
              </a:rPr>
              <a:t>千美元</a:t>
            </a:r>
            <a:endParaRPr lang="ru-RU" sz="1100" dirty="0">
              <a:solidFill>
                <a:schemeClr val="bg1"/>
              </a:solidFill>
              <a:latin typeface="+mn-lt"/>
              <a:ea typeface="+mn-ea"/>
            </a:endParaRPr>
          </a:p>
        </p:txBody>
      </p:sp>
      <p:sp>
        <p:nvSpPr>
          <p:cNvPr id="21" name="Стрелка вниз 20"/>
          <p:cNvSpPr/>
          <p:nvPr/>
        </p:nvSpPr>
        <p:spPr>
          <a:xfrm>
            <a:off x="8047038" y="836613"/>
            <a:ext cx="701675" cy="255587"/>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PI</a:t>
            </a:r>
            <a:r>
              <a:rPr lang="en-US" sz="1100" dirty="0">
                <a:solidFill>
                  <a:schemeClr val="bg1"/>
                </a:solidFill>
                <a:latin typeface="+mn-lt"/>
                <a:ea typeface="+mn-ea"/>
              </a:rPr>
              <a:t> </a:t>
            </a:r>
            <a:r>
              <a:rPr lang="en-US" sz="1100" dirty="0">
                <a:solidFill>
                  <a:schemeClr val="bg1"/>
                </a:solidFill>
                <a:latin typeface="+mn-lt"/>
                <a:ea typeface="+mn-ea"/>
              </a:rPr>
              <a:t>– </a:t>
            </a:r>
            <a:r>
              <a:rPr lang="en-US" sz="1100" b="1" dirty="0">
                <a:solidFill>
                  <a:schemeClr val="bg1"/>
                </a:solidFill>
                <a:latin typeface="+mn-lt"/>
                <a:ea typeface="+mn-ea"/>
              </a:rPr>
              <a:t>1.50</a:t>
            </a:r>
            <a:endParaRPr lang="ru-RU" sz="1100" dirty="0">
              <a:solidFill>
                <a:schemeClr val="bg1"/>
              </a:solidFill>
              <a:latin typeface="+mn-lt"/>
              <a:ea typeface="+mn-ea"/>
            </a:endParaRPr>
          </a:p>
        </p:txBody>
      </p:sp>
      <p:sp>
        <p:nvSpPr>
          <p:cNvPr id="3" name="Стрелка вправо 2"/>
          <p:cNvSpPr/>
          <p:nvPr/>
        </p:nvSpPr>
        <p:spPr>
          <a:xfrm>
            <a:off x="4465638" y="4400550"/>
            <a:ext cx="215900" cy="144463"/>
          </a:xfrm>
          <a:prstGeom prst="rightArrow">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2" name="Стрелка вниз 21"/>
          <p:cNvSpPr/>
          <p:nvPr/>
        </p:nvSpPr>
        <p:spPr>
          <a:xfrm>
            <a:off x="2268538" y="2428875"/>
            <a:ext cx="2035175" cy="254000"/>
          </a:xfrm>
          <a:prstGeom prst="downArrow">
            <a:avLst>
              <a:gd name="adj1" fmla="val 100000"/>
              <a:gd name="adj2" fmla="val 0"/>
            </a:avLst>
          </a:prstGeom>
          <a:solidFill>
            <a:schemeClr val="tx1">
              <a:lumMod val="75000"/>
              <a:lumOff val="25000"/>
            </a:schemeClr>
          </a:solidFill>
          <a:ln>
            <a:noFill/>
          </a:ln>
        </p:spPr>
        <p:txBody>
          <a:bodyPr tIns="0" bIns="0" anchor="ctr"/>
          <a:lstStyle/>
          <a:p>
            <a:pPr fontAlgn="auto">
              <a:spcBef>
                <a:spcPts val="0"/>
              </a:spcBef>
              <a:spcAft>
                <a:spcPts val="0"/>
              </a:spcAft>
              <a:defRPr/>
            </a:pPr>
            <a:r>
              <a:rPr lang="zh-CN" altLang="en-US" sz="1100" dirty="0">
                <a:solidFill>
                  <a:schemeClr val="bg1"/>
                </a:solidFill>
                <a:latin typeface="+mn-lt"/>
                <a:ea typeface="+mn-ea"/>
              </a:rPr>
              <a:t>投资额 </a:t>
            </a:r>
            <a:r>
              <a:rPr lang="en-US" sz="1100" dirty="0">
                <a:solidFill>
                  <a:schemeClr val="bg1"/>
                </a:solidFill>
                <a:latin typeface="+mn-lt"/>
                <a:ea typeface="+mn-ea"/>
              </a:rPr>
              <a:t> - </a:t>
            </a:r>
            <a:r>
              <a:rPr lang="ru-RU" sz="1100" b="1" dirty="0">
                <a:solidFill>
                  <a:schemeClr val="bg1"/>
                </a:solidFill>
                <a:latin typeface="+mn-lt"/>
                <a:ea typeface="+mn-ea"/>
              </a:rPr>
              <a:t>4</a:t>
            </a:r>
            <a:r>
              <a:rPr lang="ru-RU" sz="1100" b="1" dirty="0">
                <a:solidFill>
                  <a:schemeClr val="bg1"/>
                </a:solidFill>
                <a:latin typeface="+mn-lt"/>
                <a:ea typeface="+mn-ea"/>
              </a:rPr>
              <a:t> 218</a:t>
            </a:r>
            <a:r>
              <a:rPr lang="en-US" sz="1100" b="1" dirty="0">
                <a:solidFill>
                  <a:schemeClr val="bg1"/>
                </a:solidFill>
                <a:latin typeface="+mn-lt"/>
                <a:ea typeface="+mn-ea"/>
              </a:rPr>
              <a:t>.</a:t>
            </a:r>
            <a:r>
              <a:rPr lang="ru-RU" sz="1100" b="1" dirty="0">
                <a:solidFill>
                  <a:schemeClr val="bg1"/>
                </a:solidFill>
                <a:latin typeface="+mn-lt"/>
                <a:ea typeface="+mn-ea"/>
              </a:rPr>
              <a:t>6 </a:t>
            </a:r>
            <a:r>
              <a:rPr lang="zh-CN" altLang="en-US" sz="1100" dirty="0">
                <a:solidFill>
                  <a:schemeClr val="bg1"/>
                </a:solidFill>
                <a:latin typeface="+mn-lt"/>
                <a:ea typeface="+mn-ea"/>
              </a:rPr>
              <a:t>千美元</a:t>
            </a:r>
            <a:endParaRPr lang="ru-RU" sz="1100" dirty="0">
              <a:solidFill>
                <a:schemeClr val="bg1"/>
              </a:solidFill>
              <a:latin typeface="+mn-lt"/>
              <a:ea typeface="+mn-ea"/>
            </a:endParaRPr>
          </a:p>
        </p:txBody>
      </p:sp>
      <p:sp>
        <p:nvSpPr>
          <p:cNvPr id="23" name="Стрелка вниз 22"/>
          <p:cNvSpPr/>
          <p:nvPr/>
        </p:nvSpPr>
        <p:spPr>
          <a:xfrm>
            <a:off x="6711950" y="2436813"/>
            <a:ext cx="2035175" cy="255587"/>
          </a:xfrm>
          <a:prstGeom prst="downArrow">
            <a:avLst>
              <a:gd name="adj1" fmla="val 100000"/>
              <a:gd name="adj2" fmla="val 0"/>
            </a:avLst>
          </a:prstGeom>
          <a:solidFill>
            <a:schemeClr val="tx1">
              <a:lumMod val="75000"/>
              <a:lumOff val="25000"/>
            </a:schemeClr>
          </a:solidFill>
          <a:ln>
            <a:noFill/>
          </a:ln>
        </p:spPr>
        <p:txBody>
          <a:bodyPr tIns="0" bIns="0" anchor="ctr"/>
          <a:lstStyle/>
          <a:p>
            <a:pPr fontAlgn="auto">
              <a:spcBef>
                <a:spcPts val="0"/>
              </a:spcBef>
              <a:spcAft>
                <a:spcPts val="0"/>
              </a:spcAft>
              <a:defRPr/>
            </a:pPr>
            <a:r>
              <a:rPr lang="zh-CN" altLang="en-US" sz="1100" dirty="0">
                <a:solidFill>
                  <a:schemeClr val="bg1"/>
                </a:solidFill>
                <a:latin typeface="+mn-lt"/>
                <a:ea typeface="+mn-ea"/>
              </a:rPr>
              <a:t>投资额</a:t>
            </a:r>
            <a:r>
              <a:rPr lang="en-US" sz="1100" dirty="0">
                <a:solidFill>
                  <a:schemeClr val="bg1"/>
                </a:solidFill>
                <a:latin typeface="+mn-lt"/>
                <a:ea typeface="+mn-ea"/>
              </a:rPr>
              <a:t>- </a:t>
            </a:r>
            <a:r>
              <a:rPr lang="ru-RU" sz="1100" b="1" dirty="0">
                <a:solidFill>
                  <a:schemeClr val="bg1"/>
                </a:solidFill>
                <a:latin typeface="+mn-lt"/>
                <a:ea typeface="+mn-ea"/>
              </a:rPr>
              <a:t>11 304</a:t>
            </a:r>
            <a:r>
              <a:rPr lang="en-US" sz="1100" b="1" dirty="0">
                <a:solidFill>
                  <a:schemeClr val="bg1"/>
                </a:solidFill>
                <a:latin typeface="+mn-lt"/>
                <a:ea typeface="+mn-ea"/>
              </a:rPr>
              <a:t>.</a:t>
            </a:r>
            <a:r>
              <a:rPr lang="ru-RU" sz="1100" b="1" dirty="0">
                <a:solidFill>
                  <a:schemeClr val="bg1"/>
                </a:solidFill>
                <a:latin typeface="+mn-lt"/>
                <a:ea typeface="+mn-ea"/>
              </a:rPr>
              <a:t>2</a:t>
            </a:r>
            <a:r>
              <a:rPr lang="zh-CN" altLang="en-US" sz="1100" b="1" dirty="0">
                <a:solidFill>
                  <a:schemeClr val="bg1"/>
                </a:solidFill>
                <a:latin typeface="+mn-lt"/>
                <a:ea typeface="+mn-ea"/>
              </a:rPr>
              <a:t>千美元</a:t>
            </a:r>
            <a:r>
              <a:rPr lang="ru-RU" sz="1100" b="1" dirty="0">
                <a:solidFill>
                  <a:schemeClr val="bg1"/>
                </a:solidFill>
                <a:latin typeface="+mn-lt"/>
                <a:ea typeface="+mn-ea"/>
              </a:rPr>
              <a:t> </a:t>
            </a:r>
            <a:endParaRPr lang="ru-RU" sz="1100" dirty="0">
              <a:solidFill>
                <a:schemeClr val="bg1"/>
              </a:solidFill>
              <a:latin typeface="+mn-lt"/>
              <a:ea typeface="+mn-ea"/>
            </a:endParaRPr>
          </a:p>
        </p:txBody>
      </p:sp>
      <p:pic>
        <p:nvPicPr>
          <p:cNvPr id="24" name="Рисунок 23"/>
          <p:cNvPicPr/>
          <p:nvPr/>
        </p:nvPicPr>
        <p:blipFill>
          <a:blip r:embed="rId5"/>
          <a:stretch>
            <a:fillRect/>
          </a:stretch>
        </p:blipFill>
        <p:spPr>
          <a:xfrm>
            <a:off x="1804988" y="4041775"/>
            <a:ext cx="1006475" cy="719138"/>
          </a:xfrm>
          <a:prstGeom prst="rect">
            <a:avLst/>
          </a:prstGeom>
          <a:ln>
            <a:solidFill>
              <a:schemeClr val="tx1">
                <a:lumMod val="50000"/>
                <a:lumOff val="50000"/>
              </a:schemeClr>
            </a:solidFill>
          </a:ln>
        </p:spPr>
      </p:pic>
      <p:pic>
        <p:nvPicPr>
          <p:cNvPr id="21525" name="Рисунок 24"/>
          <p:cNvPicPr>
            <a:picLocks noChangeAspect="1" noChangeArrowheads="1"/>
          </p:cNvPicPr>
          <p:nvPr/>
        </p:nvPicPr>
        <p:blipFill>
          <a:blip r:embed="rId6"/>
          <a:srcRect/>
          <a:stretch>
            <a:fillRect/>
          </a:stretch>
        </p:blipFill>
        <p:spPr bwMode="auto">
          <a:xfrm>
            <a:off x="1804988" y="5013325"/>
            <a:ext cx="1003300" cy="792163"/>
          </a:xfrm>
          <a:prstGeom prst="rect">
            <a:avLst/>
          </a:prstGeom>
          <a:noFill/>
          <a:ln w="9525">
            <a:noFill/>
            <a:miter lim="800000"/>
            <a:headEnd/>
            <a:tailEnd/>
          </a:ln>
        </p:spPr>
      </p:pic>
      <p:sp>
        <p:nvSpPr>
          <p:cNvPr id="26" name="Стрелка вниз 25"/>
          <p:cNvSpPr/>
          <p:nvPr/>
        </p:nvSpPr>
        <p:spPr>
          <a:xfrm>
            <a:off x="1042988" y="5964238"/>
            <a:ext cx="998537" cy="258762"/>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IRR</a:t>
            </a:r>
            <a:r>
              <a:rPr lang="en-US" sz="1100" dirty="0">
                <a:solidFill>
                  <a:schemeClr val="bg1"/>
                </a:solidFill>
                <a:latin typeface="+mn-lt"/>
                <a:ea typeface="+mn-ea"/>
              </a:rPr>
              <a:t> </a:t>
            </a:r>
            <a:r>
              <a:rPr lang="en-US" sz="1100" dirty="0">
                <a:solidFill>
                  <a:schemeClr val="bg1"/>
                </a:solidFill>
                <a:latin typeface="+mn-lt"/>
                <a:ea typeface="+mn-ea"/>
              </a:rPr>
              <a:t>– </a:t>
            </a:r>
            <a:r>
              <a:rPr lang="en-US" sz="1100" b="1" dirty="0">
                <a:solidFill>
                  <a:schemeClr val="bg1"/>
                </a:solidFill>
                <a:latin typeface="+mn-lt"/>
                <a:ea typeface="+mn-ea"/>
              </a:rPr>
              <a:t>3</a:t>
            </a:r>
            <a:r>
              <a:rPr lang="ru-RU" sz="1100" b="1" dirty="0">
                <a:solidFill>
                  <a:schemeClr val="bg1"/>
                </a:solidFill>
                <a:latin typeface="+mn-lt"/>
                <a:ea typeface="+mn-ea"/>
              </a:rPr>
              <a:t>9</a:t>
            </a:r>
            <a:r>
              <a:rPr lang="en-US" sz="1100" b="1" dirty="0">
                <a:solidFill>
                  <a:schemeClr val="bg1"/>
                </a:solidFill>
                <a:latin typeface="+mn-lt"/>
                <a:ea typeface="+mn-ea"/>
              </a:rPr>
              <a:t>.</a:t>
            </a:r>
            <a:r>
              <a:rPr lang="ru-RU" sz="1100" b="1" dirty="0">
                <a:solidFill>
                  <a:schemeClr val="bg1"/>
                </a:solidFill>
                <a:latin typeface="+mn-lt"/>
                <a:ea typeface="+mn-ea"/>
              </a:rPr>
              <a:t>03</a:t>
            </a:r>
            <a:r>
              <a:rPr lang="en-US" sz="1100" b="1" dirty="0">
                <a:solidFill>
                  <a:schemeClr val="bg1"/>
                </a:solidFill>
                <a:latin typeface="+mn-lt"/>
                <a:ea typeface="+mn-ea"/>
              </a:rPr>
              <a:t>%</a:t>
            </a:r>
            <a:endParaRPr lang="ru-RU" sz="1100" dirty="0">
              <a:solidFill>
                <a:schemeClr val="bg1"/>
              </a:solidFill>
              <a:latin typeface="+mn-lt"/>
              <a:ea typeface="+mn-ea"/>
            </a:endParaRPr>
          </a:p>
        </p:txBody>
      </p:sp>
      <p:sp>
        <p:nvSpPr>
          <p:cNvPr id="27" name="Стрелка вниз 26"/>
          <p:cNvSpPr/>
          <p:nvPr/>
        </p:nvSpPr>
        <p:spPr>
          <a:xfrm>
            <a:off x="2124075" y="5965825"/>
            <a:ext cx="1411288" cy="257175"/>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NPV</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4</a:t>
            </a:r>
            <a:r>
              <a:rPr lang="en-US" sz="1100" b="1" dirty="0">
                <a:solidFill>
                  <a:schemeClr val="bg1"/>
                </a:solidFill>
                <a:latin typeface="+mn-lt"/>
                <a:ea typeface="+mn-ea"/>
              </a:rPr>
              <a:t> </a:t>
            </a:r>
            <a:r>
              <a:rPr lang="ru-RU" sz="1100" b="1" dirty="0">
                <a:solidFill>
                  <a:schemeClr val="bg1"/>
                </a:solidFill>
                <a:latin typeface="+mn-lt"/>
                <a:ea typeface="+mn-ea"/>
              </a:rPr>
              <a:t>948</a:t>
            </a:r>
            <a:r>
              <a:rPr lang="en-US" sz="1100" b="1" dirty="0">
                <a:solidFill>
                  <a:schemeClr val="bg1"/>
                </a:solidFill>
                <a:latin typeface="+mn-lt"/>
                <a:ea typeface="+mn-ea"/>
              </a:rPr>
              <a:t>.</a:t>
            </a:r>
            <a:r>
              <a:rPr lang="ru-RU" sz="1100" b="1" dirty="0">
                <a:solidFill>
                  <a:schemeClr val="bg1"/>
                </a:solidFill>
                <a:latin typeface="+mn-lt"/>
                <a:ea typeface="+mn-ea"/>
              </a:rPr>
              <a:t>8</a:t>
            </a:r>
            <a:r>
              <a:rPr lang="en-US" sz="1100" b="1" dirty="0">
                <a:solidFill>
                  <a:schemeClr val="bg1"/>
                </a:solidFill>
                <a:latin typeface="+mn-lt"/>
                <a:ea typeface="+mn-ea"/>
              </a:rPr>
              <a:t> </a:t>
            </a:r>
            <a:r>
              <a:rPr lang="zh-CN" altLang="en-US" sz="1100" dirty="0">
                <a:solidFill>
                  <a:schemeClr val="bg1"/>
                </a:solidFill>
                <a:latin typeface="+mn-lt"/>
                <a:ea typeface="+mn-ea"/>
              </a:rPr>
              <a:t>千美元</a:t>
            </a:r>
            <a:endParaRPr lang="ru-RU" sz="1100" dirty="0">
              <a:solidFill>
                <a:schemeClr val="bg1"/>
              </a:solidFill>
              <a:latin typeface="+mn-lt"/>
              <a:ea typeface="+mn-ea"/>
            </a:endParaRPr>
          </a:p>
        </p:txBody>
      </p:sp>
      <p:sp>
        <p:nvSpPr>
          <p:cNvPr id="28" name="Стрелка вниз 27"/>
          <p:cNvSpPr/>
          <p:nvPr/>
        </p:nvSpPr>
        <p:spPr>
          <a:xfrm>
            <a:off x="3582988" y="5964238"/>
            <a:ext cx="701675" cy="254000"/>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PI</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2</a:t>
            </a:r>
            <a:r>
              <a:rPr lang="en-US" sz="1100" b="1" dirty="0">
                <a:solidFill>
                  <a:schemeClr val="bg1"/>
                </a:solidFill>
                <a:latin typeface="+mn-lt"/>
                <a:ea typeface="+mn-ea"/>
              </a:rPr>
              <a:t>.</a:t>
            </a:r>
            <a:r>
              <a:rPr lang="ru-RU" sz="1100" b="1" dirty="0">
                <a:solidFill>
                  <a:schemeClr val="bg1"/>
                </a:solidFill>
                <a:latin typeface="+mn-lt"/>
                <a:ea typeface="+mn-ea"/>
              </a:rPr>
              <a:t>27</a:t>
            </a:r>
            <a:endParaRPr lang="ru-RU" sz="1100" dirty="0">
              <a:solidFill>
                <a:schemeClr val="bg1"/>
              </a:solidFill>
              <a:latin typeface="+mn-lt"/>
              <a:ea typeface="+mn-ea"/>
            </a:endParaRPr>
          </a:p>
        </p:txBody>
      </p:sp>
      <p:pic>
        <p:nvPicPr>
          <p:cNvPr id="29" name="Рисунок 28"/>
          <p:cNvPicPr/>
          <p:nvPr/>
        </p:nvPicPr>
        <p:blipFill>
          <a:blip r:embed="rId7"/>
          <a:stretch>
            <a:fillRect/>
          </a:stretch>
        </p:blipFill>
        <p:spPr>
          <a:xfrm>
            <a:off x="6153150" y="4149725"/>
            <a:ext cx="1122363" cy="719138"/>
          </a:xfrm>
          <a:prstGeom prst="rect">
            <a:avLst/>
          </a:prstGeom>
          <a:ln>
            <a:solidFill>
              <a:schemeClr val="bg1">
                <a:lumMod val="50000"/>
              </a:schemeClr>
            </a:solidFill>
          </a:ln>
        </p:spPr>
      </p:pic>
      <p:pic>
        <p:nvPicPr>
          <p:cNvPr id="21530" name="Рисунок 29"/>
          <p:cNvPicPr>
            <a:picLocks noChangeAspect="1" noChangeArrowheads="1"/>
          </p:cNvPicPr>
          <p:nvPr/>
        </p:nvPicPr>
        <p:blipFill>
          <a:blip r:embed="rId8"/>
          <a:srcRect/>
          <a:stretch>
            <a:fillRect/>
          </a:stretch>
        </p:blipFill>
        <p:spPr bwMode="auto">
          <a:xfrm>
            <a:off x="6134100" y="5159375"/>
            <a:ext cx="1141413" cy="646113"/>
          </a:xfrm>
          <a:prstGeom prst="rect">
            <a:avLst/>
          </a:prstGeom>
          <a:noFill/>
          <a:ln w="9525">
            <a:noFill/>
            <a:miter lim="800000"/>
            <a:headEnd/>
            <a:tailEnd/>
          </a:ln>
        </p:spPr>
      </p:pic>
      <p:sp>
        <p:nvSpPr>
          <p:cNvPr id="31" name="Стрелка вниз 30"/>
          <p:cNvSpPr/>
          <p:nvPr/>
        </p:nvSpPr>
        <p:spPr>
          <a:xfrm>
            <a:off x="5508625" y="5961063"/>
            <a:ext cx="998538" cy="257175"/>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IRR</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27</a:t>
            </a:r>
            <a:r>
              <a:rPr lang="en-US" sz="1100" b="1" dirty="0">
                <a:solidFill>
                  <a:schemeClr val="bg1"/>
                </a:solidFill>
                <a:latin typeface="+mn-lt"/>
                <a:ea typeface="+mn-ea"/>
              </a:rPr>
              <a:t>.</a:t>
            </a:r>
            <a:r>
              <a:rPr lang="ru-RU" sz="1100" b="1" dirty="0">
                <a:solidFill>
                  <a:schemeClr val="bg1"/>
                </a:solidFill>
                <a:latin typeface="+mn-lt"/>
                <a:ea typeface="+mn-ea"/>
              </a:rPr>
              <a:t>72</a:t>
            </a:r>
            <a:r>
              <a:rPr lang="en-US" sz="1100" b="1" dirty="0">
                <a:solidFill>
                  <a:schemeClr val="bg1"/>
                </a:solidFill>
                <a:latin typeface="+mn-lt"/>
                <a:ea typeface="+mn-ea"/>
              </a:rPr>
              <a:t>%</a:t>
            </a:r>
            <a:endParaRPr lang="ru-RU" sz="1100" dirty="0">
              <a:solidFill>
                <a:schemeClr val="bg1"/>
              </a:solidFill>
              <a:latin typeface="+mn-lt"/>
              <a:ea typeface="+mn-ea"/>
            </a:endParaRPr>
          </a:p>
        </p:txBody>
      </p:sp>
      <p:sp>
        <p:nvSpPr>
          <p:cNvPr id="32" name="Стрелка вниз 31"/>
          <p:cNvSpPr/>
          <p:nvPr/>
        </p:nvSpPr>
        <p:spPr>
          <a:xfrm>
            <a:off x="6588125" y="5962650"/>
            <a:ext cx="1458913" cy="255588"/>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NPV</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4</a:t>
            </a:r>
            <a:r>
              <a:rPr lang="en-US" sz="1100" b="1" dirty="0">
                <a:solidFill>
                  <a:schemeClr val="bg1"/>
                </a:solidFill>
                <a:latin typeface="+mn-lt"/>
                <a:ea typeface="+mn-ea"/>
              </a:rPr>
              <a:t> </a:t>
            </a:r>
            <a:r>
              <a:rPr lang="ru-RU" sz="1100" b="1" dirty="0">
                <a:solidFill>
                  <a:schemeClr val="bg1"/>
                </a:solidFill>
                <a:latin typeface="+mn-lt"/>
                <a:ea typeface="+mn-ea"/>
              </a:rPr>
              <a:t>054</a:t>
            </a:r>
            <a:r>
              <a:rPr lang="en-US" sz="1100" b="1" dirty="0">
                <a:solidFill>
                  <a:schemeClr val="bg1"/>
                </a:solidFill>
                <a:latin typeface="+mn-lt"/>
                <a:ea typeface="+mn-ea"/>
              </a:rPr>
              <a:t>.</a:t>
            </a:r>
            <a:r>
              <a:rPr lang="ru-RU" sz="1100" b="1" dirty="0">
                <a:solidFill>
                  <a:schemeClr val="bg1"/>
                </a:solidFill>
                <a:latin typeface="+mn-lt"/>
                <a:ea typeface="+mn-ea"/>
              </a:rPr>
              <a:t>6</a:t>
            </a:r>
            <a:r>
              <a:rPr lang="en-US" sz="1100" b="1" dirty="0">
                <a:solidFill>
                  <a:schemeClr val="bg1"/>
                </a:solidFill>
                <a:latin typeface="+mn-lt"/>
                <a:ea typeface="+mn-ea"/>
              </a:rPr>
              <a:t> </a:t>
            </a:r>
            <a:r>
              <a:rPr lang="zh-CN" altLang="en-US" sz="1100" b="1" dirty="0">
                <a:solidFill>
                  <a:schemeClr val="bg1"/>
                </a:solidFill>
                <a:latin typeface="+mn-lt"/>
                <a:ea typeface="+mn-ea"/>
              </a:rPr>
              <a:t>千美元</a:t>
            </a:r>
            <a:endParaRPr lang="ru-RU" sz="1100" dirty="0">
              <a:solidFill>
                <a:schemeClr val="bg1"/>
              </a:solidFill>
              <a:latin typeface="+mn-lt"/>
              <a:ea typeface="+mn-ea"/>
            </a:endParaRPr>
          </a:p>
        </p:txBody>
      </p:sp>
      <p:sp>
        <p:nvSpPr>
          <p:cNvPr id="33" name="Стрелка вниз 32"/>
          <p:cNvSpPr/>
          <p:nvPr/>
        </p:nvSpPr>
        <p:spPr>
          <a:xfrm>
            <a:off x="8047038" y="5961063"/>
            <a:ext cx="701675" cy="254000"/>
          </a:xfrm>
          <a:prstGeom prst="downArrow">
            <a:avLst>
              <a:gd name="adj1" fmla="val 100000"/>
              <a:gd name="adj2" fmla="val 0"/>
            </a:avLst>
          </a:prstGeom>
          <a:solidFill>
            <a:schemeClr val="bg1">
              <a:lumMod val="50000"/>
            </a:schemeClr>
          </a:solidFill>
          <a:ln>
            <a:noFill/>
          </a:ln>
        </p:spPr>
        <p:txBody>
          <a:bodyPr tIns="0" bIns="0" anchor="ctr"/>
          <a:lstStyle/>
          <a:p>
            <a:pPr fontAlgn="auto">
              <a:spcBef>
                <a:spcPts val="0"/>
              </a:spcBef>
              <a:spcAft>
                <a:spcPts val="0"/>
              </a:spcAft>
              <a:defRPr/>
            </a:pPr>
            <a:r>
              <a:rPr lang="en-US" sz="1100" dirty="0">
                <a:solidFill>
                  <a:schemeClr val="bg1"/>
                </a:solidFill>
                <a:latin typeface="+mn-lt"/>
                <a:ea typeface="+mn-ea"/>
              </a:rPr>
              <a:t>PI</a:t>
            </a:r>
            <a:r>
              <a:rPr lang="en-US" sz="1100" dirty="0">
                <a:solidFill>
                  <a:schemeClr val="bg1"/>
                </a:solidFill>
                <a:latin typeface="+mn-lt"/>
                <a:ea typeface="+mn-ea"/>
              </a:rPr>
              <a:t> </a:t>
            </a:r>
            <a:r>
              <a:rPr lang="en-US" sz="1100" dirty="0">
                <a:solidFill>
                  <a:schemeClr val="bg1"/>
                </a:solidFill>
                <a:latin typeface="+mn-lt"/>
                <a:ea typeface="+mn-ea"/>
              </a:rPr>
              <a:t>- </a:t>
            </a:r>
            <a:r>
              <a:rPr lang="ru-RU" sz="1100" b="1" dirty="0">
                <a:solidFill>
                  <a:schemeClr val="bg1"/>
                </a:solidFill>
                <a:latin typeface="+mn-lt"/>
                <a:ea typeface="+mn-ea"/>
              </a:rPr>
              <a:t>1</a:t>
            </a:r>
            <a:r>
              <a:rPr lang="en-US" sz="1100" b="1" dirty="0">
                <a:solidFill>
                  <a:schemeClr val="bg1"/>
                </a:solidFill>
                <a:latin typeface="+mn-lt"/>
                <a:ea typeface="+mn-ea"/>
              </a:rPr>
              <a:t>.</a:t>
            </a:r>
            <a:r>
              <a:rPr lang="ru-RU" sz="1100" b="1" dirty="0">
                <a:solidFill>
                  <a:schemeClr val="bg1"/>
                </a:solidFill>
                <a:latin typeface="+mn-lt"/>
                <a:ea typeface="+mn-ea"/>
              </a:rPr>
              <a:t>35</a:t>
            </a:r>
            <a:endParaRPr lang="ru-RU" sz="1100" dirty="0">
              <a:solidFill>
                <a:schemeClr val="bg1"/>
              </a:solidFill>
              <a:latin typeface="+mn-lt"/>
              <a:ea typeface="+mn-ea"/>
            </a:endParaRPr>
          </a:p>
        </p:txBody>
      </p:sp>
      <p:sp>
        <p:nvSpPr>
          <p:cNvPr id="35" name="Номер слайда 34"/>
          <p:cNvSpPr>
            <a:spLocks noGrp="1"/>
          </p:cNvSpPr>
          <p:nvPr>
            <p:ph type="sldNum" sz="quarter" idx="12"/>
          </p:nvPr>
        </p:nvSpPr>
        <p:spPr/>
        <p:txBody>
          <a:bodyPr/>
          <a:lstStyle/>
          <a:p>
            <a:pPr>
              <a:defRPr/>
            </a:pPr>
            <a:fld id="{64C0D930-A2D7-4B70-B577-FB4B3214E5CF}" type="slidenum">
              <a:rPr lang="ru-RU" sz="1800" b="1"/>
              <a:pPr>
                <a:defRPr/>
              </a:pPr>
              <a:t>5</a:t>
            </a:fld>
            <a:endParaRPr lang="ru-RU" sz="1800" b="1"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23555"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23556"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8420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r>
              <a:rPr lang="zh-CN" altLang="en-US" sz="1200" dirty="0">
                <a:solidFill>
                  <a:prstClr val="black"/>
                </a:solidFill>
              </a:rPr>
              <a:t>方案：铝生产</a:t>
            </a:r>
            <a:r>
              <a:rPr lang="ru-RU" sz="1200" b="1" dirty="0">
                <a:solidFill>
                  <a:schemeClr val="tx1">
                    <a:lumMod val="85000"/>
                    <a:lumOff val="15000"/>
                  </a:schemeClr>
                </a:solidFill>
              </a:rPr>
              <a:t>				</a:t>
            </a:r>
            <a:r>
              <a:rPr lang="zh-CN" altLang="en-US" sz="1200" b="1" dirty="0">
                <a:solidFill>
                  <a:schemeClr val="tx1">
                    <a:lumMod val="85000"/>
                    <a:lumOff val="15000"/>
                  </a:schemeClr>
                </a:solidFill>
              </a:rPr>
              <a:t>土地面积：</a:t>
            </a:r>
            <a:r>
              <a:rPr lang="ru-RU" sz="1200" dirty="0"/>
              <a:t>98 590</a:t>
            </a:r>
            <a:r>
              <a:rPr lang="en-US" sz="1200" dirty="0"/>
              <a:t>.</a:t>
            </a:r>
            <a:r>
              <a:rPr lang="ru-RU" sz="1200" dirty="0"/>
              <a:t>5 </a:t>
            </a:r>
            <a:r>
              <a:rPr lang="zh-CN" altLang="en-US" sz="1200" dirty="0"/>
              <a:t>平方米</a:t>
            </a:r>
            <a:endParaRPr lang="en-US" altLang="zh-CN" sz="1200" dirty="0"/>
          </a:p>
          <a:p>
            <a:pPr algn="just" fontAlgn="auto">
              <a:spcBef>
                <a:spcPts val="0"/>
              </a:spcBef>
              <a:spcAft>
                <a:spcPts val="0"/>
              </a:spcAft>
              <a:defRPr/>
            </a:pPr>
            <a:r>
              <a:rPr lang="zh-CN" altLang="en-US" sz="1200" b="1" dirty="0">
                <a:solidFill>
                  <a:prstClr val="black"/>
                </a:solidFill>
              </a:rPr>
              <a:t>地址：</a:t>
            </a:r>
            <a:r>
              <a:rPr lang="zh-CN" altLang="en-US" sz="1200" dirty="0">
                <a:solidFill>
                  <a:prstClr val="black"/>
                </a:solidFill>
              </a:rPr>
              <a:t>滨海边疆区乌苏里斯克地区米哈伊洛夫斯科公路                           </a:t>
            </a:r>
            <a:r>
              <a:rPr lang="zh-CN" altLang="en-US" sz="1200" b="1" dirty="0">
                <a:solidFill>
                  <a:prstClr val="black"/>
                </a:solidFill>
              </a:rPr>
              <a:t>建筑物和构筑物的面积：</a:t>
            </a:r>
            <a:r>
              <a:rPr lang="ru-RU" sz="1200" b="1" dirty="0">
                <a:solidFill>
                  <a:prstClr val="black"/>
                </a:solidFill>
              </a:rPr>
              <a:t> </a:t>
            </a:r>
            <a:r>
              <a:rPr lang="ru-RU" sz="1200" dirty="0"/>
              <a:t>7 </a:t>
            </a:r>
            <a:r>
              <a:rPr lang="ru-RU" sz="1200" dirty="0"/>
              <a:t>766</a:t>
            </a:r>
            <a:r>
              <a:rPr lang="en-US" sz="1200" dirty="0"/>
              <a:t>.</a:t>
            </a:r>
            <a:r>
              <a:rPr lang="ru-RU" sz="1200" dirty="0"/>
              <a:t>3 </a:t>
            </a:r>
            <a:r>
              <a:rPr lang="zh-CN" altLang="en-US" sz="1200" dirty="0"/>
              <a:t>平方米</a:t>
            </a:r>
            <a:endParaRPr lang="ru-RU" sz="1200" dirty="0">
              <a:solidFill>
                <a:schemeClr val="tx1">
                  <a:lumMod val="85000"/>
                  <a:lumOff val="15000"/>
                </a:schemeClr>
              </a:solidFill>
            </a:endParaRPr>
          </a:p>
        </p:txBody>
      </p:sp>
      <p:sp>
        <p:nvSpPr>
          <p:cNvPr id="23558" name="Стрелка вниз 8"/>
          <p:cNvSpPr>
            <a:spLocks noChangeArrowheads="1"/>
          </p:cNvSpPr>
          <p:nvPr/>
        </p:nvSpPr>
        <p:spPr bwMode="auto">
          <a:xfrm>
            <a:off x="468313" y="836613"/>
            <a:ext cx="2808287"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en-US" altLang="zh-CN" sz="1400">
                <a:solidFill>
                  <a:schemeClr val="bg1"/>
                </a:solidFill>
                <a:latin typeface="Calibri" pitchFamily="34" charset="0"/>
              </a:rPr>
              <a:t> </a:t>
            </a:r>
            <a:r>
              <a:rPr lang="zh-CN" altLang="en-US" sz="1400">
                <a:solidFill>
                  <a:schemeClr val="bg1"/>
                </a:solidFill>
                <a:latin typeface="Calibri" pitchFamily="34" charset="0"/>
              </a:rPr>
              <a:t>场地说明</a:t>
            </a:r>
            <a:endParaRPr lang="zh-CN" altLang="ru-RU" sz="1400">
              <a:solidFill>
                <a:schemeClr val="bg1"/>
              </a:solidFill>
              <a:latin typeface="Calibri" pitchFamily="34" charset="0"/>
            </a:endParaRPr>
          </a:p>
        </p:txBody>
      </p:sp>
      <p:sp>
        <p:nvSpPr>
          <p:cNvPr id="12" name="Прямоугольник 11"/>
          <p:cNvSpPr/>
          <p:nvPr/>
        </p:nvSpPr>
        <p:spPr>
          <a:xfrm>
            <a:off x="331788" y="1916113"/>
            <a:ext cx="8480425" cy="4176712"/>
          </a:xfrm>
          <a:prstGeom prst="rect">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13" name="Стрелка вниз 12"/>
          <p:cNvSpPr/>
          <p:nvPr/>
        </p:nvSpPr>
        <p:spPr>
          <a:xfrm>
            <a:off x="460375" y="1781175"/>
            <a:ext cx="2808288" cy="271463"/>
          </a:xfrm>
          <a:prstGeom prst="downArrow">
            <a:avLst>
              <a:gd name="adj1" fmla="val 100000"/>
              <a:gd name="adj2" fmla="val 0"/>
            </a:avLst>
          </a:prstGeom>
          <a:solidFill>
            <a:schemeClr val="tx1">
              <a:lumMod val="50000"/>
              <a:lumOff val="50000"/>
            </a:schemeClr>
          </a:solidFill>
          <a:ln>
            <a:noFill/>
          </a:ln>
        </p:spPr>
        <p:txBody>
          <a:bodyPr tIns="0" bIns="0" anchor="ctr"/>
          <a:lstStyle/>
          <a:p>
            <a:pPr fontAlgn="auto">
              <a:spcBef>
                <a:spcPts val="0"/>
              </a:spcBef>
              <a:spcAft>
                <a:spcPts val="0"/>
              </a:spcAft>
              <a:defRPr/>
            </a:pPr>
            <a:r>
              <a:rPr lang="zh-CN" altLang="en-US" sz="1400" dirty="0">
                <a:solidFill>
                  <a:schemeClr val="bg1"/>
                </a:solidFill>
                <a:latin typeface="+mn-lt"/>
                <a:ea typeface="+mn-ea"/>
              </a:rPr>
              <a:t>场地照片</a:t>
            </a:r>
            <a:endParaRPr lang="ru-RU" sz="1400" dirty="0">
              <a:solidFill>
                <a:schemeClr val="bg1"/>
              </a:solidFill>
              <a:latin typeface="+mn-lt"/>
              <a:ea typeface="+mn-ea"/>
            </a:endParaRPr>
          </a:p>
        </p:txBody>
      </p:sp>
      <p:pic>
        <p:nvPicPr>
          <p:cNvPr id="14" name="Picture 2" descr="DSCN1507"/>
          <p:cNvPicPr/>
          <p:nvPr/>
        </p:nvPicPr>
        <p:blipFill>
          <a:blip r:embed="rId5"/>
          <a:srcRect/>
          <a:stretch>
            <a:fillRect/>
          </a:stretch>
        </p:blipFill>
        <p:spPr bwMode="auto">
          <a:xfrm>
            <a:off x="468313" y="2205038"/>
            <a:ext cx="2808287" cy="1871662"/>
          </a:xfrm>
          <a:prstGeom prst="rect">
            <a:avLst/>
          </a:prstGeom>
          <a:noFill/>
          <a:ln w="9525">
            <a:solidFill>
              <a:schemeClr val="tx1">
                <a:lumMod val="50000"/>
                <a:lumOff val="50000"/>
              </a:schemeClr>
            </a:solidFill>
            <a:miter lim="800000"/>
            <a:headEnd/>
            <a:tailEnd/>
          </a:ln>
          <a:extLst/>
        </p:spPr>
      </p:pic>
      <p:pic>
        <p:nvPicPr>
          <p:cNvPr id="15" name="Рисунок 14" descr="C:\Users\petrov\Desktop\DSCN1404.JPG"/>
          <p:cNvPicPr/>
          <p:nvPr/>
        </p:nvPicPr>
        <p:blipFill>
          <a:blip r:embed="rId6"/>
          <a:srcRect/>
          <a:stretch>
            <a:fillRect/>
          </a:stretch>
        </p:blipFill>
        <p:spPr bwMode="auto">
          <a:xfrm>
            <a:off x="468313" y="4149725"/>
            <a:ext cx="2800350" cy="1871663"/>
          </a:xfrm>
          <a:prstGeom prst="rect">
            <a:avLst/>
          </a:prstGeom>
          <a:noFill/>
          <a:ln>
            <a:solidFill>
              <a:schemeClr val="tx1">
                <a:lumMod val="50000"/>
                <a:lumOff val="50000"/>
              </a:schemeClr>
            </a:solidFill>
          </a:ln>
        </p:spPr>
      </p:pic>
      <p:pic>
        <p:nvPicPr>
          <p:cNvPr id="16" name="Рисунок 15" descr="C:\Users\petrov\Desktop\Инвентаризауия Конкурсное))\Фото УВЦМ,РОСМЕТ,САЗ\УВЦМ РОСМЕТ\100NIKON\DSCN1418.JPG"/>
          <p:cNvPicPr/>
          <p:nvPr/>
        </p:nvPicPr>
        <p:blipFill>
          <a:blip r:embed="rId7"/>
          <a:srcRect/>
          <a:stretch>
            <a:fillRect/>
          </a:stretch>
        </p:blipFill>
        <p:spPr bwMode="auto">
          <a:xfrm>
            <a:off x="6153150" y="2189163"/>
            <a:ext cx="2522538" cy="1671637"/>
          </a:xfrm>
          <a:prstGeom prst="rect">
            <a:avLst/>
          </a:prstGeom>
          <a:noFill/>
          <a:ln>
            <a:solidFill>
              <a:schemeClr val="tx1">
                <a:lumMod val="50000"/>
                <a:lumOff val="50000"/>
              </a:schemeClr>
            </a:solidFill>
          </a:ln>
        </p:spPr>
      </p:pic>
      <p:pic>
        <p:nvPicPr>
          <p:cNvPr id="17" name="Picture 5"/>
          <p:cNvPicPr/>
          <p:nvPr/>
        </p:nvPicPr>
        <p:blipFill>
          <a:blip r:embed="rId8"/>
          <a:srcRect/>
          <a:stretch>
            <a:fillRect/>
          </a:stretch>
        </p:blipFill>
        <p:spPr bwMode="auto">
          <a:xfrm>
            <a:off x="3313113" y="2205038"/>
            <a:ext cx="2736850" cy="1671637"/>
          </a:xfrm>
          <a:prstGeom prst="rect">
            <a:avLst/>
          </a:prstGeom>
          <a:noFill/>
          <a:ln>
            <a:solidFill>
              <a:schemeClr val="tx1">
                <a:lumMod val="50000"/>
                <a:lumOff val="50000"/>
              </a:schemeClr>
            </a:solidFill>
          </a:ln>
          <a:effectLst/>
          <a:extLst/>
        </p:spPr>
      </p:pic>
      <p:pic>
        <p:nvPicPr>
          <p:cNvPr id="19" name="Рисунок 18"/>
          <p:cNvPicPr/>
          <p:nvPr/>
        </p:nvPicPr>
        <p:blipFill>
          <a:blip r:embed="rId9"/>
          <a:stretch>
            <a:fillRect/>
          </a:stretch>
        </p:blipFill>
        <p:spPr>
          <a:xfrm>
            <a:off x="3348038" y="3933825"/>
            <a:ext cx="3960812" cy="2087563"/>
          </a:xfrm>
          <a:prstGeom prst="rect">
            <a:avLst/>
          </a:prstGeom>
          <a:ln w="19050">
            <a:solidFill>
              <a:schemeClr val="tx1">
                <a:lumMod val="50000"/>
                <a:lumOff val="50000"/>
              </a:schemeClr>
            </a:solidFill>
          </a:ln>
        </p:spPr>
      </p:pic>
      <p:pic>
        <p:nvPicPr>
          <p:cNvPr id="20" name="Рисунок 19" descr="C:\Users\petrov\Desktop\Инвентаризауия Конкурсное))\Фото УВЦМ,РОСМЕТ,САЗ\УВЦМ РОСМЕТ\100NIKON\DSCN1403.JPG"/>
          <p:cNvPicPr/>
          <p:nvPr/>
        </p:nvPicPr>
        <p:blipFill rotWithShape="1">
          <a:blip r:embed="rId10"/>
          <a:srcRect l="26823" t="2069" r="14075" b="2258"/>
          <a:stretch/>
        </p:blipFill>
        <p:spPr bwMode="auto">
          <a:xfrm>
            <a:off x="7380288" y="3933825"/>
            <a:ext cx="1300162" cy="2087563"/>
          </a:xfrm>
          <a:prstGeom prst="rect">
            <a:avLst/>
          </a:prstGeom>
          <a:noFill/>
          <a:ln>
            <a:solidFill>
              <a:schemeClr val="tx1">
                <a:lumMod val="50000"/>
                <a:lumOff val="50000"/>
              </a:schemeClr>
            </a:solidFill>
          </a:ln>
        </p:spPr>
      </p:pic>
      <p:sp>
        <p:nvSpPr>
          <p:cNvPr id="21" name="Стрелка вниз 20"/>
          <p:cNvSpPr/>
          <p:nvPr/>
        </p:nvSpPr>
        <p:spPr>
          <a:xfrm>
            <a:off x="5003800" y="1797050"/>
            <a:ext cx="3671888" cy="271463"/>
          </a:xfrm>
          <a:prstGeom prst="downArrow">
            <a:avLst>
              <a:gd name="adj1" fmla="val 100000"/>
              <a:gd name="adj2" fmla="val 0"/>
            </a:avLst>
          </a:prstGeom>
          <a:solidFill>
            <a:schemeClr val="accent6">
              <a:lumMod val="75000"/>
            </a:schemeClr>
          </a:solidFill>
          <a:ln>
            <a:noFill/>
          </a:ln>
        </p:spPr>
        <p:txBody>
          <a:bodyPr tIns="0" bIns="0" anchor="ctr"/>
          <a:lstStyle/>
          <a:p>
            <a:pPr fontAlgn="auto">
              <a:spcBef>
                <a:spcPts val="0"/>
              </a:spcBef>
              <a:spcAft>
                <a:spcPts val="0"/>
              </a:spcAft>
              <a:defRPr/>
            </a:pPr>
            <a:r>
              <a:rPr lang="zh-CN" altLang="en-US" sz="1300" dirty="0">
                <a:solidFill>
                  <a:schemeClr val="bg1"/>
                </a:solidFill>
                <a:latin typeface="+mn-lt"/>
                <a:ea typeface="+mn-ea"/>
              </a:rPr>
              <a:t>标段（场地）造价</a:t>
            </a:r>
            <a:r>
              <a:rPr lang="ru-RU" sz="1300" dirty="0">
                <a:solidFill>
                  <a:schemeClr val="bg1"/>
                </a:solidFill>
                <a:latin typeface="+mn-lt"/>
                <a:ea typeface="+mn-ea"/>
              </a:rPr>
              <a:t> – </a:t>
            </a:r>
            <a:r>
              <a:rPr lang="ru-RU" sz="1300" b="1" dirty="0">
                <a:solidFill>
                  <a:schemeClr val="bg1"/>
                </a:solidFill>
                <a:latin typeface="+mn-lt"/>
                <a:ea typeface="+mn-ea"/>
              </a:rPr>
              <a:t>3 641</a:t>
            </a:r>
            <a:r>
              <a:rPr lang="en-US" sz="1300" b="1" dirty="0">
                <a:solidFill>
                  <a:schemeClr val="bg1"/>
                </a:solidFill>
                <a:latin typeface="+mn-lt"/>
                <a:ea typeface="+mn-ea"/>
              </a:rPr>
              <a:t>.</a:t>
            </a:r>
            <a:r>
              <a:rPr lang="ru-RU" sz="1300" b="1" dirty="0">
                <a:solidFill>
                  <a:schemeClr val="bg1"/>
                </a:solidFill>
                <a:latin typeface="+mn-lt"/>
                <a:ea typeface="+mn-ea"/>
              </a:rPr>
              <a:t>2 </a:t>
            </a:r>
            <a:r>
              <a:rPr lang="zh-CN" altLang="en-US" sz="1300" b="1" dirty="0">
                <a:solidFill>
                  <a:schemeClr val="bg1"/>
                </a:solidFill>
                <a:latin typeface="+mn-lt"/>
                <a:ea typeface="+mn-ea"/>
              </a:rPr>
              <a:t>千美元</a:t>
            </a:r>
            <a:endParaRPr lang="ru-RU" sz="1300" dirty="0">
              <a:solidFill>
                <a:schemeClr val="bg1"/>
              </a:solidFill>
              <a:latin typeface="+mn-lt"/>
              <a:ea typeface="+mn-ea"/>
            </a:endParaRPr>
          </a:p>
        </p:txBody>
      </p:sp>
      <p:sp>
        <p:nvSpPr>
          <p:cNvPr id="22" name="Прямоугольник 21"/>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3" name="TextBox 22"/>
          <p:cNvSpPr txBox="1"/>
          <p:nvPr/>
        </p:nvSpPr>
        <p:spPr>
          <a:xfrm>
            <a:off x="1908175" y="120650"/>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2" name="Номер слайда 1"/>
          <p:cNvSpPr>
            <a:spLocks noGrp="1"/>
          </p:cNvSpPr>
          <p:nvPr>
            <p:ph type="sldNum" sz="quarter" idx="12"/>
          </p:nvPr>
        </p:nvSpPr>
        <p:spPr/>
        <p:txBody>
          <a:bodyPr/>
          <a:lstStyle/>
          <a:p>
            <a:pPr>
              <a:defRPr/>
            </a:pPr>
            <a:fld id="{0F0D237F-7D03-4131-9ADA-FCF59F46AA21}" type="slidenum">
              <a:rPr lang="ru-RU" sz="1800" b="1"/>
              <a:pPr>
                <a:defRPr/>
              </a:pPr>
              <a:t>6</a:t>
            </a:fld>
            <a:endParaRPr lang="ru-RU" sz="1800" b="1" dirty="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25604"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25605"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048250"/>
          </a:xfrm>
          <a:prstGeom prst="rect">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25607" name="Стрелка вниз 8"/>
          <p:cNvSpPr>
            <a:spLocks noChangeArrowheads="1"/>
          </p:cNvSpPr>
          <p:nvPr/>
        </p:nvSpPr>
        <p:spPr bwMode="auto">
          <a:xfrm>
            <a:off x="468313" y="836613"/>
            <a:ext cx="4103687" cy="273050"/>
          </a:xfrm>
          <a:prstGeom prst="downArrow">
            <a:avLst>
              <a:gd name="adj1" fmla="val 100000"/>
              <a:gd name="adj2" fmla="val 0"/>
            </a:avLst>
          </a:prstGeom>
          <a:solidFill>
            <a:schemeClr val="accent2"/>
          </a:solidFill>
          <a:ln w="9525">
            <a:noFill/>
            <a:miter lim="800000"/>
            <a:headEnd/>
            <a:tailEnd/>
          </a:ln>
        </p:spPr>
        <p:txBody>
          <a:bodyPr tIns="0" bIns="0" anchor="ctr"/>
          <a:lstStyle/>
          <a:p>
            <a:r>
              <a:rPr lang="zh-CN" altLang="en-US" sz="1400">
                <a:solidFill>
                  <a:schemeClr val="bg1"/>
                </a:solidFill>
                <a:latin typeface="Calibri" pitchFamily="34" charset="0"/>
              </a:rPr>
              <a:t>生产业务</a:t>
            </a:r>
            <a:r>
              <a:rPr lang="ru-RU" altLang="zh-CN" sz="1400">
                <a:solidFill>
                  <a:schemeClr val="bg1"/>
                </a:solidFill>
                <a:latin typeface="Calibri" pitchFamily="34" charset="0"/>
              </a:rPr>
              <a:t>–</a:t>
            </a:r>
            <a:r>
              <a:rPr lang="zh-CN" altLang="en-US" sz="1400">
                <a:solidFill>
                  <a:schemeClr val="bg1"/>
                </a:solidFill>
                <a:latin typeface="Calibri" pitchFamily="34" charset="0"/>
              </a:rPr>
              <a:t>第</a:t>
            </a:r>
            <a:r>
              <a:rPr lang="en-US" altLang="zh-CN" sz="1400">
                <a:solidFill>
                  <a:schemeClr val="bg1"/>
                </a:solidFill>
                <a:latin typeface="Calibri" pitchFamily="34" charset="0"/>
              </a:rPr>
              <a:t>1</a:t>
            </a:r>
            <a:r>
              <a:rPr lang="zh-CN" altLang="en-US" sz="1400">
                <a:solidFill>
                  <a:schemeClr val="bg1"/>
                </a:solidFill>
                <a:latin typeface="Calibri" pitchFamily="34" charset="0"/>
              </a:rPr>
              <a:t>阶段流程</a:t>
            </a:r>
            <a:endParaRPr lang="zh-CN" altLang="ru-RU" sz="1400">
              <a:solidFill>
                <a:schemeClr val="bg1"/>
              </a:solidFill>
              <a:latin typeface="Calibri" pitchFamily="34" charset="0"/>
            </a:endParaRPr>
          </a:p>
        </p:txBody>
      </p:sp>
      <p:pic>
        <p:nvPicPr>
          <p:cNvPr id="25608" name="Рисунок 33"/>
          <p:cNvPicPr>
            <a:picLocks noChangeAspect="1"/>
          </p:cNvPicPr>
          <p:nvPr/>
        </p:nvPicPr>
        <p:blipFill>
          <a:blip r:embed="rId5"/>
          <a:srcRect/>
          <a:stretch>
            <a:fillRect/>
          </a:stretch>
        </p:blipFill>
        <p:spPr bwMode="auto">
          <a:xfrm>
            <a:off x="1116013" y="1196975"/>
            <a:ext cx="6886575" cy="4725988"/>
          </a:xfrm>
          <a:prstGeom prst="rect">
            <a:avLst/>
          </a:prstGeom>
          <a:noFill/>
          <a:ln w="9525">
            <a:noFill/>
            <a:miter lim="800000"/>
            <a:headEnd/>
            <a:tailEnd/>
          </a:ln>
        </p:spPr>
      </p:pic>
      <p:sp>
        <p:nvSpPr>
          <p:cNvPr id="35" name="Прямоугольник 34"/>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8A45CD3E-C9C3-41F8-BA6C-1BA4C64DB049}" type="slidenum">
              <a:rPr lang="ru-RU" sz="1800" b="1"/>
              <a:pPr>
                <a:defRPr/>
              </a:pPr>
              <a:t>7</a:t>
            </a:fld>
            <a:endParaRPr lang="ru-RU" sz="1800" b="1" dirty="0"/>
          </a:p>
        </p:txBody>
      </p:sp>
      <p:sp>
        <p:nvSpPr>
          <p:cNvPr id="25611" name="TextBox 11"/>
          <p:cNvSpPr txBox="1">
            <a:spLocks noChangeArrowheads="1"/>
          </p:cNvSpPr>
          <p:nvPr/>
        </p:nvSpPr>
        <p:spPr bwMode="auto">
          <a:xfrm>
            <a:off x="5435600" y="2205038"/>
            <a:ext cx="1439863" cy="369887"/>
          </a:xfrm>
          <a:prstGeom prst="rect">
            <a:avLst/>
          </a:prstGeom>
          <a:solidFill>
            <a:schemeClr val="bg1"/>
          </a:solidFill>
          <a:ln w="9525">
            <a:noFill/>
            <a:miter lim="800000"/>
            <a:headEnd/>
            <a:tailEnd/>
          </a:ln>
        </p:spPr>
        <p:txBody>
          <a:bodyPr>
            <a:spAutoFit/>
          </a:bodyPr>
          <a:lstStyle/>
          <a:p>
            <a:endParaRPr lang="zh-CN" altLang="en-US">
              <a:latin typeface="Calibri" pitchFamily="34" charset="0"/>
            </a:endParaRPr>
          </a:p>
        </p:txBody>
      </p:sp>
      <p:sp>
        <p:nvSpPr>
          <p:cNvPr id="25612" name="TextBox 12"/>
          <p:cNvSpPr txBox="1">
            <a:spLocks noChangeArrowheads="1"/>
          </p:cNvSpPr>
          <p:nvPr/>
        </p:nvSpPr>
        <p:spPr bwMode="auto">
          <a:xfrm>
            <a:off x="1187450" y="1773238"/>
            <a:ext cx="431800" cy="214312"/>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原料</a:t>
            </a:r>
            <a:endParaRPr lang="zh-CN" altLang="en-US" sz="800">
              <a:latin typeface="Calibri" pitchFamily="34" charset="0"/>
            </a:endParaRPr>
          </a:p>
        </p:txBody>
      </p:sp>
      <p:sp>
        <p:nvSpPr>
          <p:cNvPr id="25613" name="TextBox 13"/>
          <p:cNvSpPr txBox="1">
            <a:spLocks noChangeArrowheads="1"/>
          </p:cNvSpPr>
          <p:nvPr/>
        </p:nvSpPr>
        <p:spPr bwMode="auto">
          <a:xfrm>
            <a:off x="4356100" y="2133600"/>
            <a:ext cx="1439863" cy="246063"/>
          </a:xfrm>
          <a:prstGeom prst="rect">
            <a:avLst/>
          </a:prstGeom>
          <a:solidFill>
            <a:schemeClr val="bg1"/>
          </a:solidFill>
          <a:ln w="9525">
            <a:noFill/>
            <a:miter lim="800000"/>
            <a:headEnd/>
            <a:tailEnd/>
          </a:ln>
        </p:spPr>
        <p:txBody>
          <a:bodyPr>
            <a:spAutoFit/>
          </a:bodyPr>
          <a:lstStyle/>
          <a:p>
            <a:r>
              <a:rPr lang="zh-CN" altLang="zh-CN" sz="1000">
                <a:latin typeface="Calibri" pitchFamily="34" charset="0"/>
              </a:rPr>
              <a:t>金属夹渣</a:t>
            </a:r>
          </a:p>
        </p:txBody>
      </p:sp>
      <p:sp>
        <p:nvSpPr>
          <p:cNvPr id="25614" name="TextBox 14"/>
          <p:cNvSpPr txBox="1">
            <a:spLocks noChangeArrowheads="1"/>
          </p:cNvSpPr>
          <p:nvPr/>
        </p:nvSpPr>
        <p:spPr bwMode="auto">
          <a:xfrm>
            <a:off x="4356100" y="1916113"/>
            <a:ext cx="1439863" cy="247650"/>
          </a:xfrm>
          <a:prstGeom prst="rect">
            <a:avLst/>
          </a:prstGeom>
          <a:solidFill>
            <a:schemeClr val="bg1"/>
          </a:solidFill>
          <a:ln w="9525">
            <a:noFill/>
            <a:miter lim="800000"/>
            <a:headEnd/>
            <a:tailEnd/>
          </a:ln>
        </p:spPr>
        <p:txBody>
          <a:bodyPr>
            <a:spAutoFit/>
          </a:bodyPr>
          <a:lstStyle/>
          <a:p>
            <a:r>
              <a:rPr lang="zh-CN" altLang="zh-CN" sz="1000">
                <a:latin typeface="Calibri" pitchFamily="34" charset="0"/>
              </a:rPr>
              <a:t>有机夹渣</a:t>
            </a:r>
          </a:p>
        </p:txBody>
      </p:sp>
      <p:sp>
        <p:nvSpPr>
          <p:cNvPr id="25615" name="TextBox 15"/>
          <p:cNvSpPr txBox="1">
            <a:spLocks noChangeArrowheads="1"/>
          </p:cNvSpPr>
          <p:nvPr/>
        </p:nvSpPr>
        <p:spPr bwMode="auto">
          <a:xfrm>
            <a:off x="3348038" y="2349500"/>
            <a:ext cx="1295400" cy="214313"/>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选出的原料重新称重</a:t>
            </a:r>
            <a:endParaRPr lang="zh-CN" altLang="en-US" sz="800">
              <a:latin typeface="Calibri" pitchFamily="34" charset="0"/>
            </a:endParaRPr>
          </a:p>
        </p:txBody>
      </p:sp>
      <p:sp>
        <p:nvSpPr>
          <p:cNvPr id="25616" name="TextBox 16"/>
          <p:cNvSpPr txBox="1">
            <a:spLocks noChangeArrowheads="1"/>
          </p:cNvSpPr>
          <p:nvPr/>
        </p:nvSpPr>
        <p:spPr bwMode="auto">
          <a:xfrm>
            <a:off x="4787900" y="2565400"/>
            <a:ext cx="792163" cy="214313"/>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金属熔渣</a:t>
            </a:r>
            <a:endParaRPr lang="zh-CN" altLang="en-US" sz="800">
              <a:latin typeface="Calibri" pitchFamily="34" charset="0"/>
            </a:endParaRPr>
          </a:p>
        </p:txBody>
      </p:sp>
      <p:sp>
        <p:nvSpPr>
          <p:cNvPr id="25617" name="TextBox 17"/>
          <p:cNvSpPr txBox="1">
            <a:spLocks noChangeArrowheads="1"/>
          </p:cNvSpPr>
          <p:nvPr/>
        </p:nvSpPr>
        <p:spPr bwMode="auto">
          <a:xfrm>
            <a:off x="4356100" y="2781300"/>
            <a:ext cx="720725" cy="214313"/>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熔体溢出口</a:t>
            </a:r>
            <a:endParaRPr lang="zh-CN" altLang="en-US" sz="800">
              <a:latin typeface="Calibri" pitchFamily="34" charset="0"/>
            </a:endParaRPr>
          </a:p>
        </p:txBody>
      </p:sp>
      <p:sp>
        <p:nvSpPr>
          <p:cNvPr id="25618" name="TextBox 18"/>
          <p:cNvSpPr txBox="1">
            <a:spLocks noChangeArrowheads="1"/>
          </p:cNvSpPr>
          <p:nvPr/>
        </p:nvSpPr>
        <p:spPr bwMode="auto">
          <a:xfrm>
            <a:off x="6372225" y="3141663"/>
            <a:ext cx="647700" cy="214312"/>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金属熔渣</a:t>
            </a:r>
            <a:endParaRPr lang="zh-CN" altLang="en-US" sz="800">
              <a:latin typeface="Calibri" pitchFamily="34" charset="0"/>
            </a:endParaRPr>
          </a:p>
        </p:txBody>
      </p:sp>
      <p:sp>
        <p:nvSpPr>
          <p:cNvPr id="25619" name="TextBox 19"/>
          <p:cNvSpPr txBox="1">
            <a:spLocks noChangeArrowheads="1"/>
          </p:cNvSpPr>
          <p:nvPr/>
        </p:nvSpPr>
        <p:spPr bwMode="auto">
          <a:xfrm>
            <a:off x="7164388" y="3068638"/>
            <a:ext cx="792162" cy="338137"/>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用于制造铸件的熔体</a:t>
            </a:r>
            <a:endParaRPr lang="zh-CN" altLang="en-US" sz="800">
              <a:latin typeface="Calibri" pitchFamily="34" charset="0"/>
            </a:endParaRPr>
          </a:p>
        </p:txBody>
      </p:sp>
      <p:sp>
        <p:nvSpPr>
          <p:cNvPr id="25620" name="TextBox 20"/>
          <p:cNvSpPr txBox="1">
            <a:spLocks noChangeArrowheads="1"/>
          </p:cNvSpPr>
          <p:nvPr/>
        </p:nvSpPr>
        <p:spPr bwMode="auto">
          <a:xfrm>
            <a:off x="5867400" y="3573463"/>
            <a:ext cx="720725" cy="214312"/>
          </a:xfrm>
          <a:prstGeom prst="rect">
            <a:avLst/>
          </a:prstGeom>
          <a:solidFill>
            <a:schemeClr val="bg1"/>
          </a:solidFill>
          <a:ln w="9525">
            <a:noFill/>
            <a:miter lim="800000"/>
            <a:headEnd/>
            <a:tailEnd/>
          </a:ln>
        </p:spPr>
        <p:txBody>
          <a:bodyPr>
            <a:spAutoFit/>
          </a:bodyPr>
          <a:lstStyle/>
          <a:p>
            <a:r>
              <a:rPr lang="zh-CN" altLang="en-US" sz="800">
                <a:latin typeface="Calibri" pitchFamily="34" charset="0"/>
              </a:rPr>
              <a:t>压合成铸锭</a:t>
            </a:r>
          </a:p>
        </p:txBody>
      </p:sp>
      <p:sp>
        <p:nvSpPr>
          <p:cNvPr id="25621" name="TextBox 21"/>
          <p:cNvSpPr txBox="1">
            <a:spLocks noChangeArrowheads="1"/>
          </p:cNvSpPr>
          <p:nvPr/>
        </p:nvSpPr>
        <p:spPr bwMode="auto">
          <a:xfrm>
            <a:off x="5651500" y="3357563"/>
            <a:ext cx="720725" cy="214312"/>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沿斜槽浇铸</a:t>
            </a:r>
            <a:endParaRPr lang="zh-CN" altLang="en-US" sz="800">
              <a:latin typeface="Calibri" pitchFamily="34" charset="0"/>
            </a:endParaRPr>
          </a:p>
        </p:txBody>
      </p:sp>
      <p:sp>
        <p:nvSpPr>
          <p:cNvPr id="25622" name="TextBox 22"/>
          <p:cNvSpPr txBox="1">
            <a:spLocks noChangeArrowheads="1"/>
          </p:cNvSpPr>
          <p:nvPr/>
        </p:nvSpPr>
        <p:spPr bwMode="auto">
          <a:xfrm>
            <a:off x="7308850" y="4076700"/>
            <a:ext cx="792163" cy="461963"/>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成品：</a:t>
            </a:r>
          </a:p>
          <a:p>
            <a:r>
              <a:rPr lang="zh-CN" altLang="zh-CN" sz="800">
                <a:latin typeface="Calibri" pitchFamily="34" charset="0"/>
              </a:rPr>
              <a:t>铝合金</a:t>
            </a:r>
          </a:p>
          <a:p>
            <a:r>
              <a:rPr lang="en-US" altLang="zh-CN" sz="800">
                <a:latin typeface="Calibri" pitchFamily="34" charset="0"/>
              </a:rPr>
              <a:t>ADC 10/12</a:t>
            </a:r>
            <a:endParaRPr lang="zh-CN" altLang="en-US" sz="800">
              <a:latin typeface="Calibri" pitchFamily="34" charset="0"/>
            </a:endParaRPr>
          </a:p>
        </p:txBody>
      </p:sp>
      <p:sp>
        <p:nvSpPr>
          <p:cNvPr id="25623" name="TextBox 23"/>
          <p:cNvSpPr txBox="1">
            <a:spLocks noChangeArrowheads="1"/>
          </p:cNvSpPr>
          <p:nvPr/>
        </p:nvSpPr>
        <p:spPr bwMode="auto">
          <a:xfrm>
            <a:off x="6659563" y="3789363"/>
            <a:ext cx="50482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和</a:t>
            </a:r>
            <a:r>
              <a:rPr lang="en-US" altLang="zh-CN" sz="800">
                <a:latin typeface="Calibri" pitchFamily="34" charset="0"/>
              </a:rPr>
              <a:t>/</a:t>
            </a:r>
            <a:r>
              <a:rPr lang="zh-CN" altLang="zh-CN" sz="800">
                <a:latin typeface="Calibri" pitchFamily="34" charset="0"/>
              </a:rPr>
              <a:t>或</a:t>
            </a:r>
            <a:endParaRPr lang="zh-CN" altLang="en-US" sz="800">
              <a:latin typeface="Calibri" pitchFamily="34" charset="0"/>
            </a:endParaRPr>
          </a:p>
        </p:txBody>
      </p:sp>
      <p:sp>
        <p:nvSpPr>
          <p:cNvPr id="25624" name="TextBox 24"/>
          <p:cNvSpPr txBox="1">
            <a:spLocks noChangeArrowheads="1"/>
          </p:cNvSpPr>
          <p:nvPr/>
        </p:nvSpPr>
        <p:spPr bwMode="auto">
          <a:xfrm>
            <a:off x="1547813" y="5373688"/>
            <a:ext cx="647700" cy="214312"/>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分选段</a:t>
            </a:r>
            <a:endParaRPr lang="zh-CN" altLang="en-US" sz="800">
              <a:latin typeface="Calibri" pitchFamily="34" charset="0"/>
            </a:endParaRPr>
          </a:p>
        </p:txBody>
      </p:sp>
      <p:sp>
        <p:nvSpPr>
          <p:cNvPr id="25625" name="TextBox 25"/>
          <p:cNvSpPr txBox="1">
            <a:spLocks noChangeArrowheads="1"/>
          </p:cNvSpPr>
          <p:nvPr/>
        </p:nvSpPr>
        <p:spPr bwMode="auto">
          <a:xfrm>
            <a:off x="2555875" y="5373688"/>
            <a:ext cx="647700" cy="214312"/>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粉碎机</a:t>
            </a:r>
            <a:endParaRPr lang="zh-CN" altLang="en-US" sz="800">
              <a:latin typeface="Calibri" pitchFamily="34" charset="0"/>
            </a:endParaRPr>
          </a:p>
        </p:txBody>
      </p:sp>
      <p:sp>
        <p:nvSpPr>
          <p:cNvPr id="25626" name="TextBox 26"/>
          <p:cNvSpPr txBox="1">
            <a:spLocks noChangeArrowheads="1"/>
          </p:cNvSpPr>
          <p:nvPr/>
        </p:nvSpPr>
        <p:spPr bwMode="auto">
          <a:xfrm>
            <a:off x="3635375" y="5373688"/>
            <a:ext cx="649288" cy="214312"/>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转子炉</a:t>
            </a:r>
            <a:endParaRPr lang="zh-CN" altLang="en-US" sz="800">
              <a:latin typeface="Calibri" pitchFamily="34" charset="0"/>
            </a:endParaRPr>
          </a:p>
        </p:txBody>
      </p:sp>
      <p:sp>
        <p:nvSpPr>
          <p:cNvPr id="25627" name="TextBox 27"/>
          <p:cNvSpPr txBox="1">
            <a:spLocks noChangeArrowheads="1"/>
          </p:cNvSpPr>
          <p:nvPr/>
        </p:nvSpPr>
        <p:spPr bwMode="auto">
          <a:xfrm>
            <a:off x="3708400" y="3933825"/>
            <a:ext cx="647700" cy="338138"/>
          </a:xfrm>
          <a:prstGeom prst="rect">
            <a:avLst/>
          </a:prstGeom>
          <a:solidFill>
            <a:schemeClr val="bg1"/>
          </a:solidFill>
          <a:ln w="9525">
            <a:noFill/>
            <a:miter lim="800000"/>
            <a:headEnd/>
            <a:tailEnd/>
          </a:ln>
        </p:spPr>
        <p:txBody>
          <a:bodyPr>
            <a:spAutoFit/>
          </a:bodyPr>
          <a:lstStyle/>
          <a:p>
            <a:r>
              <a:rPr lang="en-US" altLang="zh-CN" sz="800">
                <a:latin typeface="Calibri" pitchFamily="34" charset="0"/>
              </a:rPr>
              <a:t>Cu</a:t>
            </a:r>
            <a:r>
              <a:rPr lang="zh-CN" altLang="zh-CN" sz="800">
                <a:latin typeface="Calibri" pitchFamily="34" charset="0"/>
              </a:rPr>
              <a:t>，硅熔剂，等等</a:t>
            </a:r>
            <a:endParaRPr lang="zh-CN" altLang="en-US" sz="800">
              <a:latin typeface="Calibri" pitchFamily="34" charset="0"/>
            </a:endParaRPr>
          </a:p>
        </p:txBody>
      </p:sp>
      <p:sp>
        <p:nvSpPr>
          <p:cNvPr id="25628" name="TextBox 28"/>
          <p:cNvSpPr txBox="1">
            <a:spLocks noChangeArrowheads="1"/>
          </p:cNvSpPr>
          <p:nvPr/>
        </p:nvSpPr>
        <p:spPr bwMode="auto">
          <a:xfrm>
            <a:off x="4859338" y="5373688"/>
            <a:ext cx="649287" cy="214312"/>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混铁炉</a:t>
            </a:r>
            <a:endParaRPr lang="zh-CN" altLang="en-US" sz="800">
              <a:latin typeface="Calibri" pitchFamily="34" charset="0"/>
            </a:endParaRPr>
          </a:p>
        </p:txBody>
      </p:sp>
      <p:sp>
        <p:nvSpPr>
          <p:cNvPr id="25629" name="TextBox 29"/>
          <p:cNvSpPr txBox="1">
            <a:spLocks noChangeArrowheads="1"/>
          </p:cNvSpPr>
          <p:nvPr/>
        </p:nvSpPr>
        <p:spPr bwMode="auto">
          <a:xfrm>
            <a:off x="5867400" y="5373688"/>
            <a:ext cx="649288" cy="214312"/>
          </a:xfrm>
          <a:prstGeom prst="rect">
            <a:avLst/>
          </a:prstGeom>
          <a:solidFill>
            <a:schemeClr val="bg1"/>
          </a:solidFill>
          <a:ln w="9525">
            <a:noFill/>
            <a:miter lim="800000"/>
            <a:headEnd/>
            <a:tailEnd/>
          </a:ln>
        </p:spPr>
        <p:txBody>
          <a:bodyPr>
            <a:spAutoFit/>
          </a:bodyPr>
          <a:lstStyle/>
          <a:p>
            <a:r>
              <a:rPr lang="zh-CN" altLang="en-US" sz="800">
                <a:latin typeface="Calibri" pitchFamily="34" charset="0"/>
              </a:rPr>
              <a:t>传送带</a:t>
            </a:r>
          </a:p>
        </p:txBody>
      </p:sp>
      <p:sp>
        <p:nvSpPr>
          <p:cNvPr id="25630" name="TextBox 30"/>
          <p:cNvSpPr txBox="1">
            <a:spLocks noChangeArrowheads="1"/>
          </p:cNvSpPr>
          <p:nvPr/>
        </p:nvSpPr>
        <p:spPr bwMode="auto">
          <a:xfrm>
            <a:off x="5148263" y="4724400"/>
            <a:ext cx="863600" cy="339725"/>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挑出报废的铸块（废品）</a:t>
            </a:r>
            <a:endParaRPr lang="zh-CN" altLang="en-US" sz="800">
              <a:latin typeface="Calibri" pitchFamily="34" charset="0"/>
            </a:endParaRPr>
          </a:p>
        </p:txBody>
      </p:sp>
      <p:sp>
        <p:nvSpPr>
          <p:cNvPr id="25631" name="TextBox 31"/>
          <p:cNvSpPr txBox="1">
            <a:spLocks noChangeArrowheads="1"/>
          </p:cNvSpPr>
          <p:nvPr/>
        </p:nvSpPr>
        <p:spPr bwMode="auto">
          <a:xfrm>
            <a:off x="2916238" y="3500438"/>
            <a:ext cx="647700" cy="215900"/>
          </a:xfrm>
          <a:prstGeom prst="rect">
            <a:avLst/>
          </a:prstGeom>
          <a:solidFill>
            <a:schemeClr val="bg1"/>
          </a:solidFill>
          <a:ln w="9525">
            <a:noFill/>
            <a:miter lim="800000"/>
            <a:headEnd/>
            <a:tailEnd/>
          </a:ln>
        </p:spPr>
        <p:txBody>
          <a:bodyPr>
            <a:spAutoFit/>
          </a:bodyPr>
          <a:lstStyle/>
          <a:p>
            <a:r>
              <a:rPr lang="zh-CN" altLang="en-US" sz="800">
                <a:latin typeface="Calibri" pitchFamily="34" charset="0"/>
              </a:rPr>
              <a:t>助溶剂</a:t>
            </a:r>
          </a:p>
        </p:txBody>
      </p:sp>
      <p:sp>
        <p:nvSpPr>
          <p:cNvPr id="33" name="TextBox 32"/>
          <p:cNvSpPr txBox="1"/>
          <p:nvPr/>
        </p:nvSpPr>
        <p:spPr>
          <a:xfrm>
            <a:off x="1619250" y="1916113"/>
            <a:ext cx="649288" cy="601662"/>
          </a:xfrm>
          <a:prstGeom prst="rect">
            <a:avLst/>
          </a:prstGeom>
          <a:solidFill>
            <a:schemeClr val="tx2">
              <a:lumMod val="60000"/>
              <a:lumOff val="40000"/>
            </a:schemeClr>
          </a:solidFill>
        </p:spPr>
        <p:txBody>
          <a:bodyPr>
            <a:spAutoFit/>
          </a:bodyPr>
          <a:lstStyle/>
          <a:p>
            <a:pPr fontAlgn="auto">
              <a:spcBef>
                <a:spcPts val="0"/>
              </a:spcBef>
              <a:spcAft>
                <a:spcPts val="0"/>
              </a:spcAft>
              <a:defRPr/>
            </a:pPr>
            <a:r>
              <a:rPr lang="zh-CN" altLang="zh-CN" sz="1100" dirty="0">
                <a:solidFill>
                  <a:schemeClr val="bg1"/>
                </a:solidFill>
                <a:latin typeface="+mn-lt"/>
                <a:ea typeface="+mn-ea"/>
              </a:rPr>
              <a:t>将铝废料分成组</a:t>
            </a:r>
            <a:endParaRPr lang="zh-CN" altLang="en-US" sz="1100" dirty="0">
              <a:solidFill>
                <a:schemeClr val="bg1"/>
              </a:solidFill>
              <a:latin typeface="+mn-lt"/>
              <a:ea typeface="+mn-ea"/>
            </a:endParaRPr>
          </a:p>
        </p:txBody>
      </p:sp>
      <p:sp>
        <p:nvSpPr>
          <p:cNvPr id="36" name="TextBox 35"/>
          <p:cNvSpPr txBox="1"/>
          <p:nvPr/>
        </p:nvSpPr>
        <p:spPr>
          <a:xfrm>
            <a:off x="2411413" y="2565400"/>
            <a:ext cx="647700" cy="600075"/>
          </a:xfrm>
          <a:prstGeom prst="rect">
            <a:avLst/>
          </a:prstGeom>
          <a:solidFill>
            <a:schemeClr val="tx2">
              <a:lumMod val="60000"/>
              <a:lumOff val="40000"/>
            </a:schemeClr>
          </a:solidFill>
        </p:spPr>
        <p:txBody>
          <a:bodyPr>
            <a:spAutoFit/>
          </a:bodyPr>
          <a:lstStyle/>
          <a:p>
            <a:pPr fontAlgn="auto">
              <a:spcBef>
                <a:spcPts val="0"/>
              </a:spcBef>
              <a:spcAft>
                <a:spcPts val="0"/>
              </a:spcAft>
              <a:defRPr/>
            </a:pPr>
            <a:r>
              <a:rPr lang="zh-CN" altLang="zh-CN" sz="1100" dirty="0">
                <a:solidFill>
                  <a:schemeClr val="bg1"/>
                </a:solidFill>
                <a:latin typeface="+mn-lt"/>
                <a:ea typeface="+mn-ea"/>
              </a:rPr>
              <a:t>金属破碎及分选</a:t>
            </a:r>
            <a:endParaRPr lang="zh-CN" altLang="en-US" sz="1100" dirty="0">
              <a:solidFill>
                <a:schemeClr val="bg1"/>
              </a:solidFill>
              <a:latin typeface="+mn-lt"/>
              <a:ea typeface="+mn-ea"/>
            </a:endParaRPr>
          </a:p>
        </p:txBody>
      </p:sp>
      <p:sp>
        <p:nvSpPr>
          <p:cNvPr id="37" name="TextBox 36"/>
          <p:cNvSpPr txBox="1"/>
          <p:nvPr/>
        </p:nvSpPr>
        <p:spPr>
          <a:xfrm>
            <a:off x="3563938" y="2997200"/>
            <a:ext cx="503237" cy="430213"/>
          </a:xfrm>
          <a:prstGeom prst="rect">
            <a:avLst/>
          </a:prstGeom>
          <a:solidFill>
            <a:schemeClr val="tx2">
              <a:lumMod val="60000"/>
              <a:lumOff val="40000"/>
            </a:schemeClr>
          </a:solidFill>
        </p:spPr>
        <p:txBody>
          <a:bodyPr>
            <a:spAutoFit/>
          </a:bodyPr>
          <a:lstStyle/>
          <a:p>
            <a:pPr fontAlgn="auto">
              <a:spcBef>
                <a:spcPts val="0"/>
              </a:spcBef>
              <a:spcAft>
                <a:spcPts val="0"/>
              </a:spcAft>
              <a:defRPr/>
            </a:pPr>
            <a:r>
              <a:rPr lang="zh-CN" altLang="en-US" sz="1100" dirty="0">
                <a:solidFill>
                  <a:schemeClr val="bg1"/>
                </a:solidFill>
                <a:latin typeface="+mn-lt"/>
                <a:ea typeface="+mn-ea"/>
              </a:rPr>
              <a:t>炉料熔炼</a:t>
            </a:r>
            <a:endParaRPr lang="zh-CN" altLang="en-US" sz="1100" dirty="0">
              <a:solidFill>
                <a:schemeClr val="bg1"/>
              </a:solidFill>
              <a:latin typeface="+mn-lt"/>
              <a:ea typeface="+mn-ea"/>
            </a:endParaRPr>
          </a:p>
        </p:txBody>
      </p:sp>
      <p:sp>
        <p:nvSpPr>
          <p:cNvPr id="38" name="TextBox 37"/>
          <p:cNvSpPr txBox="1"/>
          <p:nvPr/>
        </p:nvSpPr>
        <p:spPr>
          <a:xfrm>
            <a:off x="4572000" y="3284538"/>
            <a:ext cx="1008063" cy="646112"/>
          </a:xfrm>
          <a:prstGeom prst="rect">
            <a:avLst/>
          </a:prstGeom>
          <a:solidFill>
            <a:schemeClr val="tx2">
              <a:lumMod val="60000"/>
              <a:lumOff val="40000"/>
            </a:schemeClr>
          </a:solidFill>
        </p:spPr>
        <p:txBody>
          <a:bodyPr>
            <a:spAutoFit/>
          </a:bodyPr>
          <a:lstStyle/>
          <a:p>
            <a:pPr fontAlgn="auto">
              <a:spcBef>
                <a:spcPts val="0"/>
              </a:spcBef>
              <a:spcAft>
                <a:spcPts val="0"/>
              </a:spcAft>
              <a:defRPr/>
            </a:pPr>
            <a:r>
              <a:rPr lang="zh-CN" altLang="zh-CN" sz="900" dirty="0">
                <a:solidFill>
                  <a:schemeClr val="bg1"/>
                </a:solidFill>
                <a:latin typeface="+mn-lt"/>
                <a:ea typeface="+mn-ea"/>
              </a:rPr>
              <a:t>保持合金温度。合金的化学分析。达到需要的合金牌号</a:t>
            </a:r>
            <a:endParaRPr lang="zh-CN" altLang="en-US" sz="900" dirty="0">
              <a:solidFill>
                <a:schemeClr val="bg1"/>
              </a:solidFill>
              <a:latin typeface="+mn-lt"/>
              <a:ea typeface="+mn-ea"/>
            </a:endParaRPr>
          </a:p>
        </p:txBody>
      </p:sp>
      <p:sp>
        <p:nvSpPr>
          <p:cNvPr id="39" name="TextBox 38"/>
          <p:cNvSpPr txBox="1"/>
          <p:nvPr/>
        </p:nvSpPr>
        <p:spPr>
          <a:xfrm>
            <a:off x="5651500" y="3860800"/>
            <a:ext cx="649288" cy="600075"/>
          </a:xfrm>
          <a:prstGeom prst="rect">
            <a:avLst/>
          </a:prstGeom>
          <a:solidFill>
            <a:schemeClr val="tx2">
              <a:lumMod val="60000"/>
              <a:lumOff val="40000"/>
            </a:schemeClr>
          </a:solidFill>
        </p:spPr>
        <p:txBody>
          <a:bodyPr>
            <a:spAutoFit/>
          </a:bodyPr>
          <a:lstStyle/>
          <a:p>
            <a:pPr fontAlgn="auto">
              <a:spcBef>
                <a:spcPts val="0"/>
              </a:spcBef>
              <a:spcAft>
                <a:spcPts val="0"/>
              </a:spcAft>
              <a:defRPr/>
            </a:pPr>
            <a:r>
              <a:rPr lang="zh-CN" altLang="zh-CN" sz="1100" dirty="0">
                <a:solidFill>
                  <a:schemeClr val="bg1"/>
                </a:solidFill>
                <a:latin typeface="+mn-lt"/>
                <a:ea typeface="+mn-ea"/>
              </a:rPr>
              <a:t>将</a:t>
            </a:r>
            <a:r>
              <a:rPr lang="zh-CN" altLang="en-US" sz="1100" dirty="0">
                <a:solidFill>
                  <a:schemeClr val="bg1"/>
                </a:solidFill>
                <a:latin typeface="+mn-lt"/>
                <a:ea typeface="+mn-ea"/>
              </a:rPr>
              <a:t>合金浇铸成锭模</a:t>
            </a:r>
            <a:endParaRPr lang="zh-CN" altLang="en-US" sz="1100" dirty="0">
              <a:solidFill>
                <a:schemeClr val="bg1"/>
              </a:solidFill>
              <a:latin typeface="+mn-lt"/>
              <a:ea typeface="+mn-ea"/>
            </a:endParaRPr>
          </a:p>
        </p:txBody>
      </p:sp>
      <p:sp>
        <p:nvSpPr>
          <p:cNvPr id="40" name="TextBox 39"/>
          <p:cNvSpPr txBox="1"/>
          <p:nvPr/>
        </p:nvSpPr>
        <p:spPr>
          <a:xfrm>
            <a:off x="6732588" y="4437063"/>
            <a:ext cx="647700" cy="430212"/>
          </a:xfrm>
          <a:prstGeom prst="rect">
            <a:avLst/>
          </a:prstGeom>
          <a:solidFill>
            <a:schemeClr val="tx2">
              <a:lumMod val="60000"/>
              <a:lumOff val="40000"/>
            </a:schemeClr>
          </a:solidFill>
        </p:spPr>
        <p:txBody>
          <a:bodyPr>
            <a:spAutoFit/>
          </a:bodyPr>
          <a:lstStyle/>
          <a:p>
            <a:pPr fontAlgn="auto">
              <a:spcBef>
                <a:spcPts val="0"/>
              </a:spcBef>
              <a:spcAft>
                <a:spcPts val="0"/>
              </a:spcAft>
              <a:defRPr/>
            </a:pPr>
            <a:r>
              <a:rPr lang="zh-CN" altLang="en-US" sz="1100" dirty="0">
                <a:solidFill>
                  <a:schemeClr val="bg1"/>
                </a:solidFill>
                <a:latin typeface="+mn-lt"/>
                <a:ea typeface="+mn-ea"/>
              </a:rPr>
              <a:t>检查产品质量</a:t>
            </a:r>
            <a:endParaRPr lang="zh-CN" altLang="en-US" sz="1100" dirty="0">
              <a:solidFill>
                <a:schemeClr val="bg1"/>
              </a:solidFill>
              <a:latin typeface="+mn-lt"/>
              <a:ea typeface="+mn-ea"/>
            </a:endParaRPr>
          </a:p>
        </p:txBody>
      </p:sp>
      <p:sp>
        <p:nvSpPr>
          <p:cNvPr id="25638" name="TextBox 40"/>
          <p:cNvSpPr txBox="1">
            <a:spLocks noChangeArrowheads="1"/>
          </p:cNvSpPr>
          <p:nvPr/>
        </p:nvSpPr>
        <p:spPr bwMode="auto">
          <a:xfrm>
            <a:off x="1116013" y="5732463"/>
            <a:ext cx="6911975" cy="215900"/>
          </a:xfrm>
          <a:prstGeom prst="rect">
            <a:avLst/>
          </a:prstGeom>
          <a:solidFill>
            <a:schemeClr val="bg1"/>
          </a:solidFill>
          <a:ln w="9525">
            <a:noFill/>
            <a:miter lim="800000"/>
            <a:headEnd/>
            <a:tailEnd/>
          </a:ln>
        </p:spPr>
        <p:txBody>
          <a:bodyPr>
            <a:spAutoFit/>
          </a:bodyPr>
          <a:lstStyle/>
          <a:p>
            <a:r>
              <a:rPr lang="zh-CN" altLang="zh-CN" sz="800">
                <a:latin typeface="Calibri" pitchFamily="34" charset="0"/>
              </a:rPr>
              <a:t>详图：第</a:t>
            </a:r>
            <a:r>
              <a:rPr lang="en-US" altLang="zh-CN" sz="800">
                <a:latin typeface="Calibri" pitchFamily="34" charset="0"/>
              </a:rPr>
              <a:t>1</a:t>
            </a:r>
            <a:r>
              <a:rPr lang="zh-CN" altLang="zh-CN" sz="800">
                <a:latin typeface="Calibri" pitchFamily="34" charset="0"/>
              </a:rPr>
              <a:t>阶段</a:t>
            </a:r>
            <a:r>
              <a:rPr lang="en-US" altLang="zh-CN" sz="800">
                <a:latin typeface="Calibri" pitchFamily="34" charset="0"/>
              </a:rPr>
              <a:t>                           </a:t>
            </a:r>
            <a:r>
              <a:rPr lang="zh-CN" altLang="zh-CN" sz="800">
                <a:latin typeface="Calibri" pitchFamily="34" charset="0"/>
              </a:rPr>
              <a:t>标题：铝生产。第</a:t>
            </a:r>
            <a:r>
              <a:rPr lang="en-US" altLang="zh-CN" sz="800">
                <a:latin typeface="Calibri" pitchFamily="34" charset="0"/>
              </a:rPr>
              <a:t>1</a:t>
            </a:r>
            <a:r>
              <a:rPr lang="zh-CN" altLang="zh-CN" sz="800">
                <a:latin typeface="Calibri" pitchFamily="34" charset="0"/>
              </a:rPr>
              <a:t>阶段 </a:t>
            </a:r>
            <a:r>
              <a:rPr lang="en-US" altLang="zh-CN" sz="800">
                <a:latin typeface="Calibri" pitchFamily="34" charset="0"/>
              </a:rPr>
              <a:t>– </a:t>
            </a:r>
            <a:r>
              <a:rPr lang="zh-CN" altLang="zh-CN" sz="800">
                <a:latin typeface="Calibri" pitchFamily="34" charset="0"/>
              </a:rPr>
              <a:t>铝合金</a:t>
            </a:r>
            <a:r>
              <a:rPr lang="en-US" altLang="zh-CN" sz="800">
                <a:latin typeface="Calibri" pitchFamily="34" charset="0"/>
              </a:rPr>
              <a:t>ADC10/12</a:t>
            </a:r>
            <a:r>
              <a:rPr lang="zh-CN" altLang="zh-CN" sz="800">
                <a:latin typeface="Calibri" pitchFamily="34" charset="0"/>
              </a:rPr>
              <a:t>的生产。</a:t>
            </a:r>
            <a:r>
              <a:rPr lang="en-US" altLang="zh-CN" sz="800">
                <a:latin typeface="Calibri" pitchFamily="34" charset="0"/>
              </a:rPr>
              <a:t>                                                                                                                             </a:t>
            </a:r>
            <a:r>
              <a:rPr lang="zh-CN" altLang="zh-CN" sz="800">
                <a:latin typeface="Calibri" pitchFamily="34" charset="0"/>
              </a:rPr>
              <a:t>编号：</a:t>
            </a:r>
            <a:r>
              <a:rPr lang="en-US" altLang="zh-CN" sz="800">
                <a:latin typeface="Calibri" pitchFamily="34" charset="0"/>
              </a:rPr>
              <a:t>1</a:t>
            </a:r>
            <a:endParaRPr lang="zh-CN" altLang="en-US" sz="800">
              <a:latin typeface="Calibri" pitchFamily="34" charset="0"/>
            </a:endParaRPr>
          </a:p>
        </p:txBody>
      </p:sp>
      <p:sp>
        <p:nvSpPr>
          <p:cNvPr id="25639" name="TextBox 41"/>
          <p:cNvSpPr txBox="1">
            <a:spLocks noChangeArrowheads="1"/>
          </p:cNvSpPr>
          <p:nvPr/>
        </p:nvSpPr>
        <p:spPr bwMode="auto">
          <a:xfrm>
            <a:off x="3059113" y="2349500"/>
            <a:ext cx="217487" cy="246063"/>
          </a:xfrm>
          <a:prstGeom prst="rect">
            <a:avLst/>
          </a:prstGeom>
          <a:solidFill>
            <a:srgbClr val="FFFFFF"/>
          </a:solidFill>
          <a:ln w="9525">
            <a:noFill/>
            <a:miter lim="800000"/>
            <a:headEnd/>
            <a:tailEnd/>
          </a:ln>
        </p:spPr>
        <p:txBody>
          <a:bodyPr>
            <a:spAutoFit/>
          </a:bodyPr>
          <a:lstStyle/>
          <a:p>
            <a:r>
              <a:rPr lang="zh-CN" altLang="en-US" sz="1000">
                <a:latin typeface="Calibri" pitchFamily="34" charset="0"/>
              </a:rPr>
              <a:t>和</a:t>
            </a:r>
          </a:p>
        </p:txBody>
      </p:sp>
      <p:sp>
        <p:nvSpPr>
          <p:cNvPr id="25640" name="TextBox 42"/>
          <p:cNvSpPr txBox="1">
            <a:spLocks noChangeArrowheads="1"/>
          </p:cNvSpPr>
          <p:nvPr/>
        </p:nvSpPr>
        <p:spPr bwMode="auto">
          <a:xfrm>
            <a:off x="4067175" y="2781300"/>
            <a:ext cx="217488" cy="246063"/>
          </a:xfrm>
          <a:prstGeom prst="rect">
            <a:avLst/>
          </a:prstGeom>
          <a:solidFill>
            <a:srgbClr val="FFFFFF"/>
          </a:solidFill>
          <a:ln w="9525">
            <a:noFill/>
            <a:miter lim="800000"/>
            <a:headEnd/>
            <a:tailEnd/>
          </a:ln>
        </p:spPr>
        <p:txBody>
          <a:bodyPr>
            <a:spAutoFit/>
          </a:bodyPr>
          <a:lstStyle/>
          <a:p>
            <a:r>
              <a:rPr lang="zh-CN" altLang="en-US" sz="1000">
                <a:latin typeface="Calibri" pitchFamily="34" charset="0"/>
              </a:rPr>
              <a:t>和</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30175"/>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27652"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27653"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048250"/>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4103687"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第</a:t>
            </a:r>
            <a:r>
              <a:rPr lang="en-US" altLang="zh-CN" sz="1400" dirty="0">
                <a:solidFill>
                  <a:schemeClr val="bg1"/>
                </a:solidFill>
                <a:latin typeface="+mn-lt"/>
                <a:ea typeface="+mn-ea"/>
              </a:rPr>
              <a:t>1</a:t>
            </a:r>
            <a:r>
              <a:rPr lang="zh-CN" altLang="en-US" sz="1400" dirty="0">
                <a:solidFill>
                  <a:schemeClr val="bg1"/>
                </a:solidFill>
                <a:latin typeface="+mn-lt"/>
                <a:ea typeface="+mn-ea"/>
              </a:rPr>
              <a:t>阶段的收入和支出预算</a:t>
            </a:r>
            <a:endParaRPr lang="ru-RU" sz="1400" dirty="0">
              <a:solidFill>
                <a:schemeClr val="bg1"/>
              </a:solidFill>
              <a:latin typeface="+mn-lt"/>
              <a:ea typeface="+mn-ea"/>
            </a:endParaRPr>
          </a:p>
        </p:txBody>
      </p:sp>
      <p:sp>
        <p:nvSpPr>
          <p:cNvPr id="35" name="Прямоугольник 34"/>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DDCEF9CB-B9DB-4E6E-9C3E-CCA9D6C79C21}" type="slidenum">
              <a:rPr lang="ru-RU" sz="1800" b="1"/>
              <a:pPr>
                <a:defRPr/>
              </a:pPr>
              <a:t>8</a:t>
            </a:fld>
            <a:endParaRPr lang="ru-RU" sz="1800" b="1" dirty="0"/>
          </a:p>
        </p:txBody>
      </p:sp>
      <p:graphicFrame>
        <p:nvGraphicFramePr>
          <p:cNvPr id="3" name="Таблица 2"/>
          <p:cNvGraphicFramePr>
            <a:graphicFrameLocks noGrp="1"/>
          </p:cNvGraphicFramePr>
          <p:nvPr/>
        </p:nvGraphicFramePr>
        <p:xfrm>
          <a:off x="468313" y="1196975"/>
          <a:ext cx="8235950" cy="4770438"/>
        </p:xfrm>
        <a:graphic>
          <a:graphicData uri="http://schemas.openxmlformats.org/drawingml/2006/table">
            <a:tbl>
              <a:tblPr/>
              <a:tblGrid>
                <a:gridCol w="381000"/>
                <a:gridCol w="2930525"/>
                <a:gridCol w="504825"/>
                <a:gridCol w="544512"/>
                <a:gridCol w="484188"/>
                <a:gridCol w="484187"/>
                <a:gridCol w="485775"/>
                <a:gridCol w="484188"/>
                <a:gridCol w="484187"/>
                <a:gridCol w="484188"/>
                <a:gridCol w="484187"/>
                <a:gridCol w="484188"/>
              </a:tblGrid>
              <a:tr h="338138">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收入（净收入），含增值税（第</a:t>
                      </a:r>
                      <a:r>
                        <a:rPr kumimoji="0" lang="en-US" altLang="zh-CN" sz="700" b="1" i="0" u="none" strike="noStrike" cap="none" normalizeH="0" baseline="0" smtClean="0">
                          <a:ln>
                            <a:noFill/>
                          </a:ln>
                          <a:solidFill>
                            <a:schemeClr val="bg1"/>
                          </a:solidFill>
                          <a:effectLst/>
                          <a:latin typeface="Arial" charset="0"/>
                          <a:ea typeface="Calibri" pitchFamily="34" charset="0"/>
                          <a:cs typeface="Arial" charset="0"/>
                        </a:rPr>
                        <a:t>1.1.-1.2.</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1 431,4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14 157,4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18 396,1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21 322,3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24 731,2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26 571,2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27 119,7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27 679,5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28 250,8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14 684,9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19 107,5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22 183,5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25 768,5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27 697,3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28 268,8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28 852,1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29 447,5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损失，折扣</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1 037,3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1 126,0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1 149,1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1 172,7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1 196,7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包括销项税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总成本，含增值税（第</a:t>
                      </a:r>
                      <a:r>
                        <a:rPr kumimoji="0" lang="ru-RU" altLang="zh-CN" sz="700" b="1" i="0" u="none" strike="noStrike" cap="none" normalizeH="0" baseline="0" smtClean="0">
                          <a:ln>
                            <a:noFill/>
                          </a:ln>
                          <a:solidFill>
                            <a:schemeClr val="bg1"/>
                          </a:solidFill>
                          <a:effectLst/>
                          <a:latin typeface="Arial" charset="0"/>
                          <a:ea typeface="宋体" charset="-122"/>
                          <a:cs typeface="Arial" charset="0"/>
                        </a:rPr>
                        <a:t>2.1. + 2.2.</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endParaRPr kumimoji="0" lang="en-US" sz="700" b="1" i="0" u="none" strike="noStrike" cap="none" normalizeH="0" baseline="0" smtClean="0">
                        <a:ln>
                          <a:noFill/>
                        </a:ln>
                        <a:solidFill>
                          <a:schemeClr val="bg1"/>
                        </a:solidFill>
                        <a:effectLst/>
                        <a:latin typeface="Arial" charset="0"/>
                        <a:ea typeface="宋体" charset="-122"/>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1 356,7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12 815,9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16 550,9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19 132,9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22 112,7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23 740,7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24 220,7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24 754,8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25 301,2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0"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en-US"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12 282,0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15 961,5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18 499,4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21 439,0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23 033,6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23 502,2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24 011,1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24 531,3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69863">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可变生产费用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12 097,7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15 734,2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18 237,6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21 140,7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22 713,9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23 177,3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23 674,7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24 183,1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0"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固定支出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707,1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一般生产开支</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97,2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商业和行政费用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毛利润（</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1 - 2.1. - 2.2.</a:t>
                      </a:r>
                      <a:r>
                        <a:rPr kumimoji="0" lang="en-US" altLang="zh-CN" sz="700" b="1" i="0" u="none" strike="noStrike" cap="none" normalizeH="0" baseline="0" smtClean="0">
                          <a:ln>
                            <a:noFill/>
                          </a:ln>
                          <a:solidFill>
                            <a:schemeClr val="bg1"/>
                          </a:solidFill>
                          <a:effectLst/>
                          <a:latin typeface="Arial" charset="0"/>
                          <a:ea typeface="Calibri" pitchFamily="34" charset="0"/>
                          <a:cs typeface="Arial" charset="0"/>
                        </a:rPr>
                        <a:t>a</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 - 2.2.</a:t>
                      </a:r>
                      <a:r>
                        <a:rPr kumimoji="0" lang="en-US" altLang="zh-CN" sz="700" b="1" i="0" u="none" strike="noStrike" cap="none" normalizeH="0" baseline="0" smtClean="0">
                          <a:ln>
                            <a:noFill/>
                          </a:ln>
                          <a:solidFill>
                            <a:schemeClr val="bg1"/>
                          </a:solidFill>
                          <a:effectLst/>
                          <a:latin typeface="Arial" charset="0"/>
                          <a:ea typeface="Calibri" pitchFamily="34" charset="0"/>
                          <a:cs typeface="Arial" charset="0"/>
                        </a:rPr>
                        <a:t>b</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148,2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1 711,4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2 259,8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2 639,5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3 102,3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3 340,0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3 416,7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3 460,5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3 504,3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销售利润 （</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3 - 2.2.</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c</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 - 2.2.</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d</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1 341,5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1 845,2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2 189,4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2 618,5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2 830,6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2 899,0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2 924,6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2 949,6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边际利润（</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1 - 2.1.</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184,5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1 875,4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2 434,6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2 822,9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3 292,3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3 537,6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3 617,5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3 668,4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3 719,5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支付贷款、租赁费用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6.1.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得到的补贴</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基本业务财务结果（</a:t>
                      </a:r>
                      <a:r>
                        <a:rPr kumimoji="0" lang="ru-RU" altLang="zh-CN" sz="700" b="0" i="0" u="none" strike="noStrike" cap="none" normalizeH="0" baseline="0" smtClean="0">
                          <a:ln>
                            <a:noFill/>
                          </a:ln>
                          <a:solidFill>
                            <a:srgbClr val="000000"/>
                          </a:solidFill>
                          <a:effectLst/>
                          <a:latin typeface="Arial" charset="0"/>
                          <a:ea typeface="宋体" charset="-122"/>
                          <a:cs typeface="Arial" charset="0"/>
                        </a:rPr>
                        <a:t>4-6+7</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en-US" sz="700" b="0" i="0" u="none" strike="noStrike" cap="none" normalizeH="0" baseline="0" smtClean="0">
                        <a:ln>
                          <a:noFill/>
                        </a:ln>
                        <a:solidFill>
                          <a:srgbClr val="000000"/>
                        </a:solidFill>
                        <a:effectLst/>
                        <a:latin typeface="Arial" charset="0"/>
                        <a:ea typeface="宋体" charset="-122"/>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736,0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1 588,1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2 301,6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2 711,1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2 899,0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2 924,6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2 949,6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进项税（投资费用）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税款（</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10.1.+10.2.+10.3.+10.4.+10.5.</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企业利润所得税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财产和土地税，运输税</a:t>
                      </a:r>
                      <a:endParaRPr kumimoji="0" lang="zh-CN" altLang="ru-RU" sz="700" b="0" i="0" u="none" strike="noStrike" cap="none" normalizeH="0" baseline="0" smtClean="0">
                        <a:ln>
                          <a:noFill/>
                        </a:ln>
                        <a:solidFill>
                          <a:srgbClr val="000000"/>
                        </a:solidFill>
                        <a:effectLst/>
                        <a:latin typeface="Arial" charset="0"/>
                        <a:ea typeface="宋体" charset="-122"/>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关税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13335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10.5.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净利润（</a:t>
                      </a:r>
                      <a:r>
                        <a:rPr kumimoji="0" lang="en-US" altLang="zh-CN" sz="700" b="1" i="0" u="none" strike="noStrike" cap="none" normalizeH="0" baseline="0" smtClean="0">
                          <a:ln>
                            <a:noFill/>
                          </a:ln>
                          <a:solidFill>
                            <a:schemeClr val="bg1"/>
                          </a:solidFill>
                          <a:effectLst/>
                          <a:latin typeface="Arial" charset="0"/>
                          <a:ea typeface="宋体" charset="-122"/>
                          <a:cs typeface="Arial" charset="0"/>
                        </a:rPr>
                        <a:t>8-10</a:t>
                      </a:r>
                      <a:r>
                        <a:rPr kumimoji="0" lang="zh-CN" altLang="en-US" sz="700" b="1" i="0" u="none" strike="noStrike" cap="none" normalizeH="0" baseline="0" smtClean="0">
                          <a:ln>
                            <a:noFill/>
                          </a:ln>
                          <a:solidFill>
                            <a:schemeClr val="bg1"/>
                          </a:solidFill>
                          <a:effectLst/>
                          <a:latin typeface="Arial" charset="0"/>
                          <a:ea typeface="宋体" charset="-122"/>
                          <a:cs typeface="Arial" charset="0"/>
                        </a:rPr>
                        <a:t>行）</a:t>
                      </a:r>
                      <a:endParaRPr kumimoji="0" lang="en-US" sz="700" b="1" i="0" u="none" strike="noStrike" cap="none" normalizeH="0" baseline="0" smtClean="0">
                        <a:ln>
                          <a:noFill/>
                        </a:ln>
                        <a:solidFill>
                          <a:schemeClr val="bg1"/>
                        </a:solidFill>
                        <a:effectLst/>
                        <a:latin typeface="Arial" charset="0"/>
                        <a:ea typeface="宋体" charset="-122"/>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 </a:t>
                      </a:r>
                      <a:r>
                        <a:rPr kumimoji="0" lang="zh-CN" altLang="en-US" sz="700" b="1" i="0" u="none" strike="noStrike" cap="none" normalizeH="0" baseline="0" smtClean="0">
                          <a:ln>
                            <a:noFill/>
                          </a:ln>
                          <a:solidFill>
                            <a:schemeClr val="bg1"/>
                          </a:solidFill>
                          <a:effectLst/>
                          <a:latin typeface="Arial" charset="0"/>
                          <a:ea typeface="宋体" charset="-122"/>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598,0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1 008,8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1 274,4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1 827,8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2 145,4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2 292,4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2 310,2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2 327,4</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销售利润率（</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4/1</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13335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生产利润率（</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11/2</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9,04%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9,33%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52096" marR="52096"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bl>
          </a:graphicData>
        </a:graphic>
      </p:graphicFrame>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908175" y="120650"/>
            <a:ext cx="1627188" cy="461963"/>
          </a:xfrm>
          <a:prstGeom prst="rect">
            <a:avLst/>
          </a:prstGeom>
          <a:noFill/>
        </p:spPr>
        <p:txBody>
          <a:bodyPr wrap="none">
            <a:spAutoFit/>
          </a:bodyPr>
          <a:lstStyle/>
          <a:p>
            <a:pPr fontAlgn="auto">
              <a:spcBef>
                <a:spcPts val="0"/>
              </a:spcBef>
              <a:spcAft>
                <a:spcPts val="0"/>
              </a:spcAft>
              <a:defRPr/>
            </a:pPr>
            <a:r>
              <a:rPr lang="zh-CN" altLang="en-US" sz="2400" spc="-150" dirty="0">
                <a:solidFill>
                  <a:schemeClr val="tx1">
                    <a:lumMod val="50000"/>
                    <a:lumOff val="50000"/>
                  </a:schemeClr>
                </a:solidFill>
                <a:latin typeface="GOST type A" pitchFamily="34" charset="0"/>
                <a:ea typeface="+mn-ea"/>
                <a:cs typeface="Times New Roman" pitchFamily="18" charset="0"/>
              </a:rPr>
              <a:t>铝生产方案</a:t>
            </a:r>
            <a:endParaRPr lang="ru-RU" sz="2400" spc="-150" dirty="0">
              <a:solidFill>
                <a:schemeClr val="tx1">
                  <a:lumMod val="50000"/>
                  <a:lumOff val="50000"/>
                </a:schemeClr>
              </a:solidFill>
              <a:latin typeface="GOST type A" pitchFamily="34" charset="0"/>
              <a:ea typeface="+mn-ea"/>
              <a:cs typeface="Times New Roman" pitchFamily="18" charset="0"/>
            </a:endParaRPr>
          </a:p>
        </p:txBody>
      </p:sp>
      <p:sp>
        <p:nvSpPr>
          <p:cNvPr id="6" name="Прямоугольник 5"/>
          <p:cNvSpPr/>
          <p:nvPr/>
        </p:nvSpPr>
        <p:spPr>
          <a:xfrm>
            <a:off x="-17463" y="692150"/>
            <a:ext cx="9144001" cy="46038"/>
          </a:xfrm>
          <a:prstGeom prst="rect">
            <a:avLst/>
          </a:prstGeom>
          <a:solidFill>
            <a:srgbClr val="B709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 name="Прямоугольник 6"/>
          <p:cNvSpPr/>
          <p:nvPr/>
        </p:nvSpPr>
        <p:spPr>
          <a:xfrm>
            <a:off x="0" y="6311900"/>
            <a:ext cx="9144000" cy="461963"/>
          </a:xfrm>
          <a:prstGeom prst="rect">
            <a:avLst/>
          </a:prstGeom>
          <a:solidFill>
            <a:srgbClr val="CCCAC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pic>
        <p:nvPicPr>
          <p:cNvPr id="29700" name="Рисунок 9"/>
          <p:cNvPicPr>
            <a:picLocks noChangeAspect="1"/>
          </p:cNvPicPr>
          <p:nvPr/>
        </p:nvPicPr>
        <p:blipFill>
          <a:blip r:embed="rId3"/>
          <a:srcRect/>
          <a:stretch>
            <a:fillRect/>
          </a:stretch>
        </p:blipFill>
        <p:spPr bwMode="auto">
          <a:xfrm>
            <a:off x="288925" y="103188"/>
            <a:ext cx="1476375" cy="619125"/>
          </a:xfrm>
          <a:prstGeom prst="rect">
            <a:avLst/>
          </a:prstGeom>
          <a:noFill/>
          <a:ln w="9525">
            <a:noFill/>
            <a:miter lim="800000"/>
            <a:headEnd/>
            <a:tailEnd/>
          </a:ln>
        </p:spPr>
      </p:pic>
      <p:pic>
        <p:nvPicPr>
          <p:cNvPr id="29701" name="Рисунок 10"/>
          <p:cNvPicPr>
            <a:picLocks noChangeAspect="1"/>
          </p:cNvPicPr>
          <p:nvPr/>
        </p:nvPicPr>
        <p:blipFill>
          <a:blip r:embed="rId4"/>
          <a:srcRect/>
          <a:stretch>
            <a:fillRect/>
          </a:stretch>
        </p:blipFill>
        <p:spPr bwMode="auto">
          <a:xfrm>
            <a:off x="395288" y="6381750"/>
            <a:ext cx="1227137" cy="327025"/>
          </a:xfrm>
          <a:prstGeom prst="rect">
            <a:avLst/>
          </a:prstGeom>
          <a:noFill/>
          <a:ln w="9525">
            <a:noFill/>
            <a:miter lim="800000"/>
            <a:headEnd/>
            <a:tailEnd/>
          </a:ln>
        </p:spPr>
      </p:pic>
      <p:sp>
        <p:nvSpPr>
          <p:cNvPr id="8" name="Прямоугольник 7"/>
          <p:cNvSpPr/>
          <p:nvPr/>
        </p:nvSpPr>
        <p:spPr>
          <a:xfrm>
            <a:off x="338138" y="973138"/>
            <a:ext cx="8482012" cy="5192712"/>
          </a:xfrm>
          <a:prstGeom prst="rect">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anchor="b"/>
          <a:lstStyle/>
          <a:p>
            <a:pPr algn="just" fontAlgn="auto">
              <a:spcBef>
                <a:spcPts val="0"/>
              </a:spcBef>
              <a:spcAft>
                <a:spcPts val="0"/>
              </a:spcAft>
              <a:defRPr/>
            </a:pPr>
            <a:endParaRPr lang="ru-RU" sz="1200" dirty="0">
              <a:solidFill>
                <a:schemeClr val="tx1">
                  <a:lumMod val="85000"/>
                  <a:lumOff val="15000"/>
                </a:schemeClr>
              </a:solidFill>
            </a:endParaRPr>
          </a:p>
        </p:txBody>
      </p:sp>
      <p:sp>
        <p:nvSpPr>
          <p:cNvPr id="9" name="Стрелка вниз 8"/>
          <p:cNvSpPr/>
          <p:nvPr/>
        </p:nvSpPr>
        <p:spPr>
          <a:xfrm>
            <a:off x="468313" y="836613"/>
            <a:ext cx="4103687" cy="273050"/>
          </a:xfrm>
          <a:prstGeom prst="downArrow">
            <a:avLst>
              <a:gd name="adj1" fmla="val 100000"/>
              <a:gd name="adj2" fmla="val 0"/>
            </a:avLst>
          </a:prstGeom>
          <a:solidFill>
            <a:schemeClr val="accent6">
              <a:lumMod val="75000"/>
            </a:schemeClr>
          </a:solidFill>
        </p:spPr>
        <p:txBody>
          <a:bodyPr tIns="0" bIns="0" anchor="ctr"/>
          <a:lstStyle/>
          <a:p>
            <a:pPr fontAlgn="auto">
              <a:spcBef>
                <a:spcPts val="0"/>
              </a:spcBef>
              <a:spcAft>
                <a:spcPts val="0"/>
              </a:spcAft>
              <a:defRPr/>
            </a:pPr>
            <a:r>
              <a:rPr lang="zh-CN" altLang="en-US" sz="1400" dirty="0">
                <a:solidFill>
                  <a:schemeClr val="bg1"/>
                </a:solidFill>
                <a:latin typeface="+mn-lt"/>
                <a:ea typeface="+mn-ea"/>
              </a:rPr>
              <a:t>第</a:t>
            </a:r>
            <a:r>
              <a:rPr lang="en-US" altLang="zh-CN" sz="1400" dirty="0">
                <a:solidFill>
                  <a:schemeClr val="bg1"/>
                </a:solidFill>
                <a:latin typeface="+mn-lt"/>
                <a:ea typeface="+mn-ea"/>
              </a:rPr>
              <a:t>1</a:t>
            </a:r>
            <a:r>
              <a:rPr lang="zh-CN" altLang="en-US" sz="1400" dirty="0">
                <a:solidFill>
                  <a:schemeClr val="bg1"/>
                </a:solidFill>
                <a:latin typeface="+mn-lt"/>
                <a:ea typeface="+mn-ea"/>
              </a:rPr>
              <a:t>阶段资金使用预算</a:t>
            </a:r>
            <a:endParaRPr lang="en-US" sz="1400" dirty="0">
              <a:solidFill>
                <a:schemeClr val="bg1"/>
              </a:solidFill>
              <a:latin typeface="+mn-lt"/>
              <a:ea typeface="+mn-ea"/>
            </a:endParaRPr>
          </a:p>
        </p:txBody>
      </p:sp>
      <p:sp>
        <p:nvSpPr>
          <p:cNvPr id="35" name="Прямоугольник 34"/>
          <p:cNvSpPr/>
          <p:nvPr/>
        </p:nvSpPr>
        <p:spPr>
          <a:xfrm>
            <a:off x="7866063" y="604838"/>
            <a:ext cx="1260475" cy="4762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2" name="Номер слайда 1"/>
          <p:cNvSpPr>
            <a:spLocks noGrp="1"/>
          </p:cNvSpPr>
          <p:nvPr>
            <p:ph type="sldNum" sz="quarter" idx="12"/>
          </p:nvPr>
        </p:nvSpPr>
        <p:spPr/>
        <p:txBody>
          <a:bodyPr/>
          <a:lstStyle/>
          <a:p>
            <a:pPr>
              <a:defRPr/>
            </a:pPr>
            <a:fld id="{EFC97AB8-10C4-439A-9CFE-08E42DCEE8BF}" type="slidenum">
              <a:rPr lang="ru-RU" sz="1800" b="1"/>
              <a:pPr>
                <a:defRPr/>
              </a:pPr>
              <a:t>9</a:t>
            </a:fld>
            <a:endParaRPr lang="ru-RU" sz="1800" b="1" dirty="0"/>
          </a:p>
        </p:txBody>
      </p:sp>
      <p:graphicFrame>
        <p:nvGraphicFramePr>
          <p:cNvPr id="4" name="Таблица 3"/>
          <p:cNvGraphicFramePr>
            <a:graphicFrameLocks noGrp="1"/>
          </p:cNvGraphicFramePr>
          <p:nvPr/>
        </p:nvGraphicFramePr>
        <p:xfrm>
          <a:off x="468313" y="1196975"/>
          <a:ext cx="8207375" cy="5341938"/>
        </p:xfrm>
        <a:graphic>
          <a:graphicData uri="http://schemas.openxmlformats.org/drawingml/2006/table">
            <a:tbl>
              <a:tblPr/>
              <a:tblGrid>
                <a:gridCol w="396875"/>
                <a:gridCol w="2909887"/>
                <a:gridCol w="500063"/>
                <a:gridCol w="471487"/>
                <a:gridCol w="492125"/>
                <a:gridCol w="490538"/>
                <a:gridCol w="490537"/>
                <a:gridCol w="492125"/>
                <a:gridCol w="490538"/>
                <a:gridCol w="492125"/>
                <a:gridCol w="490537"/>
                <a:gridCol w="490538"/>
              </a:tblGrid>
              <a:tr h="21590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 </a:t>
                      </a:r>
                      <a:r>
                        <a:rPr kumimoji="0" lang="zh-CN" altLang="en-US" sz="700" b="1" i="0" u="none" strike="noStrike" cap="none" normalizeH="0" baseline="0" smtClean="0">
                          <a:ln>
                            <a:noFill/>
                          </a:ln>
                          <a:solidFill>
                            <a:srgbClr val="FFFFFF"/>
                          </a:solidFill>
                          <a:effectLst/>
                          <a:latin typeface="Arial" charset="0"/>
                          <a:ea typeface="宋体" charset="-122"/>
                          <a:cs typeface="Arial" charset="0"/>
                        </a:rPr>
                        <a:t>序号</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行</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FFFFFF"/>
                          </a:solidFill>
                          <a:effectLst/>
                          <a:latin typeface="Arial" charset="0"/>
                          <a:ea typeface="宋体" charset="-122"/>
                          <a:cs typeface="Arial" charset="0"/>
                        </a:rPr>
                        <a:t>单位</a:t>
                      </a:r>
                      <a:endParaRPr kumimoji="0" lang="zh-CN" altLang="ru-RU"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2019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2020</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2023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404040"/>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业务活动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进款，含增值税（</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2.1.+2.2.</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14 684,9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19 107,5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22 183,5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25 768,5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27 697,3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28 268,8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28 852,1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29 447,5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en-US" altLang="zh-CN" sz="700" b="0" i="0" u="none" strike="noStrike" cap="none" normalizeH="0" baseline="0" smtClean="0">
                          <a:ln>
                            <a:noFill/>
                          </a:ln>
                          <a:solidFill>
                            <a:srgbClr val="000000"/>
                          </a:solidFill>
                          <a:effectLst/>
                          <a:latin typeface="Arial" charset="0"/>
                          <a:ea typeface="宋体" charset="-122"/>
                          <a:cs typeface="Arial" charset="0"/>
                        </a:rPr>
                        <a:t> </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销售收入</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1 482,7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14 684,9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19 107,5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22 183,5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25 768,5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27 697,3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28 268,8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28 852,1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29 447,5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其他进款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2.3.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国家补助进款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付款，含增值税（</a:t>
                      </a:r>
                      <a:r>
                        <a:rPr kumimoji="0" lang="ru-RU" altLang="zh-CN" sz="700" b="0" i="0" u="none" strike="noStrike" cap="none" normalizeH="0" baseline="0" smtClean="0">
                          <a:ln>
                            <a:noFill/>
                          </a:ln>
                          <a:solidFill>
                            <a:srgbClr val="000000"/>
                          </a:solidFill>
                          <a:effectLst/>
                          <a:latin typeface="Arial" charset="0"/>
                          <a:ea typeface="Calibri" pitchFamily="34" charset="0"/>
                          <a:cs typeface="Arial" charset="0"/>
                        </a:rPr>
                        <a:t>4.1. + 4.2. + 4.3. + 4.4.</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1 408,9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13 481,4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17 498,4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20 307,7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23 623,8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25 432,4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25 976,5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26 541,9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27 120,1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可变支出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1 246,9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12 282,0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15 961,5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18 499,4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21 439,0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23 033,6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23 502,2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24 011,1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24 531,3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可变生产费用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1 218,8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12 097,7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15 734,2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18 237,6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21 140,7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22 713,9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23 177,3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23 674,7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24 183,1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工资基金费用（不含基金提成）</a:t>
                      </a:r>
                      <a:endParaRPr kumimoji="0" lang="en-US" sz="700" b="0" i="0" u="none" strike="noStrike" cap="none" normalizeH="0" baseline="0" smtClean="0">
                        <a:ln>
                          <a:noFill/>
                        </a:ln>
                        <a:solidFill>
                          <a:srgbClr val="000000"/>
                        </a:solidFill>
                        <a:effectLst/>
                        <a:latin typeface="Arial" charset="0"/>
                        <a:ea typeface="宋体" charset="-122"/>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184,3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298,3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336,4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348,2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205,1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225,9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242,1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3048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固定费用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109,8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707,1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718,5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743,8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769,9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一般生产费用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19,3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93,1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97,7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105,3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一般业务支出</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81,7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97,2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商业及行政费用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48,1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53,9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55,8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工资基金费用（不含基金提成）</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363,2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396,2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458,7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474,8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491,5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包括进项税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34,2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35,4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税款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236,1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313,7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473,8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565,7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606,6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614,4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а)</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缴纳增值税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-38,0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-245,2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-315,7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-280,7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-263,4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-272,6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-282,2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b</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企业利润所得税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36,8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62,2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115,1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135,6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144,9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147,5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c</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财产和土地税，运输税 </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d</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关税</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29,4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301,8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407,0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492,8</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593,5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644,3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671,0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en-US" altLang="zh-CN" sz="700" b="1" i="0" u="none" strike="noStrike" cap="none" normalizeH="0" baseline="0" smtClean="0">
                          <a:ln>
                            <a:noFill/>
                          </a:ln>
                          <a:solidFill>
                            <a:srgbClr val="FFFFFF"/>
                          </a:solidFill>
                          <a:effectLst/>
                          <a:latin typeface="Arial" charset="0"/>
                          <a:ea typeface="宋体" charset="-122"/>
                          <a:cs typeface="Arial" charset="0"/>
                        </a:rPr>
                        <a:t>e</a:t>
                      </a:r>
                      <a:r>
                        <a:rPr kumimoji="0" lang="ru-RU" altLang="zh-CN" sz="700" b="1" i="0" u="none" strike="noStrike" cap="none" normalizeH="0" baseline="0" smtClean="0">
                          <a:ln>
                            <a:noFill/>
                          </a:ln>
                          <a:solidFill>
                            <a:srgbClr val="FFFFFF"/>
                          </a:solidFill>
                          <a:effectLst/>
                          <a:latin typeface="Arial" charset="0"/>
                          <a:ea typeface="宋体" charset="-122"/>
                          <a:cs typeface="Arial" charset="0"/>
                        </a:rPr>
                        <a:t>)</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4064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工资基金扣款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42,0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49,0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54,6</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64,0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65,0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69,7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4.4.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2032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销售</a:t>
                      </a:r>
                      <a:r>
                        <a:rPr kumimoji="0" lang="en-US" altLang="zh-CN" sz="700" b="0" i="0" u="none" strike="noStrike" cap="none" normalizeH="0" baseline="0" smtClean="0">
                          <a:ln>
                            <a:noFill/>
                          </a:ln>
                          <a:solidFill>
                            <a:srgbClr val="000000"/>
                          </a:solidFill>
                          <a:effectLst/>
                          <a:latin typeface="Arial" charset="0"/>
                          <a:ea typeface="宋体" charset="-122"/>
                          <a:cs typeface="Arial" charset="0"/>
                        </a:rPr>
                        <a:t>/</a:t>
                      </a:r>
                      <a:r>
                        <a:rPr kumimoji="0" lang="zh-CN" altLang="en-US" sz="700" b="0" i="0" u="none" strike="noStrike" cap="none" normalizeH="0" baseline="0" smtClean="0">
                          <a:ln>
                            <a:noFill/>
                          </a:ln>
                          <a:solidFill>
                            <a:srgbClr val="000000"/>
                          </a:solidFill>
                          <a:effectLst/>
                          <a:latin typeface="Arial" charset="0"/>
                          <a:ea typeface="宋体" charset="-122"/>
                          <a:cs typeface="Arial" charset="0"/>
                        </a:rPr>
                        <a:t>生产损耗</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527,5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711,4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861,2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1 037,3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1 126,0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1 149,1</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1 172,7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1 196,7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宋体" charset="-122"/>
                          <a:cs typeface="Arial" charset="0"/>
                        </a:rPr>
                        <a:t>业务活动现金流转（</a:t>
                      </a:r>
                      <a:r>
                        <a:rPr kumimoji="0" lang="ru-RU" altLang="zh-CN" sz="700" b="1" i="0" u="none" strike="noStrike" cap="none" normalizeH="0" baseline="0" smtClean="0">
                          <a:ln>
                            <a:noFill/>
                          </a:ln>
                          <a:solidFill>
                            <a:srgbClr val="000000"/>
                          </a:solidFill>
                          <a:effectLst/>
                          <a:latin typeface="Arial" charset="0"/>
                          <a:ea typeface="宋体" charset="-122"/>
                          <a:cs typeface="Arial" charset="0"/>
                        </a:rPr>
                        <a:t>2+3-4</a:t>
                      </a:r>
                      <a:r>
                        <a:rPr kumimoji="0" lang="zh-CN" altLang="en-US" sz="700" b="1" i="0" u="none" strike="noStrike" cap="none" normalizeH="0" baseline="0" smtClean="0">
                          <a:ln>
                            <a:noFill/>
                          </a:ln>
                          <a:solidFill>
                            <a:srgbClr val="000000"/>
                          </a:solidFill>
                          <a:effectLst/>
                          <a:latin typeface="Arial" charset="0"/>
                          <a:ea typeface="宋体" charset="-122"/>
                          <a:cs typeface="Arial" charset="0"/>
                        </a:rPr>
                        <a:t>行）</a:t>
                      </a:r>
                      <a:endParaRPr kumimoji="0" lang="en-US" sz="700" b="1" i="0" u="none" strike="noStrike" cap="none" normalizeH="0" baseline="0" smtClean="0">
                        <a:ln>
                          <a:noFill/>
                        </a:ln>
                        <a:solidFill>
                          <a:srgbClr val="000000"/>
                        </a:solidFill>
                        <a:effectLst/>
                        <a:latin typeface="Arial" charset="0"/>
                        <a:ea typeface="宋体" charset="-122"/>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73,8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1 203,5</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1 609,1</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1 875,7</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2 144,7</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2 264,8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2 292,4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2 310,2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2 327,4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投资活动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7</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出售资产进款</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8</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宋体" charset="-122"/>
                          <a:cs typeface="Arial" charset="0"/>
                        </a:rPr>
                        <a:t>投资费用</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9</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投资活动现金流转（</a:t>
                      </a:r>
                      <a:r>
                        <a:rPr kumimoji="0" lang="en-US" altLang="zh-CN" sz="700" b="1" i="0" u="none" strike="noStrike" cap="none" normalizeH="0" baseline="0" smtClean="0">
                          <a:ln>
                            <a:noFill/>
                          </a:ln>
                          <a:solidFill>
                            <a:srgbClr val="000000"/>
                          </a:solidFill>
                          <a:effectLst/>
                          <a:latin typeface="Arial" charset="0"/>
                          <a:ea typeface="Calibri" pitchFamily="34" charset="0"/>
                          <a:cs typeface="Arial" charset="0"/>
                        </a:rPr>
                        <a:t>7-8</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-86,2</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gridSpan="11">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宋体" charset="-122"/>
                          <a:cs typeface="Arial" charset="0"/>
                        </a:rPr>
                        <a:t>财务活动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11</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进款（贷款、债务、投资）</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4 132,4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86,2</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12</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债务偿付（利率）</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13</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贷款</a:t>
                      </a:r>
                      <a:r>
                        <a:rPr kumimoji="0" lang="en-US" altLang="zh-CN" sz="700" b="0" i="0" u="none" strike="noStrike" cap="none" normalizeH="0" baseline="0" smtClean="0">
                          <a:ln>
                            <a:noFill/>
                          </a:ln>
                          <a:solidFill>
                            <a:srgbClr val="000000"/>
                          </a:solidFill>
                          <a:effectLst/>
                          <a:latin typeface="Arial" charset="0"/>
                          <a:ea typeface="Calibri" pitchFamily="34" charset="0"/>
                          <a:cs typeface="Arial" charset="0"/>
                        </a:rPr>
                        <a:t>/</a:t>
                      </a: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债务偿付（本金）</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14</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支付租金（支付价和赎买价）</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84,7</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605,5</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600,3</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601,4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316,9</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15</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支付股息</a:t>
                      </a:r>
                      <a:endParaRPr kumimoji="0" lang="zh-CN" altLang="ru-RU"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0"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0"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0"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FFFFFF"/>
                          </a:solidFill>
                          <a:effectLst/>
                          <a:latin typeface="Arial" charset="0"/>
                          <a:ea typeface="宋体" charset="-122"/>
                          <a:cs typeface="Arial" charset="0"/>
                        </a:rPr>
                        <a:t>16</a:t>
                      </a:r>
                      <a:endParaRPr kumimoji="0" lang="ru-RU" altLang="zh-CN" sz="700" b="1" i="0" u="none" strike="noStrike" cap="none" normalizeH="0" baseline="0" smtClean="0">
                        <a:ln>
                          <a:noFill/>
                        </a:ln>
                        <a:solidFill>
                          <a:srgbClr val="FFFFFF"/>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04040"/>
                    </a:solidFill>
                  </a:tcPr>
                </a:tc>
                <a:tc>
                  <a:txBody>
                    <a:bodyPr/>
                    <a:lstStyle/>
                    <a:p>
                      <a:pPr marL="0" marR="0" lvl="0" indent="10160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财务活动现金流转（</a:t>
                      </a:r>
                      <a:r>
                        <a:rPr kumimoji="0" lang="ru-RU" altLang="zh-CN" sz="700" b="1" i="0" u="none" strike="noStrike" cap="none" normalizeH="0" baseline="0" smtClean="0">
                          <a:ln>
                            <a:noFill/>
                          </a:ln>
                          <a:solidFill>
                            <a:srgbClr val="000000"/>
                          </a:solidFill>
                          <a:effectLst/>
                          <a:latin typeface="Arial" charset="0"/>
                          <a:ea typeface="Calibri" pitchFamily="34" charset="0"/>
                          <a:cs typeface="Arial" charset="0"/>
                        </a:rPr>
                        <a:t>11-12-13-14-15</a:t>
                      </a: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rgbClr val="000000"/>
                          </a:solidFill>
                          <a:effectLst/>
                          <a:latin typeface="Arial" charset="0"/>
                          <a:ea typeface="Calibri" pitchFamily="34" charset="0"/>
                          <a:cs typeface="Arial" charset="0"/>
                        </a:rPr>
                        <a:t>千美元</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4 047,8</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-519,3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-600,3</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-601,4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-316,9</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-119,4</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rgbClr val="000000"/>
                          </a:solidFill>
                          <a:effectLst/>
                          <a:latin typeface="Arial" charset="0"/>
                          <a:ea typeface="宋体" charset="-122"/>
                          <a:cs typeface="Arial" charset="0"/>
                        </a:rPr>
                        <a:t>0,0</a:t>
                      </a:r>
                      <a:endParaRPr kumimoji="0" lang="ru-RU" altLang="zh-CN" sz="700" b="1" i="0" u="none" strike="noStrike" cap="none" normalizeH="0" baseline="0" smtClean="0">
                        <a:ln>
                          <a:noFill/>
                        </a:ln>
                        <a:solidFill>
                          <a:srgbClr val="000000"/>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17</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期初现金存量平衡表</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0,0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587,1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1 596,0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2 870,3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4 698,2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6 843,6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9 135,9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11 446,1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r h="0">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期末现金存量平衡表（</a:t>
                      </a:r>
                      <a:r>
                        <a:rPr kumimoji="0" lang="ru-RU" altLang="zh-CN" sz="700" b="1" i="0" u="none" strike="noStrike" cap="none" normalizeH="0" baseline="0" smtClean="0">
                          <a:ln>
                            <a:noFill/>
                          </a:ln>
                          <a:solidFill>
                            <a:schemeClr val="bg1"/>
                          </a:solidFill>
                          <a:effectLst/>
                          <a:latin typeface="Arial" charset="0"/>
                          <a:ea typeface="Calibri" pitchFamily="34" charset="0"/>
                          <a:cs typeface="Arial" charset="0"/>
                        </a:rPr>
                        <a:t>5+9+16+17</a:t>
                      </a: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行）</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altLang="en-US" sz="700" b="1" i="0" u="none" strike="noStrike" cap="none" normalizeH="0" baseline="0" smtClean="0">
                          <a:ln>
                            <a:noFill/>
                          </a:ln>
                          <a:solidFill>
                            <a:schemeClr val="bg1"/>
                          </a:solidFill>
                          <a:effectLst/>
                          <a:latin typeface="Arial" charset="0"/>
                          <a:ea typeface="Calibri" pitchFamily="34" charset="0"/>
                          <a:cs typeface="Arial" charset="0"/>
                        </a:rPr>
                        <a:t>千美元</a:t>
                      </a:r>
                      <a:endParaRPr kumimoji="0" lang="zh-CN" altLang="ru-RU"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-10,8</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587,1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1 596,0</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2 870,3</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4 698,2</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6 843,6</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9 135,9</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11 446,1</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ru-RU" altLang="zh-CN" sz="700" b="1" i="0" u="none" strike="noStrike" cap="none" normalizeH="0" baseline="0" smtClean="0">
                          <a:ln>
                            <a:noFill/>
                          </a:ln>
                          <a:solidFill>
                            <a:schemeClr val="bg1"/>
                          </a:solidFill>
                          <a:effectLst/>
                          <a:latin typeface="Arial" charset="0"/>
                          <a:ea typeface="宋体" charset="-122"/>
                          <a:cs typeface="Arial" charset="0"/>
                        </a:rPr>
                        <a:t>13 773,5</a:t>
                      </a:r>
                      <a:endParaRPr kumimoji="0" lang="ru-RU" altLang="zh-CN" sz="700" b="1" i="0" u="none" strike="noStrike" cap="none" normalizeH="0" baseline="0" smtClean="0">
                        <a:ln>
                          <a:noFill/>
                        </a:ln>
                        <a:solidFill>
                          <a:schemeClr val="bg1"/>
                        </a:solidFill>
                        <a:effectLst/>
                        <a:latin typeface="Arial" charset="0"/>
                        <a:ea typeface="Calibri" pitchFamily="34" charset="0"/>
                        <a:cs typeface="Arial" charset="0"/>
                      </a:endParaRPr>
                    </a:p>
                  </a:txBody>
                  <a:tcPr marL="41369" marR="41369"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2"/>
                    </a:solidFill>
                  </a:tcPr>
                </a:tc>
              </a:tr>
            </a:tbl>
          </a:graphicData>
        </a:graphic>
      </p:graphicFrame>
    </p:spTree>
  </p:cSld>
  <p:clrMapOvr>
    <a:masterClrMapping/>
  </p:clrMapOvr>
  <p:timing>
    <p:tnLst>
      <p:par>
        <p:cTn id="1" dur="indefinite" restart="never" nodeType="tmRoot"/>
      </p:par>
    </p:tnLst>
  </p:timing>
</p:sld>
</file>

<file path=ppt/theme/theme1.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2733</TotalTime>
  <Words>19543</Words>
  <Application>Microsoft Office PowerPoint</Application>
  <PresentationFormat>全屏显示(4:3)</PresentationFormat>
  <Paragraphs>7320</Paragraphs>
  <Slides>48</Slides>
  <Notes>47</Notes>
  <HiddenSlides>0</HiddenSlides>
  <MMClips>0</MMClips>
  <ScaleCrop>false</ScaleCrop>
  <HeadingPairs>
    <vt:vector size="6" baseType="variant">
      <vt:variant>
        <vt:lpstr>已用的字体</vt:lpstr>
      </vt:variant>
      <vt:variant>
        <vt:i4>6</vt:i4>
      </vt:variant>
      <vt:variant>
        <vt:lpstr>演示文稿设计模板</vt:lpstr>
      </vt:variant>
      <vt:variant>
        <vt:i4>1</vt:i4>
      </vt:variant>
      <vt:variant>
        <vt:lpstr>幻灯片标题</vt:lpstr>
      </vt:variant>
      <vt:variant>
        <vt:i4>48</vt:i4>
      </vt:variant>
    </vt:vector>
  </HeadingPairs>
  <TitlesOfParts>
    <vt:vector size="55" baseType="lpstr">
      <vt:lpstr>Calibri</vt:lpstr>
      <vt:lpstr>宋体</vt:lpstr>
      <vt:lpstr>Arial</vt:lpstr>
      <vt:lpstr>GOST type A</vt:lpstr>
      <vt:lpstr>Times New Roman</vt:lpstr>
      <vt:lpstr>Wingdings</vt:lpstr>
      <vt:lpstr>Тема Office</vt:lpstr>
      <vt:lpstr>幻灯片 1</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lpstr>幻灯片 19</vt:lpstr>
      <vt:lpstr>幻灯片 20</vt:lpstr>
      <vt:lpstr>幻灯片 21</vt:lpstr>
      <vt:lpstr>幻灯片 22</vt:lpstr>
      <vt:lpstr>幻灯片 23</vt:lpstr>
      <vt:lpstr>幻灯片 24</vt:lpstr>
      <vt:lpstr>幻灯片 25</vt:lpstr>
      <vt:lpstr>幻灯片 26</vt:lpstr>
      <vt:lpstr>幻灯片 27</vt:lpstr>
      <vt:lpstr>幻灯片 28</vt:lpstr>
      <vt:lpstr>幻灯片 29</vt:lpstr>
      <vt:lpstr>幻灯片 30</vt:lpstr>
      <vt:lpstr>幻灯片 31</vt:lpstr>
      <vt:lpstr>幻灯片 32</vt:lpstr>
      <vt:lpstr>幻灯片 33</vt:lpstr>
      <vt:lpstr>幻灯片 34</vt:lpstr>
      <vt:lpstr>幻灯片 35</vt:lpstr>
      <vt:lpstr>幻灯片 36</vt:lpstr>
      <vt:lpstr>幻灯片 37</vt:lpstr>
      <vt:lpstr>幻灯片 38</vt:lpstr>
      <vt:lpstr>幻灯片 39</vt:lpstr>
      <vt:lpstr>幻灯片 40</vt:lpstr>
      <vt:lpstr>幻灯片 41</vt:lpstr>
      <vt:lpstr>幻灯片 42</vt:lpstr>
      <vt:lpstr>幻灯片 43</vt:lpstr>
      <vt:lpstr>幻灯片 44</vt:lpstr>
      <vt:lpstr>幻灯片 45</vt:lpstr>
      <vt:lpstr>幻灯片 46</vt:lpstr>
      <vt:lpstr>幻灯片 47</vt:lpstr>
      <vt:lpstr>幻灯片 48</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Anton</dc:creator>
  <cp:lastModifiedBy>User</cp:lastModifiedBy>
  <cp:revision>321</cp:revision>
  <dcterms:created xsi:type="dcterms:W3CDTF">2015-09-09T10:24:06Z</dcterms:created>
  <dcterms:modified xsi:type="dcterms:W3CDTF">2015-09-30T08:46:56Z</dcterms:modified>
</cp:coreProperties>
</file>