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9" r:id="rId1"/>
  </p:sldMasterIdLst>
  <p:notesMasterIdLst>
    <p:notesMasterId r:id="rId79"/>
  </p:notesMasterIdLst>
  <p:handoutMasterIdLst>
    <p:handoutMasterId r:id="rId80"/>
  </p:handoutMasterIdLst>
  <p:sldIdLst>
    <p:sldId id="256" r:id="rId2"/>
    <p:sldId id="501" r:id="rId3"/>
    <p:sldId id="460" r:id="rId4"/>
    <p:sldId id="462" r:id="rId5"/>
    <p:sldId id="607" r:id="rId6"/>
    <p:sldId id="461" r:id="rId7"/>
    <p:sldId id="459" r:id="rId8"/>
    <p:sldId id="608" r:id="rId9"/>
    <p:sldId id="609" r:id="rId10"/>
    <p:sldId id="508" r:id="rId11"/>
    <p:sldId id="570" r:id="rId12"/>
    <p:sldId id="571" r:id="rId13"/>
    <p:sldId id="569" r:id="rId14"/>
    <p:sldId id="610" r:id="rId15"/>
    <p:sldId id="511" r:id="rId16"/>
    <p:sldId id="512" r:id="rId17"/>
    <p:sldId id="573" r:id="rId18"/>
    <p:sldId id="488" r:id="rId19"/>
    <p:sldId id="513" r:id="rId20"/>
    <p:sldId id="500" r:id="rId21"/>
    <p:sldId id="515" r:id="rId22"/>
    <p:sldId id="574" r:id="rId23"/>
    <p:sldId id="535" r:id="rId24"/>
    <p:sldId id="577" r:id="rId25"/>
    <p:sldId id="576" r:id="rId26"/>
    <p:sldId id="498" r:id="rId27"/>
    <p:sldId id="497" r:id="rId28"/>
    <p:sldId id="496" r:id="rId29"/>
    <p:sldId id="578" r:id="rId30"/>
    <p:sldId id="611" r:id="rId31"/>
    <p:sldId id="612" r:id="rId32"/>
    <p:sldId id="613" r:id="rId33"/>
    <p:sldId id="579" r:id="rId34"/>
    <p:sldId id="495" r:id="rId35"/>
    <p:sldId id="580" r:id="rId36"/>
    <p:sldId id="581" r:id="rId37"/>
    <p:sldId id="527" r:id="rId38"/>
    <p:sldId id="529" r:id="rId39"/>
    <p:sldId id="528" r:id="rId40"/>
    <p:sldId id="616" r:id="rId41"/>
    <p:sldId id="583" r:id="rId42"/>
    <p:sldId id="584" r:id="rId43"/>
    <p:sldId id="618" r:id="rId44"/>
    <p:sldId id="585" r:id="rId45"/>
    <p:sldId id="530" r:id="rId46"/>
    <p:sldId id="586" r:id="rId47"/>
    <p:sldId id="531" r:id="rId48"/>
    <p:sldId id="533" r:id="rId49"/>
    <p:sldId id="534" r:id="rId50"/>
    <p:sldId id="536" r:id="rId51"/>
    <p:sldId id="619" r:id="rId52"/>
    <p:sldId id="589" r:id="rId53"/>
    <p:sldId id="591" r:id="rId54"/>
    <p:sldId id="503" r:id="rId55"/>
    <p:sldId id="592" r:id="rId56"/>
    <p:sldId id="621" r:id="rId57"/>
    <p:sldId id="593" r:id="rId58"/>
    <p:sldId id="625" r:id="rId59"/>
    <p:sldId id="627" r:id="rId60"/>
    <p:sldId id="629" r:id="rId61"/>
    <p:sldId id="639" r:id="rId62"/>
    <p:sldId id="626" r:id="rId63"/>
    <p:sldId id="601" r:id="rId64"/>
    <p:sldId id="630" r:id="rId65"/>
    <p:sldId id="631" r:id="rId66"/>
    <p:sldId id="632" r:id="rId67"/>
    <p:sldId id="602" r:id="rId68"/>
    <p:sldId id="633" r:id="rId69"/>
    <p:sldId id="603" r:id="rId70"/>
    <p:sldId id="604" r:id="rId71"/>
    <p:sldId id="605" r:id="rId72"/>
    <p:sldId id="634" r:id="rId73"/>
    <p:sldId id="471" r:id="rId74"/>
    <p:sldId id="638" r:id="rId75"/>
    <p:sldId id="637" r:id="rId76"/>
    <p:sldId id="567" r:id="rId77"/>
    <p:sldId id="374" r:id="rId7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CC0000"/>
    <a:srgbClr val="990000"/>
    <a:srgbClr val="FFFFFF"/>
    <a:srgbClr val="167A8E"/>
    <a:srgbClr val="1C9CB6"/>
    <a:srgbClr val="1B95AD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04" autoAdjust="0"/>
    <p:restoredTop sz="93803" autoAdjust="0"/>
  </p:normalViewPr>
  <p:slideViewPr>
    <p:cSldViewPr>
      <p:cViewPr>
        <p:scale>
          <a:sx n="84" d="100"/>
          <a:sy n="84" d="100"/>
        </p:scale>
        <p:origin x="-2382" y="-6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548"/>
    </p:cViewPr>
  </p:sorterViewPr>
  <p:notesViewPr>
    <p:cSldViewPr>
      <p:cViewPr varScale="1">
        <p:scale>
          <a:sx n="56" d="100"/>
          <a:sy n="56" d="100"/>
        </p:scale>
        <p:origin x="-186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8BF597D-DFD4-4C59-B0B4-10B06DA63175}" type="datetimeFigureOut">
              <a:rPr lang="ru-RU"/>
              <a:pPr>
                <a:defRPr/>
              </a:pPr>
              <a:t>31.08.2015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8CBEF4A-2936-4149-A56D-FD5591FC12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4707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909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0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60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0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138B283-4F8B-4368-B4E7-4D15ECE917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1819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9011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9F66618-D151-40E9-9E39-2B1EAC660A24}" type="slidenum">
              <a:rPr lang="ru-RU" altLang="ru-RU" smtClean="0"/>
              <a:pPr eaLnBrk="1" hangingPunct="1"/>
              <a:t>37</a:t>
            </a:fld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Группа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76373E1-C337-45E9-8FED-F3AC58D2F5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3067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BEA8E-B393-4756-A925-6416B67253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8383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8AC33-261B-4C27-85E0-AB9EAF0EB2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06409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981200"/>
            <a:ext cx="8229600" cy="3886200"/>
          </a:xfrm>
        </p:spPr>
        <p:txBody>
          <a:bodyPr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A3A18D-DFFA-4B6C-9D43-AC26CB2EA8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123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0FA80-424F-4C7B-ADA8-0325F53F71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0404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Нашивка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4FAB445-A98D-44DC-AE79-B272E8314B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1498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F01952-E6A9-4863-A4DA-A08E610401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38619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3C7C2E9-2D3D-443A-A7C6-75898D8534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17713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1ECAC6A-F169-48B8-BC20-920F91F96D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3860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9D8E7D-B200-47F1-818F-B197C5A5CB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502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C9D6FAF-F790-4185-8AC1-37D8A61612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09541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Полилиния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Нашивка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9C87B78-121A-488E-A1EB-02D8957937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83792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D954E568-1785-4321-9F25-50249C3BD1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02" r:id="rId1"/>
    <p:sldLayoutId id="2147484998" r:id="rId2"/>
    <p:sldLayoutId id="2147485003" r:id="rId3"/>
    <p:sldLayoutId id="2147485004" r:id="rId4"/>
    <p:sldLayoutId id="2147485005" r:id="rId5"/>
    <p:sldLayoutId id="2147485006" r:id="rId6"/>
    <p:sldLayoutId id="2147484999" r:id="rId7"/>
    <p:sldLayoutId id="2147485007" r:id="rId8"/>
    <p:sldLayoutId id="2147485008" r:id="rId9"/>
    <p:sldLayoutId id="2147485000" r:id="rId10"/>
    <p:sldLayoutId id="2147485001" r:id="rId11"/>
    <p:sldLayoutId id="2147485009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-6350" y="6351"/>
            <a:ext cx="9144000" cy="457200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5400" i="1" dirty="0" smtClean="0">
                <a:solidFill>
                  <a:schemeClr val="tx1"/>
                </a:solidFill>
              </a:rPr>
              <a:t/>
            </a:r>
            <a:br>
              <a:rPr lang="ru-RU" sz="5400" i="1" dirty="0" smtClean="0">
                <a:solidFill>
                  <a:schemeClr val="tx1"/>
                </a:solidFill>
              </a:rPr>
            </a:br>
            <a:r>
              <a:rPr lang="ru-RU" sz="5400" i="1" dirty="0" smtClean="0">
                <a:solidFill>
                  <a:schemeClr val="tx1"/>
                </a:solidFill>
              </a:rPr>
              <a:t/>
            </a:r>
            <a:br>
              <a:rPr lang="ru-RU" sz="5400" i="1" dirty="0" smtClean="0">
                <a:solidFill>
                  <a:schemeClr val="tx1"/>
                </a:solidFill>
              </a:rPr>
            </a:br>
            <a:r>
              <a:rPr lang="ru-RU" sz="5400" i="1" dirty="0" smtClean="0">
                <a:solidFill>
                  <a:schemeClr val="tx1"/>
                </a:solidFill>
              </a:rPr>
              <a:t/>
            </a:r>
            <a:br>
              <a:rPr lang="ru-RU" sz="5400" i="1" dirty="0" smtClean="0">
                <a:solidFill>
                  <a:schemeClr val="tx1"/>
                </a:solidFill>
              </a:rPr>
            </a:br>
            <a:r>
              <a:rPr lang="ru-RU" sz="5400" i="1" dirty="0" smtClean="0">
                <a:solidFill>
                  <a:schemeClr val="tx1"/>
                </a:solidFill>
              </a:rPr>
              <a:t/>
            </a:r>
            <a:br>
              <a:rPr lang="ru-RU" sz="5400" i="1" dirty="0" smtClean="0">
                <a:solidFill>
                  <a:schemeClr val="tx1"/>
                </a:solidFill>
              </a:rPr>
            </a:br>
            <a:r>
              <a:rPr lang="ru-RU" sz="5400" i="1" dirty="0" smtClean="0">
                <a:solidFill>
                  <a:schemeClr val="tx1"/>
                </a:solidFill>
              </a:rPr>
              <a:t>Состояние и развитие </a:t>
            </a:r>
            <a:br>
              <a:rPr lang="ru-RU" sz="5400" i="1" dirty="0" smtClean="0">
                <a:solidFill>
                  <a:schemeClr val="tx1"/>
                </a:solidFill>
              </a:rPr>
            </a:br>
            <a:r>
              <a:rPr lang="ru-RU" sz="5400" i="1" dirty="0" smtClean="0">
                <a:solidFill>
                  <a:schemeClr val="tx1"/>
                </a:solidFill>
              </a:rPr>
              <a:t>муниципальной </a:t>
            </a:r>
            <a:br>
              <a:rPr lang="ru-RU" sz="5400" i="1" dirty="0" smtClean="0">
                <a:solidFill>
                  <a:schemeClr val="tx1"/>
                </a:solidFill>
              </a:rPr>
            </a:br>
            <a:r>
              <a:rPr lang="ru-RU" sz="5400" i="1" dirty="0" smtClean="0">
                <a:solidFill>
                  <a:schemeClr val="tx1"/>
                </a:solidFill>
              </a:rPr>
              <a:t>системы  образования городского  округа </a:t>
            </a:r>
            <a:r>
              <a:rPr lang="ru-RU" sz="5400" i="1" dirty="0" err="1" smtClean="0">
                <a:solidFill>
                  <a:schemeClr val="tx1"/>
                </a:solidFill>
              </a:rPr>
              <a:t>Спасск-Дальний</a:t>
            </a:r>
            <a:r>
              <a:rPr lang="ru-RU" sz="5400" i="1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243" name="Text Box 7"/>
          <p:cNvSpPr txBox="1">
            <a:spLocks noChangeArrowheads="1"/>
          </p:cNvSpPr>
          <p:nvPr/>
        </p:nvSpPr>
        <p:spPr bwMode="auto">
          <a:xfrm>
            <a:off x="500063" y="5473700"/>
            <a:ext cx="69850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400" b="1"/>
              <a:t>Управление образования Администрации  городского округа Спасск-Дальний</a:t>
            </a:r>
          </a:p>
          <a:p>
            <a:pPr algn="ctr" eaLnBrk="1" hangingPunct="1">
              <a:spcBef>
                <a:spcPct val="50000"/>
              </a:spcBef>
            </a:pPr>
            <a:r>
              <a:rPr lang="ru-RU" altLang="ru-RU" sz="2400" b="1"/>
              <a:t>Август,  2015 год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/>
          </p:cNvSpPr>
          <p:nvPr>
            <p:ph type="body" idx="1"/>
          </p:nvPr>
        </p:nvSpPr>
        <p:spPr>
          <a:xfrm>
            <a:off x="142875" y="285750"/>
            <a:ext cx="8715375" cy="6143625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 3" pitchFamily="18" charset="2"/>
              <a:buNone/>
            </a:pPr>
            <a:r>
              <a:rPr lang="ru-RU" altLang="ru-RU" sz="2500" b="1" smtClean="0"/>
              <a:t>  </a:t>
            </a:r>
            <a:r>
              <a:rPr lang="ru-RU" altLang="ru-RU" sz="2500" b="1" smtClean="0">
                <a:solidFill>
                  <a:srgbClr val="000099"/>
                </a:solidFill>
              </a:rPr>
              <a:t>Посещали  ДОУ 2722 ребенка </a:t>
            </a:r>
          </a:p>
          <a:p>
            <a:pPr algn="ctr">
              <a:lnSpc>
                <a:spcPct val="80000"/>
              </a:lnSpc>
              <a:buFont typeface="Wingdings 3" pitchFamily="18" charset="2"/>
              <a:buNone/>
            </a:pPr>
            <a:r>
              <a:rPr lang="ru-RU" altLang="ru-RU" sz="2500" b="1" smtClean="0">
                <a:solidFill>
                  <a:srgbClr val="000099"/>
                </a:solidFill>
              </a:rPr>
              <a:t>(в 2013-2014 учебном году - 2656 чел)</a:t>
            </a:r>
          </a:p>
          <a:p>
            <a:pPr algn="just">
              <a:lnSpc>
                <a:spcPct val="80000"/>
              </a:lnSpc>
              <a:buFont typeface="Wingdings 3" pitchFamily="18" charset="2"/>
              <a:buNone/>
            </a:pPr>
            <a:r>
              <a:rPr lang="ru-RU" altLang="ru-RU" sz="2500" b="1" smtClean="0"/>
              <a:t>   </a:t>
            </a:r>
            <a:r>
              <a:rPr lang="ru-RU" altLang="ru-RU" sz="2400" smtClean="0"/>
              <a:t>Сохранены льготы по родительской плате, пользовались  льготами – 109 семей,   2061 человек получали компенсацию части родительской платы за присмотр и уход за ребёнком в ДОО.</a:t>
            </a:r>
            <a:endParaRPr lang="ru-RU" altLang="ru-RU" sz="2500" b="1" smtClean="0"/>
          </a:p>
          <a:p>
            <a:pPr algn="ctr">
              <a:lnSpc>
                <a:spcPct val="80000"/>
              </a:lnSpc>
              <a:buFont typeface="Wingdings 3" pitchFamily="18" charset="2"/>
              <a:buNone/>
            </a:pPr>
            <a:r>
              <a:rPr lang="ru-RU" altLang="ru-RU" sz="2500" b="1" smtClean="0"/>
              <a:t>       </a:t>
            </a:r>
            <a:r>
              <a:rPr lang="ru-RU" altLang="ru-RU" sz="2500" b="1" smtClean="0">
                <a:solidFill>
                  <a:srgbClr val="000099"/>
                </a:solidFill>
              </a:rPr>
              <a:t>На 01.07.2015 г.  на учете на получение места в ДОО состояло 500 чел.  Из них в возрасте:</a:t>
            </a:r>
          </a:p>
          <a:p>
            <a:pPr algn="ctr">
              <a:lnSpc>
                <a:spcPct val="80000"/>
              </a:lnSpc>
              <a:buFont typeface="Wingdings 3" pitchFamily="18" charset="2"/>
              <a:buNone/>
            </a:pPr>
            <a:r>
              <a:rPr lang="ru-RU" altLang="ru-RU" sz="2400" smtClean="0"/>
              <a:t>- от 0 до 1 года – 348 человек,</a:t>
            </a:r>
          </a:p>
          <a:p>
            <a:pPr algn="ctr">
              <a:lnSpc>
                <a:spcPct val="80000"/>
              </a:lnSpc>
              <a:buFont typeface="Wingdings 3" pitchFamily="18" charset="2"/>
              <a:buNone/>
            </a:pPr>
            <a:r>
              <a:rPr lang="ru-RU" altLang="ru-RU" sz="2400" smtClean="0"/>
              <a:t>- с 1 года до 2 лет – 138 человек, </a:t>
            </a:r>
          </a:p>
          <a:p>
            <a:pPr algn="ctr">
              <a:lnSpc>
                <a:spcPct val="80000"/>
              </a:lnSpc>
              <a:buFont typeface="Wingdings 3" pitchFamily="18" charset="2"/>
              <a:buNone/>
            </a:pPr>
            <a:r>
              <a:rPr lang="ru-RU" altLang="ru-RU" sz="2400" smtClean="0"/>
              <a:t> - с 2 до 3 лет – 12 человек,</a:t>
            </a:r>
          </a:p>
          <a:p>
            <a:pPr algn="ctr">
              <a:lnSpc>
                <a:spcPct val="80000"/>
              </a:lnSpc>
              <a:buFont typeface="Wingdings 3" pitchFamily="18" charset="2"/>
              <a:buNone/>
            </a:pPr>
            <a:r>
              <a:rPr lang="ru-RU" altLang="ru-RU" sz="2400" smtClean="0"/>
              <a:t>- С 3 до 7 лет – 2 человека,</a:t>
            </a:r>
          </a:p>
          <a:p>
            <a:pPr algn="ctr">
              <a:lnSpc>
                <a:spcPct val="80000"/>
              </a:lnSpc>
              <a:buFont typeface="Wingdings 3" pitchFamily="18" charset="2"/>
              <a:buNone/>
            </a:pPr>
            <a:r>
              <a:rPr lang="ru-RU" altLang="ru-RU" sz="2400" smtClean="0"/>
              <a:t>на 2016-2017 учебный год -  2 человека.  </a:t>
            </a:r>
          </a:p>
          <a:p>
            <a:pPr algn="just">
              <a:lnSpc>
                <a:spcPct val="80000"/>
              </a:lnSpc>
              <a:buFont typeface="Wingdings 3" pitchFamily="18" charset="2"/>
              <a:buNone/>
            </a:pPr>
            <a:r>
              <a:rPr lang="ru-RU" altLang="ru-RU" sz="2400" smtClean="0"/>
              <a:t>Общая численность детей в возрасте от 1 года до 7 лет – 3260 чел. </a:t>
            </a:r>
            <a:endParaRPr lang="ru-RU" altLang="ru-RU" sz="2500" b="1" smtClean="0"/>
          </a:p>
          <a:p>
            <a:pPr algn="just">
              <a:lnSpc>
                <a:spcPct val="80000"/>
              </a:lnSpc>
              <a:buFont typeface="Wingdings 3" pitchFamily="18" charset="2"/>
              <a:buNone/>
            </a:pPr>
            <a:r>
              <a:rPr lang="ru-RU" altLang="ru-RU" sz="2500" b="1" smtClean="0"/>
              <a:t>        </a:t>
            </a:r>
            <a:r>
              <a:rPr lang="ru-RU" altLang="ru-RU" sz="2500" b="1" smtClean="0">
                <a:solidFill>
                  <a:srgbClr val="000099"/>
                </a:solidFill>
              </a:rPr>
              <a:t>Охват услугами дошкольного образования </a:t>
            </a:r>
            <a:r>
              <a:rPr lang="ru-RU" altLang="ru-RU" sz="2500" b="1" smtClean="0"/>
              <a:t>– </a:t>
            </a:r>
            <a:r>
              <a:rPr lang="ru-RU" altLang="ru-RU" sz="2500" b="1" smtClean="0">
                <a:solidFill>
                  <a:srgbClr val="000099"/>
                </a:solidFill>
              </a:rPr>
              <a:t>82%</a:t>
            </a:r>
            <a:r>
              <a:rPr lang="ru-RU" altLang="ru-RU" sz="2500" b="1" smtClean="0"/>
              <a:t>.</a:t>
            </a:r>
          </a:p>
          <a:p>
            <a:pPr algn="just">
              <a:lnSpc>
                <a:spcPct val="80000"/>
              </a:lnSpc>
              <a:buFont typeface="Wingdings 3" pitchFamily="18" charset="2"/>
              <a:buNone/>
            </a:pPr>
            <a:r>
              <a:rPr lang="ru-RU" altLang="ru-RU" sz="2500" b="1" smtClean="0"/>
              <a:t>        </a:t>
            </a:r>
          </a:p>
          <a:p>
            <a:pPr algn="just">
              <a:lnSpc>
                <a:spcPct val="80000"/>
              </a:lnSpc>
              <a:buFont typeface="Wingdings 3" pitchFamily="18" charset="2"/>
              <a:buNone/>
            </a:pPr>
            <a:endParaRPr lang="ru-RU" altLang="ru-RU" sz="25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/>
          </p:cNvSpPr>
          <p:nvPr>
            <p:ph type="body" idx="1"/>
          </p:nvPr>
        </p:nvSpPr>
        <p:spPr>
          <a:xfrm>
            <a:off x="0" y="571500"/>
            <a:ext cx="8858250" cy="5857875"/>
          </a:xfrm>
        </p:spPr>
        <p:txBody>
          <a:bodyPr/>
          <a:lstStyle/>
          <a:p>
            <a:pPr algn="ctr">
              <a:buFont typeface="Wingdings 3" pitchFamily="18" charset="2"/>
              <a:buNone/>
            </a:pPr>
            <a:r>
              <a:rPr lang="ru-RU" altLang="ru-RU" sz="2400" b="1" smtClean="0"/>
              <a:t>       </a:t>
            </a:r>
            <a:r>
              <a:rPr lang="ru-RU" altLang="ru-RU" sz="3200" b="1" smtClean="0">
                <a:solidFill>
                  <a:srgbClr val="000099"/>
                </a:solidFill>
              </a:rPr>
              <a:t>Наполняемость дошкольных групп в ДОО составляет 2688 человек (предельная наполняемость составляет 2333 человека).</a:t>
            </a:r>
          </a:p>
          <a:p>
            <a:pPr algn="ctr">
              <a:buFont typeface="Wingdings 3" pitchFamily="18" charset="2"/>
              <a:buNone/>
            </a:pPr>
            <a:endParaRPr lang="ru-RU" altLang="ru-RU" sz="3200" b="1" smtClean="0"/>
          </a:p>
          <a:p>
            <a:pPr algn="ctr">
              <a:buFont typeface="Wingdings 3" pitchFamily="18" charset="2"/>
              <a:buNone/>
            </a:pPr>
            <a:r>
              <a:rPr lang="ru-RU" altLang="ru-RU" sz="3200" b="1" smtClean="0"/>
              <a:t>По состоянию на 01.07.2015 года переуплотнённость средних, старших, подготовительных групп составляет 355 человек.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z="3200" b="1" smtClean="0"/>
              <a:t>Очередь возрастной категории от 3 до 7 лет отсутствует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Содержимое 1"/>
          <p:cNvSpPr>
            <a:spLocks noGrp="1"/>
          </p:cNvSpPr>
          <p:nvPr>
            <p:ph idx="1"/>
          </p:nvPr>
        </p:nvSpPr>
        <p:spPr>
          <a:xfrm>
            <a:off x="142875" y="1500188"/>
            <a:ext cx="8786813" cy="4506912"/>
          </a:xfrm>
        </p:spPr>
        <p:txBody>
          <a:bodyPr/>
          <a:lstStyle/>
          <a:p>
            <a:pPr algn="just">
              <a:buFont typeface="Wingdings 3" pitchFamily="18" charset="2"/>
              <a:buNone/>
            </a:pPr>
            <a:r>
              <a:rPr lang="ru-RU" altLang="ru-RU" sz="3200" b="1" smtClean="0"/>
              <a:t>  </a:t>
            </a:r>
          </a:p>
          <a:p>
            <a:pPr algn="just">
              <a:buFont typeface="Wingdings 3" pitchFamily="18" charset="2"/>
              <a:buNone/>
            </a:pPr>
            <a:r>
              <a:rPr lang="ru-RU" altLang="ru-RU" sz="3200" b="1" smtClean="0"/>
              <a:t>  Реконструкция здания бывшего детского сада, расположенного по адресу: Матросова, 8. </a:t>
            </a:r>
          </a:p>
          <a:p>
            <a:endParaRPr lang="ru-RU" altLang="ru-RU" sz="160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4282" y="142852"/>
            <a:ext cx="8643998" cy="107157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3600" dirty="0" smtClean="0">
                <a:solidFill>
                  <a:srgbClr val="000099"/>
                </a:solidFill>
              </a:rPr>
              <a:t>Меры по устранению </a:t>
            </a:r>
            <a:r>
              <a:rPr lang="ru-RU" sz="3600" dirty="0" err="1" smtClean="0">
                <a:solidFill>
                  <a:srgbClr val="000099"/>
                </a:solidFill>
              </a:rPr>
              <a:t>переуплотненности</a:t>
            </a:r>
            <a:r>
              <a:rPr lang="ru-RU" sz="3600" dirty="0" smtClean="0">
                <a:solidFill>
                  <a:srgbClr val="000099"/>
                </a:solidFill>
              </a:rPr>
              <a:t> в ДОУ</a:t>
            </a:r>
            <a:endParaRPr lang="ru-RU" sz="3600" dirty="0">
              <a:solidFill>
                <a:srgbClr val="000099"/>
              </a:solidFill>
            </a:endParaRPr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4D86508-5AD7-44F6-88FD-DACB9D8766AD}" type="slidenum">
              <a:rPr lang="ru-RU" altLang="ru-RU" smtClean="0"/>
              <a:pPr eaLnBrk="1" hangingPunct="1"/>
              <a:t>12</a:t>
            </a:fld>
            <a:endParaRPr lang="ru-RU" altLang="ru-RU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Содержимое 1"/>
          <p:cNvSpPr>
            <a:spLocks noGrp="1"/>
          </p:cNvSpPr>
          <p:nvPr>
            <p:ph idx="1"/>
          </p:nvPr>
        </p:nvSpPr>
        <p:spPr>
          <a:xfrm>
            <a:off x="142875" y="1928813"/>
            <a:ext cx="8543925" cy="4078287"/>
          </a:xfrm>
        </p:spPr>
        <p:txBody>
          <a:bodyPr/>
          <a:lstStyle/>
          <a:p>
            <a:pPr marL="622300" indent="-514350" algn="ctr">
              <a:buFont typeface="Wingdings 3" pitchFamily="18" charset="2"/>
              <a:buNone/>
            </a:pPr>
            <a:r>
              <a:rPr lang="ru-RU" altLang="ru-RU" sz="3200" b="1" smtClean="0">
                <a:cs typeface="Times New Roman" pitchFamily="18" charset="0"/>
              </a:rPr>
              <a:t>1. Предоставляется услуга </a:t>
            </a:r>
          </a:p>
          <a:p>
            <a:pPr marL="622300" indent="-514350" algn="ctr">
              <a:buFont typeface="Wingdings 3" pitchFamily="18" charset="2"/>
              <a:buNone/>
            </a:pPr>
            <a:r>
              <a:rPr lang="ru-RU" altLang="ru-RU" sz="3200" b="1" smtClean="0">
                <a:cs typeface="Times New Roman" pitchFamily="18" charset="0"/>
              </a:rPr>
              <a:t>«Электронная очередь» </a:t>
            </a:r>
          </a:p>
          <a:p>
            <a:pPr marL="622300" indent="-514350" algn="ctr">
              <a:buFont typeface="Wingdings 3" pitchFamily="18" charset="2"/>
              <a:buNone/>
            </a:pPr>
            <a:r>
              <a:rPr lang="ru-RU" altLang="ru-RU" sz="3200" b="1" smtClean="0">
                <a:cs typeface="Times New Roman" pitchFamily="18" charset="0"/>
              </a:rPr>
              <a:t>    в   АИС«Электронная школа  Приморья». </a:t>
            </a:r>
          </a:p>
          <a:p>
            <a:pPr marL="622300" indent="-514350" algn="ctr">
              <a:buFont typeface="Wingdings 3" pitchFamily="18" charset="2"/>
              <a:buNone/>
            </a:pPr>
            <a:endParaRPr lang="ru-RU" altLang="ru-RU" sz="3200" b="1" smtClean="0">
              <a:cs typeface="Times New Roman" pitchFamily="18" charset="0"/>
            </a:endParaRPr>
          </a:p>
          <a:p>
            <a:pPr marL="622300" indent="-514350" algn="ctr">
              <a:buFont typeface="Wingdings 3" pitchFamily="18" charset="2"/>
              <a:buNone/>
            </a:pPr>
            <a:r>
              <a:rPr lang="ru-RU" altLang="ru-RU" sz="3200" b="1" smtClean="0">
                <a:cs typeface="Times New Roman" pitchFamily="18" charset="0"/>
              </a:rPr>
              <a:t>За отчетный период подано  265 электронных заявлений.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2844" y="214290"/>
            <a:ext cx="8786874" cy="150019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3400" dirty="0" smtClean="0">
                <a:solidFill>
                  <a:srgbClr val="000099"/>
                </a:solidFill>
              </a:rPr>
              <a:t>Для  обеспечения  равных возможностей  получения качественного  образования</a:t>
            </a:r>
            <a:endParaRPr lang="ru-RU" sz="3400" dirty="0">
              <a:solidFill>
                <a:srgbClr val="000099"/>
              </a:solidFill>
            </a:endParaRPr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5B3E5BA-02D9-4E84-92DE-14318F67BBCA}" type="slidenum">
              <a:rPr lang="ru-RU" altLang="ru-RU" smtClean="0"/>
              <a:pPr eaLnBrk="1" hangingPunct="1"/>
              <a:t>13</a:t>
            </a:fld>
            <a:endParaRPr lang="ru-RU" altLang="ru-RU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Содержимое 1"/>
          <p:cNvSpPr>
            <a:spLocks noGrp="1"/>
          </p:cNvSpPr>
          <p:nvPr>
            <p:ph idx="1"/>
          </p:nvPr>
        </p:nvSpPr>
        <p:spPr>
          <a:xfrm>
            <a:off x="214313" y="214313"/>
            <a:ext cx="8786812" cy="6215062"/>
          </a:xfrm>
        </p:spPr>
        <p:txBody>
          <a:bodyPr/>
          <a:lstStyle/>
          <a:p>
            <a:pPr algn="ctr">
              <a:buFont typeface="Wingdings 3" pitchFamily="18" charset="2"/>
              <a:buNone/>
            </a:pPr>
            <a:r>
              <a:rPr lang="ru-RU" altLang="ru-RU" sz="3200" b="1" smtClean="0"/>
              <a:t>   2. За муниципальными дошкольными образовательными учреждениями и общеобразовательными учреждениями закреплены микрорайоны с учетом их транспортной доступности.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z="800" b="1" smtClean="0"/>
              <a:t>    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z="3200" b="1" smtClean="0"/>
              <a:t>На балансе муниципальных  образовательных учреждений  находятся 4 автобуса ПАЗ 3205, 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z="3200" b="1" smtClean="0"/>
              <a:t>  1 автобус – КАВЗ 4238-45. </a:t>
            </a:r>
            <a:endParaRPr lang="ru-RU" altLang="ru-RU" sz="800" b="1" smtClean="0"/>
          </a:p>
          <a:p>
            <a:pPr algn="ctr">
              <a:buFont typeface="Wingdings 3" pitchFamily="18" charset="2"/>
              <a:buNone/>
            </a:pPr>
            <a:endParaRPr lang="ru-RU" altLang="ru-RU" sz="800" b="1" smtClean="0"/>
          </a:p>
          <a:p>
            <a:pPr algn="ctr">
              <a:buFont typeface="Wingdings 3" pitchFamily="18" charset="2"/>
              <a:buNone/>
            </a:pPr>
            <a:r>
              <a:rPr lang="ru-RU" altLang="ru-RU" sz="3200" b="1" smtClean="0"/>
              <a:t>    Осуществляется подвоз к месту учебы и обратно 290 детей.</a:t>
            </a:r>
          </a:p>
          <a:p>
            <a:endParaRPr lang="ru-RU" altLang="ru-RU" smtClean="0"/>
          </a:p>
        </p:txBody>
      </p:sp>
      <p:sp>
        <p:nvSpPr>
          <p:cNvPr id="23555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C502ED2-773C-4B43-9485-238D41BF45E1}" type="slidenum">
              <a:rPr lang="ru-RU" altLang="ru-RU" smtClean="0"/>
              <a:pPr eaLnBrk="1" hangingPunct="1"/>
              <a:t>14</a:t>
            </a:fld>
            <a:endParaRPr lang="ru-RU" altLang="ru-RU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Содержимое 1"/>
          <p:cNvSpPr>
            <a:spLocks noGrp="1"/>
          </p:cNvSpPr>
          <p:nvPr>
            <p:ph idx="1"/>
          </p:nvPr>
        </p:nvSpPr>
        <p:spPr>
          <a:xfrm>
            <a:off x="142875" y="928688"/>
            <a:ext cx="8786813" cy="5429250"/>
          </a:xfrm>
        </p:spPr>
        <p:txBody>
          <a:bodyPr/>
          <a:lstStyle/>
          <a:p>
            <a:pPr algn="just"/>
            <a:r>
              <a:rPr lang="ru-RU" altLang="ru-RU" sz="2800" b="1" smtClean="0"/>
              <a:t>В городском округе  62 детей с ОВЗ</a:t>
            </a:r>
          </a:p>
          <a:p>
            <a:pPr algn="just">
              <a:buFont typeface="Wingdings 3" pitchFamily="18" charset="2"/>
              <a:buNone/>
            </a:pPr>
            <a:r>
              <a:rPr lang="ru-RU" altLang="ru-RU" sz="2800" b="1" smtClean="0"/>
              <a:t>   </a:t>
            </a:r>
            <a:r>
              <a:rPr lang="ru-RU" altLang="ru-RU" sz="2800" smtClean="0"/>
              <a:t>(в 2013-2014 учебном году- 69 чел.). </a:t>
            </a:r>
            <a:endParaRPr lang="ru-RU" altLang="ru-RU" sz="2800" b="1" smtClean="0"/>
          </a:p>
          <a:p>
            <a:pPr algn="just"/>
            <a:r>
              <a:rPr lang="ru-RU" altLang="ru-RU" sz="2800" b="1" smtClean="0"/>
              <a:t>Обучаются на дому 45 человек</a:t>
            </a:r>
          </a:p>
          <a:p>
            <a:pPr algn="just">
              <a:buFont typeface="Wingdings 3" pitchFamily="18" charset="2"/>
              <a:buNone/>
            </a:pPr>
            <a:r>
              <a:rPr lang="ru-RU" altLang="ru-RU" sz="2800" b="1" smtClean="0"/>
              <a:t>  </a:t>
            </a:r>
            <a:r>
              <a:rPr lang="ru-RU" altLang="ru-RU" sz="2800" smtClean="0"/>
              <a:t>(в 2013-2014 учебном году - 25 чел.)</a:t>
            </a:r>
            <a:r>
              <a:rPr lang="ru-RU" altLang="ru-RU" sz="2800" b="1" smtClean="0"/>
              <a:t>. </a:t>
            </a:r>
          </a:p>
          <a:p>
            <a:r>
              <a:rPr lang="ru-RU" altLang="ru-RU" sz="2800" b="1" smtClean="0"/>
              <a:t>Посещают образовательные   учреждения человека 17</a:t>
            </a:r>
          </a:p>
          <a:p>
            <a:pPr algn="just">
              <a:buFont typeface="Wingdings 3" pitchFamily="18" charset="2"/>
              <a:buNone/>
            </a:pPr>
            <a:r>
              <a:rPr lang="ru-RU" altLang="ru-RU" sz="2800" b="1" smtClean="0"/>
              <a:t>  </a:t>
            </a:r>
            <a:r>
              <a:rPr lang="ru-RU" altLang="ru-RU" sz="2800" smtClean="0"/>
              <a:t>(в 2013-2014 учебном году – 44 чел.). </a:t>
            </a:r>
            <a:endParaRPr lang="ru-RU" altLang="ru-RU" sz="800" smtClean="0"/>
          </a:p>
          <a:p>
            <a:pPr algn="ctr">
              <a:buFont typeface="Wingdings 3" pitchFamily="18" charset="2"/>
              <a:buNone/>
            </a:pPr>
            <a:endParaRPr lang="ru-RU" altLang="ru-RU" sz="800" b="1" smtClean="0">
              <a:solidFill>
                <a:srgbClr val="000099"/>
              </a:solidFill>
            </a:endParaRPr>
          </a:p>
          <a:p>
            <a:pPr algn="ctr">
              <a:buFont typeface="Wingdings 3" pitchFamily="18" charset="2"/>
              <a:buNone/>
            </a:pPr>
            <a:endParaRPr lang="ru-RU" altLang="ru-RU" sz="800" b="1" smtClean="0">
              <a:solidFill>
                <a:srgbClr val="000099"/>
              </a:solidFill>
            </a:endParaRPr>
          </a:p>
          <a:p>
            <a:pPr algn="ctr">
              <a:buFont typeface="Wingdings 3" pitchFamily="18" charset="2"/>
              <a:buNone/>
            </a:pPr>
            <a:r>
              <a:rPr lang="ru-RU" altLang="ru-RU" sz="2800" b="1" smtClean="0">
                <a:solidFill>
                  <a:srgbClr val="000099"/>
                </a:solidFill>
              </a:rPr>
              <a:t>Дистанционно обучаются   5 детей с ОВЗ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z="2800" smtClean="0"/>
              <a:t>(в 2013-2014 учебном году - 6 чел.) </a:t>
            </a:r>
            <a:endParaRPr lang="ru-RU" altLang="ru-RU" sz="2800" b="1" smtClean="0">
              <a:solidFill>
                <a:srgbClr val="000099"/>
              </a:solidFill>
            </a:endParaRPr>
          </a:p>
          <a:p>
            <a:pPr>
              <a:buFont typeface="Wingdings 3" pitchFamily="18" charset="2"/>
              <a:buNone/>
            </a:pPr>
            <a:r>
              <a:rPr lang="ru-RU" altLang="ru-RU" sz="3200" smtClean="0"/>
              <a:t> </a:t>
            </a:r>
          </a:p>
          <a:p>
            <a:endParaRPr lang="ru-RU" alt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976821"/>
          </a:xfrm>
        </p:spPr>
        <p:txBody>
          <a:bodyPr/>
          <a:lstStyle/>
          <a:p>
            <a:pPr algn="ctr">
              <a:defRPr/>
            </a:pPr>
            <a:r>
              <a:rPr lang="ru-RU" sz="4400" i="1" dirty="0" smtClean="0">
                <a:solidFill>
                  <a:schemeClr val="accent2"/>
                </a:solidFill>
              </a:rPr>
              <a:t>Индивидуальное обучение</a:t>
            </a:r>
            <a:endParaRPr lang="ru-RU" sz="4400" i="1" dirty="0">
              <a:solidFill>
                <a:schemeClr val="accent2"/>
              </a:solidFill>
            </a:endParaRPr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FB6D12D-B3C0-46D2-99C8-AC1285BB870E}" type="slidenum">
              <a:rPr lang="ru-RU" altLang="ru-RU" smtClean="0"/>
              <a:pPr eaLnBrk="1" hangingPunct="1"/>
              <a:t>15</a:t>
            </a:fld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/>
          </p:cNvSpPr>
          <p:nvPr>
            <p:ph type="body" idx="1"/>
          </p:nvPr>
        </p:nvSpPr>
        <p:spPr>
          <a:xfrm>
            <a:off x="0" y="260350"/>
            <a:ext cx="8893175" cy="6169025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 3" pitchFamily="18" charset="2"/>
              <a:buNone/>
            </a:pPr>
            <a:r>
              <a:rPr lang="ru-RU" altLang="ru-RU" sz="2300" smtClean="0"/>
              <a:t>	</a:t>
            </a:r>
            <a:r>
              <a:rPr lang="ru-RU" altLang="ru-RU" sz="2300" i="1" smtClean="0"/>
              <a:t>	</a:t>
            </a:r>
            <a:r>
              <a:rPr lang="ru-RU" altLang="ru-RU" sz="3800" b="1" i="1" smtClean="0">
                <a:solidFill>
                  <a:srgbClr val="000099"/>
                </a:solidFill>
              </a:rPr>
              <a:t>Учреждения дополнительного образования детей:</a:t>
            </a:r>
          </a:p>
          <a:p>
            <a:pPr>
              <a:lnSpc>
                <a:spcPct val="90000"/>
              </a:lnSpc>
            </a:pPr>
            <a:endParaRPr lang="ru-RU" altLang="ru-RU" sz="2300" smtClean="0"/>
          </a:p>
          <a:p>
            <a:pPr>
              <a:lnSpc>
                <a:spcPct val="90000"/>
              </a:lnSpc>
            </a:pPr>
            <a:r>
              <a:rPr lang="ru-RU" altLang="ru-RU" sz="2800" b="1" smtClean="0"/>
              <a:t>МБОУ ДОД «Детско-юношеская спортивная школа «Снайпер»», </a:t>
            </a:r>
          </a:p>
          <a:p>
            <a:pPr>
              <a:lnSpc>
                <a:spcPct val="90000"/>
              </a:lnSpc>
            </a:pPr>
            <a:r>
              <a:rPr lang="ru-RU" altLang="ru-RU" sz="2800" b="1" smtClean="0"/>
              <a:t>МБОУ ДОД «Детско-юношеская спортивная школа «Олимп»», </a:t>
            </a:r>
          </a:p>
          <a:p>
            <a:pPr>
              <a:lnSpc>
                <a:spcPct val="90000"/>
              </a:lnSpc>
            </a:pPr>
            <a:r>
              <a:rPr lang="ru-RU" altLang="ru-RU" sz="2800" b="1" smtClean="0"/>
              <a:t>МБУ ДО «Созвездие», </a:t>
            </a:r>
          </a:p>
          <a:p>
            <a:pPr>
              <a:lnSpc>
                <a:spcPct val="90000"/>
              </a:lnSpc>
            </a:pPr>
            <a:r>
              <a:rPr lang="ru-RU" altLang="ru-RU" sz="2800" b="1" smtClean="0"/>
              <a:t>МБУ ДО «Дом детского творчества», </a:t>
            </a:r>
          </a:p>
          <a:p>
            <a:pPr>
              <a:lnSpc>
                <a:spcPct val="90000"/>
              </a:lnSpc>
            </a:pPr>
            <a:r>
              <a:rPr lang="ru-RU" altLang="ru-RU" sz="2800" b="1" smtClean="0"/>
              <a:t>МБОУ ДОД детский оздоровительно –    </a:t>
            </a:r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r>
              <a:rPr lang="ru-RU" altLang="ru-RU" sz="2800" b="1" smtClean="0"/>
              <a:t>   образовательный спортивный центр. </a:t>
            </a:r>
          </a:p>
          <a:p>
            <a:pPr>
              <a:lnSpc>
                <a:spcPct val="90000"/>
              </a:lnSpc>
            </a:pPr>
            <a:endParaRPr lang="ru-RU" altLang="ru-RU" sz="1200" smtClean="0"/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r>
              <a:rPr lang="ru-RU" altLang="ru-RU" sz="2300" smtClean="0"/>
              <a:t>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Содержимое 1"/>
          <p:cNvSpPr>
            <a:spLocks noGrp="1"/>
          </p:cNvSpPr>
          <p:nvPr>
            <p:ph idx="1"/>
          </p:nvPr>
        </p:nvSpPr>
        <p:spPr>
          <a:xfrm>
            <a:off x="457200" y="428625"/>
            <a:ext cx="8229600" cy="5578475"/>
          </a:xfrm>
        </p:spPr>
        <p:txBody>
          <a:bodyPr/>
          <a:lstStyle/>
          <a:p>
            <a:pPr algn="ctr">
              <a:buFont typeface="Wingdings 3" pitchFamily="18" charset="2"/>
              <a:buNone/>
              <a:defRPr/>
            </a:pPr>
            <a:r>
              <a:rPr lang="ru-RU" sz="3400" b="1" dirty="0" smtClean="0">
                <a:solidFill>
                  <a:srgbClr val="000099"/>
                </a:solidFill>
              </a:rPr>
              <a:t>Охват детей и подростков услугами дополнительного образования:</a:t>
            </a:r>
          </a:p>
          <a:p>
            <a:pPr>
              <a:buFont typeface="Wingdings 3" pitchFamily="18" charset="2"/>
              <a:buNone/>
              <a:defRPr/>
            </a:pPr>
            <a:r>
              <a:rPr lang="ru-RU" sz="3400" b="1" dirty="0" smtClean="0"/>
              <a:t>		</a:t>
            </a:r>
            <a:r>
              <a:rPr lang="ru-RU" sz="3400" b="1" dirty="0" smtClean="0">
                <a:solidFill>
                  <a:schemeClr val="accent3">
                    <a:lumMod val="75000"/>
                  </a:schemeClr>
                </a:solidFill>
              </a:rPr>
              <a:t>2013 год </a:t>
            </a:r>
            <a:r>
              <a:rPr lang="ru-RU" sz="3400" b="1" dirty="0" smtClean="0"/>
              <a:t>– 4774чел. (97%), </a:t>
            </a:r>
          </a:p>
          <a:p>
            <a:pPr>
              <a:buFont typeface="Wingdings 3" pitchFamily="18" charset="2"/>
              <a:buNone/>
              <a:defRPr/>
            </a:pPr>
            <a:r>
              <a:rPr lang="ru-RU" sz="3400" b="1" dirty="0" smtClean="0"/>
              <a:t>		</a:t>
            </a:r>
            <a:r>
              <a:rPr lang="ru-RU" sz="3400" b="1" dirty="0" smtClean="0">
                <a:solidFill>
                  <a:schemeClr val="accent3">
                    <a:lumMod val="75000"/>
                  </a:schemeClr>
                </a:solidFill>
              </a:rPr>
              <a:t>2014 год </a:t>
            </a:r>
            <a:r>
              <a:rPr lang="ru-RU" sz="3400" b="1" dirty="0" smtClean="0"/>
              <a:t>-  4598 чел. (95 %)</a:t>
            </a:r>
          </a:p>
          <a:p>
            <a:pPr>
              <a:buFont typeface="Wingdings 3" pitchFamily="18" charset="2"/>
              <a:buNone/>
              <a:defRPr/>
            </a:pPr>
            <a:r>
              <a:rPr lang="ru-RU" sz="3400" b="1" dirty="0" smtClean="0">
                <a:solidFill>
                  <a:schemeClr val="accent3">
                    <a:lumMod val="75000"/>
                  </a:schemeClr>
                </a:solidFill>
              </a:rPr>
              <a:t>      2015 год </a:t>
            </a:r>
            <a:r>
              <a:rPr lang="ru-RU" sz="3400" b="1" dirty="0" smtClean="0"/>
              <a:t>– 4807 чел. (99%), </a:t>
            </a:r>
          </a:p>
          <a:p>
            <a:pPr>
              <a:buFont typeface="Wingdings 3" pitchFamily="18" charset="2"/>
              <a:buNone/>
              <a:defRPr/>
            </a:pPr>
            <a:r>
              <a:rPr lang="ru-RU" sz="3400" b="1" dirty="0" smtClean="0"/>
              <a:t>		от общего количества детей </a:t>
            </a:r>
          </a:p>
          <a:p>
            <a:pPr>
              <a:buFont typeface="Wingdings 3" pitchFamily="18" charset="2"/>
              <a:buNone/>
              <a:defRPr/>
            </a:pPr>
            <a:r>
              <a:rPr lang="ru-RU" sz="3400" b="1" dirty="0" smtClean="0"/>
              <a:t>		от 7 до 18 лет, проживающих на территории городского округа 		</a:t>
            </a:r>
            <a:r>
              <a:rPr lang="ru-RU" sz="3400" b="1" dirty="0" err="1" smtClean="0"/>
              <a:t>Спасск-Дальний</a:t>
            </a:r>
            <a:endParaRPr lang="ru-RU" sz="3400" b="1" dirty="0" smtClean="0"/>
          </a:p>
        </p:txBody>
      </p:sp>
      <p:sp>
        <p:nvSpPr>
          <p:cNvPr id="26627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ABC613E-B759-44F1-BEA8-D8FF03DD65B3}" type="slidenum">
              <a:rPr lang="ru-RU" altLang="ru-RU" smtClean="0"/>
              <a:pPr eaLnBrk="1" hangingPunct="1"/>
              <a:t>17</a:t>
            </a:fld>
            <a:endParaRPr lang="ru-RU" altLang="ru-RU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ru-RU" sz="3600" i="1" dirty="0" smtClean="0">
                <a:solidFill>
                  <a:srgbClr val="000099"/>
                </a:solidFill>
                <a:effectLst/>
              </a:rPr>
              <a:t>Направления работы учреждений дополнительного образования</a:t>
            </a:r>
          </a:p>
        </p:txBody>
      </p:sp>
      <p:graphicFrame>
        <p:nvGraphicFramePr>
          <p:cNvPr id="40164" name="Group 228"/>
          <p:cNvGraphicFramePr>
            <a:graphicFrameLocks noGrp="1"/>
          </p:cNvGraphicFramePr>
          <p:nvPr/>
        </p:nvGraphicFramePr>
        <p:xfrm>
          <a:off x="285721" y="1357301"/>
          <a:ext cx="8607454" cy="4897769"/>
        </p:xfrm>
        <a:graphic>
          <a:graphicData uri="http://schemas.openxmlformats.org/drawingml/2006/table">
            <a:tbl>
              <a:tblPr/>
              <a:tblGrid>
                <a:gridCol w="1074123"/>
                <a:gridCol w="1077339"/>
                <a:gridCol w="1074123"/>
                <a:gridCol w="1075730"/>
                <a:gridCol w="1006588"/>
                <a:gridCol w="1003372"/>
                <a:gridCol w="1291199"/>
                <a:gridCol w="1004980"/>
              </a:tblGrid>
              <a:tr h="24288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vert="vert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детей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vert="vert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Техническое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vert="vert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Эколого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биологическое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vert="vert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Туристско-краеведческое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vert="vert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Спортивное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vert="vert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Художественное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vert="vert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Другие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vert="vert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79132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2012-2013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132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2013-2014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1583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132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2014-2015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1587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Содержимое 1"/>
          <p:cNvSpPr>
            <a:spLocks noGrp="1"/>
          </p:cNvSpPr>
          <p:nvPr>
            <p:ph idx="1"/>
          </p:nvPr>
        </p:nvSpPr>
        <p:spPr>
          <a:xfrm>
            <a:off x="0" y="571500"/>
            <a:ext cx="8858250" cy="5857875"/>
          </a:xfrm>
        </p:spPr>
        <p:txBody>
          <a:bodyPr/>
          <a:lstStyle/>
          <a:p>
            <a:pPr algn="ctr">
              <a:buFont typeface="Wingdings 3" pitchFamily="18" charset="2"/>
              <a:buNone/>
            </a:pPr>
            <a:r>
              <a:rPr lang="ru-RU" altLang="ru-RU" sz="2200" b="1" smtClean="0"/>
              <a:t>	</a:t>
            </a:r>
            <a:r>
              <a:rPr lang="ru-RU" altLang="ru-RU" sz="2800" b="1" smtClean="0">
                <a:solidFill>
                  <a:srgbClr val="000099"/>
                </a:solidFill>
              </a:rPr>
              <a:t>Количество реализуемых дополнительных образовательных программ 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z="2800" b="1" smtClean="0">
                <a:solidFill>
                  <a:srgbClr val="000099"/>
                </a:solidFill>
              </a:rPr>
              <a:t>для обучающихся: 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z="2800" b="1" smtClean="0"/>
              <a:t>   2013 год – 92,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z="2800" b="1" smtClean="0"/>
              <a:t>   2014 год – 93, 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z="2800" b="1" smtClean="0"/>
              <a:t>  2015 год – 95. 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z="2800" b="1" smtClean="0"/>
              <a:t>	</a:t>
            </a:r>
          </a:p>
          <a:p>
            <a:pPr algn="just">
              <a:buFont typeface="Wingdings 3" pitchFamily="18" charset="2"/>
              <a:buNone/>
            </a:pPr>
            <a:r>
              <a:rPr lang="ru-RU" altLang="ru-RU" sz="2800" b="1" smtClean="0"/>
              <a:t>		</a:t>
            </a:r>
            <a:r>
              <a:rPr lang="ru-RU" altLang="ru-RU" sz="2800" b="1" smtClean="0">
                <a:solidFill>
                  <a:srgbClr val="000099"/>
                </a:solidFill>
              </a:rPr>
              <a:t>Внеурочную деятельность </a:t>
            </a:r>
            <a:r>
              <a:rPr lang="ru-RU" altLang="ru-RU" sz="2800" b="1" smtClean="0"/>
              <a:t>в рамках введения ФГОС начального общего образования реализовывали МБУ ДО  «Созвездие», МБУ ДО «Дом детского творчества».</a:t>
            </a:r>
          </a:p>
          <a:p>
            <a:pPr algn="just">
              <a:buFont typeface="Wingdings 3" pitchFamily="18" charset="2"/>
              <a:buNone/>
            </a:pPr>
            <a:endParaRPr lang="ru-RU" altLang="ru-RU" sz="2600" b="1" smtClean="0"/>
          </a:p>
          <a:p>
            <a:pPr>
              <a:buFont typeface="Wingdings 3" pitchFamily="18" charset="2"/>
              <a:buNone/>
            </a:pPr>
            <a:endParaRPr lang="ru-RU" altLang="ru-RU" sz="800" smtClean="0"/>
          </a:p>
          <a:p>
            <a:pPr>
              <a:buFont typeface="Wingdings 3" pitchFamily="18" charset="2"/>
              <a:buNone/>
            </a:pPr>
            <a:endParaRPr lang="ru-RU" altLang="ru-RU" sz="2400" smtClean="0"/>
          </a:p>
        </p:txBody>
      </p:sp>
      <p:sp>
        <p:nvSpPr>
          <p:cNvPr id="28675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5763CEF-E640-47A1-BFF9-CCFA4FF9C81F}" type="slidenum">
              <a:rPr lang="ru-RU" altLang="ru-RU" smtClean="0"/>
              <a:pPr eaLnBrk="1" hangingPunct="1"/>
              <a:t>19</a:t>
            </a:fld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/>
          </p:cNvSpPr>
          <p:nvPr>
            <p:ph type="title"/>
          </p:nvPr>
        </p:nvSpPr>
        <p:spPr bwMode="auto">
          <a:xfrm>
            <a:off x="357126" y="214290"/>
            <a:ext cx="8786874" cy="571504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ru-RU" sz="3200" dirty="0" smtClean="0">
                <a:solidFill>
                  <a:srgbClr val="000099"/>
                </a:solidFill>
                <a:effectLst/>
              </a:rPr>
              <a:t>Цели и задачи   системы  образования</a:t>
            </a:r>
            <a:r>
              <a:rPr lang="ru-RU" sz="4000" i="1" dirty="0" smtClean="0">
                <a:solidFill>
                  <a:srgbClr val="000099"/>
                </a:solidFill>
                <a:effectLst/>
              </a:rPr>
              <a:t>:</a:t>
            </a:r>
          </a:p>
        </p:txBody>
      </p:sp>
      <p:sp>
        <p:nvSpPr>
          <p:cNvPr id="11267" name="Rectangle 3"/>
          <p:cNvSpPr>
            <a:spLocks noGrp="1"/>
          </p:cNvSpPr>
          <p:nvPr>
            <p:ph type="body" idx="1"/>
          </p:nvPr>
        </p:nvSpPr>
        <p:spPr>
          <a:xfrm>
            <a:off x="0" y="928688"/>
            <a:ext cx="8786813" cy="5715000"/>
          </a:xfrm>
        </p:spPr>
        <p:txBody>
          <a:bodyPr/>
          <a:lstStyle/>
          <a:p>
            <a:pPr algn="just"/>
            <a:r>
              <a:rPr lang="ru-RU" altLang="ru-RU" sz="1700" b="1" smtClean="0"/>
              <a:t>оптимизация сети муниципальных образовательных организаций, </a:t>
            </a:r>
          </a:p>
          <a:p>
            <a:pPr algn="just"/>
            <a:r>
              <a:rPr lang="ru-RU" altLang="ru-RU" sz="1700" b="1" smtClean="0"/>
              <a:t>совершенствование ресурсной базы муниципальных образовательных организаций за счет участия городского округа в реализации государственной программы Приморского края «Развитие образования приморского края» на 2013-2017 годы, муниципальной программы «Развитие образования городского округа Спасск-Дальний» на 2015-2017 годы, программ развития муниципальных образовательных организаций, </a:t>
            </a:r>
          </a:p>
          <a:p>
            <a:pPr algn="just"/>
            <a:r>
              <a:rPr lang="ru-RU" altLang="ru-RU" sz="1700" b="1" smtClean="0"/>
              <a:t>обеспечение профессионального развития кадров;</a:t>
            </a:r>
          </a:p>
          <a:p>
            <a:pPr algn="just"/>
            <a:r>
              <a:rPr lang="ru-RU" altLang="ru-RU" sz="1700" b="1" smtClean="0"/>
              <a:t>предоставление качественных платных образовательных и необразовательных услуг, востребованных у населения городского округа;</a:t>
            </a:r>
          </a:p>
          <a:p>
            <a:pPr algn="just"/>
            <a:r>
              <a:rPr lang="ru-RU" altLang="ru-RU" sz="1700" b="1" smtClean="0"/>
              <a:t>обеспечение доступности качественного образования;</a:t>
            </a:r>
          </a:p>
          <a:p>
            <a:pPr algn="just"/>
            <a:r>
              <a:rPr lang="ru-RU" altLang="ru-RU" sz="1700" b="1" smtClean="0"/>
              <a:t>социализация детей, подростков и молодежи, реализация систем духовно-нравственного, патриотического, экологического воспитания, профилактической работы (профилактики безнадзорности и правонарушений, табакокурения, алкоголизма и наркомании, экстремизма и терроризма в детской и молодёжной среде, суицидального поведения насилия над детьми);</a:t>
            </a:r>
          </a:p>
          <a:p>
            <a:pPr algn="just"/>
            <a:r>
              <a:rPr lang="ru-RU" altLang="ru-RU" sz="1700" b="1" smtClean="0"/>
              <a:t>обеспечение эффективной профориентационнй работы с обучающимися.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/>
          </p:cNvSpPr>
          <p:nvPr>
            <p:ph type="body" idx="4294967295"/>
          </p:nvPr>
        </p:nvSpPr>
        <p:spPr>
          <a:xfrm>
            <a:off x="0" y="142875"/>
            <a:ext cx="9144000" cy="6143625"/>
          </a:xfrm>
        </p:spPr>
        <p:txBody>
          <a:bodyPr/>
          <a:lstStyle/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ru-RU" altLang="ru-RU" sz="1800" smtClean="0"/>
              <a:t>	</a:t>
            </a:r>
          </a:p>
          <a:p>
            <a:pPr algn="ctr">
              <a:lnSpc>
                <a:spcPct val="80000"/>
              </a:lnSpc>
              <a:buFont typeface="Wingdings 3" pitchFamily="18" charset="2"/>
              <a:buNone/>
            </a:pPr>
            <a:r>
              <a:rPr lang="ru-RU" altLang="ru-RU" sz="3200" b="1" smtClean="0">
                <a:solidFill>
                  <a:srgbClr val="000099"/>
                </a:solidFill>
              </a:rPr>
              <a:t>На начало 2014-2015 учебного года </a:t>
            </a:r>
          </a:p>
          <a:p>
            <a:pPr algn="ctr">
              <a:lnSpc>
                <a:spcPct val="80000"/>
              </a:lnSpc>
              <a:buFont typeface="Wingdings 3" pitchFamily="18" charset="2"/>
              <a:buNone/>
            </a:pPr>
            <a:r>
              <a:rPr lang="ru-RU" altLang="ru-RU" sz="3200" b="1" smtClean="0"/>
              <a:t>в муниципальных общеобразовательных учреждениях городского округа </a:t>
            </a:r>
          </a:p>
          <a:p>
            <a:pPr algn="ctr">
              <a:lnSpc>
                <a:spcPct val="80000"/>
              </a:lnSpc>
              <a:buFont typeface="Wingdings 3" pitchFamily="18" charset="2"/>
              <a:buNone/>
            </a:pPr>
            <a:r>
              <a:rPr lang="ru-RU" altLang="ru-RU" sz="3200" b="1" smtClean="0"/>
              <a:t> </a:t>
            </a:r>
            <a:r>
              <a:rPr lang="ru-RU" altLang="ru-RU" sz="3200" b="1" smtClean="0">
                <a:solidFill>
                  <a:srgbClr val="000099"/>
                </a:solidFill>
              </a:rPr>
              <a:t>обучалось 4918 человек.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z="3200" b="1" smtClean="0"/>
              <a:t>(в дневных школах – 4644 чел.,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z="3200" b="1" smtClean="0"/>
              <a:t>на очно-заочном отделении 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z="3200" b="1" smtClean="0"/>
              <a:t>МБОУ СОШ № 14 -297 чел.).</a:t>
            </a:r>
          </a:p>
          <a:p>
            <a:endParaRPr lang="ru-RU" altLang="ru-RU" sz="3200" b="1" smtClean="0"/>
          </a:p>
          <a:p>
            <a:pPr algn="ctr">
              <a:buFont typeface="Wingdings 3" pitchFamily="18" charset="2"/>
              <a:buNone/>
            </a:pPr>
            <a:r>
              <a:rPr lang="ru-RU" altLang="ru-RU" sz="3200" b="1" smtClean="0">
                <a:solidFill>
                  <a:srgbClr val="000099"/>
                </a:solidFill>
              </a:rPr>
              <a:t>В 2013-2014 учебном году </a:t>
            </a:r>
            <a:r>
              <a:rPr lang="ru-RU" altLang="ru-RU" sz="3200" b="1" smtClean="0"/>
              <a:t>– 4965 ученика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z="3200" b="1" smtClean="0"/>
              <a:t> (в дневных школах – 4664  чел., 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z="3200" b="1" smtClean="0"/>
              <a:t>в вечерней сменной школе – 321  чел.).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endParaRPr lang="ru-RU" altLang="ru-RU" sz="2800" b="1" smtClean="0"/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endParaRPr lang="ru-RU" altLang="ru-RU" sz="2200" smtClean="0"/>
          </a:p>
          <a:p>
            <a:pPr algn="ctr">
              <a:lnSpc>
                <a:spcPct val="80000"/>
              </a:lnSpc>
              <a:buFont typeface="Wingdings 3" pitchFamily="18" charset="2"/>
              <a:buNone/>
            </a:pPr>
            <a:endParaRPr lang="ru-RU" altLang="ru-RU" sz="2200" smtClean="0"/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ru-RU" altLang="ru-RU" sz="2200" smtClean="0"/>
              <a:t>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9001156" cy="785818"/>
          </a:xfrm>
        </p:spPr>
        <p:txBody>
          <a:bodyPr/>
          <a:lstStyle/>
          <a:p>
            <a:pPr algn="ctr">
              <a:defRPr/>
            </a:pPr>
            <a:r>
              <a:rPr lang="ru-RU" i="1" dirty="0" smtClean="0">
                <a:solidFill>
                  <a:srgbClr val="000099"/>
                </a:solidFill>
              </a:rPr>
              <a:t>Основные причины непосещения </a:t>
            </a:r>
            <a:endParaRPr lang="ru-RU" i="1" dirty="0">
              <a:solidFill>
                <a:srgbClr val="000099"/>
              </a:solidFill>
            </a:endParaRPr>
          </a:p>
        </p:txBody>
      </p:sp>
      <p:sp>
        <p:nvSpPr>
          <p:cNvPr id="30723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61973D9-68A6-4A1A-89AB-CFBA9CEBD287}" type="slidenum">
              <a:rPr lang="ru-RU" altLang="ru-RU" smtClean="0"/>
              <a:pPr eaLnBrk="1" hangingPunct="1"/>
              <a:t>21</a:t>
            </a:fld>
            <a:endParaRPr lang="ru-RU" altLang="ru-RU" smtClean="0"/>
          </a:p>
        </p:txBody>
      </p:sp>
      <p:graphicFrame>
        <p:nvGraphicFramePr>
          <p:cNvPr id="7" name="Диаграмма 6"/>
          <p:cNvGraphicFramePr>
            <a:graphicFrameLocks noGrp="1"/>
          </p:cNvGraphicFramePr>
          <p:nvPr>
            <p:ph type="chart" idx="1"/>
          </p:nvPr>
        </p:nvGraphicFramePr>
        <p:xfrm>
          <a:off x="142844" y="857232"/>
          <a:ext cx="8858312" cy="5144812"/>
        </p:xfrm>
        <a:graphic>
          <a:graphicData uri="http://schemas.openxmlformats.org/drawingml/2006/table">
            <a:tbl>
              <a:tblPr/>
              <a:tblGrid>
                <a:gridCol w="1008524"/>
                <a:gridCol w="1023519"/>
                <a:gridCol w="956037"/>
                <a:gridCol w="897921"/>
                <a:gridCol w="1013206"/>
                <a:gridCol w="769512"/>
                <a:gridCol w="821065"/>
                <a:gridCol w="866055"/>
                <a:gridCol w="821065"/>
                <a:gridCol w="681408"/>
              </a:tblGrid>
              <a:tr h="2571768"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100" b="1" dirty="0">
                          <a:latin typeface="Times New Roman"/>
                          <a:ea typeface="Times New Roman"/>
                          <a:cs typeface="Calibri"/>
                        </a:rPr>
                        <a:t>Год</a:t>
                      </a:r>
                      <a:endParaRPr lang="ru-RU" sz="21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111" marR="26111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100" b="1" dirty="0">
                          <a:latin typeface="Times New Roman"/>
                          <a:ea typeface="Times New Roman"/>
                          <a:cs typeface="Calibri"/>
                        </a:rPr>
                        <a:t>Всего обучающихся дневных ОУ</a:t>
                      </a:r>
                      <a:endParaRPr lang="ru-RU" sz="21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111" marR="26111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100" b="1" dirty="0">
                          <a:latin typeface="Times New Roman"/>
                          <a:ea typeface="Times New Roman"/>
                          <a:cs typeface="Calibri"/>
                        </a:rPr>
                        <a:t>Кол-во </a:t>
                      </a:r>
                      <a:r>
                        <a:rPr lang="ru-RU" sz="2100" b="1" dirty="0" err="1">
                          <a:latin typeface="Times New Roman"/>
                          <a:ea typeface="Times New Roman"/>
                          <a:cs typeface="Calibri"/>
                        </a:rPr>
                        <a:t>необучающихся</a:t>
                      </a:r>
                      <a:endParaRPr lang="ru-RU" sz="21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111" marR="26111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100" b="1" dirty="0">
                          <a:latin typeface="Times New Roman"/>
                          <a:ea typeface="Times New Roman"/>
                          <a:cs typeface="Calibri"/>
                        </a:rPr>
                        <a:t>Нежелание </a:t>
                      </a:r>
                      <a:endParaRPr lang="ru-RU" sz="2100" b="1" dirty="0" smtClean="0">
                        <a:latin typeface="Times New Roman"/>
                        <a:ea typeface="Times New Roman"/>
                        <a:cs typeface="Calibri"/>
                      </a:endParaRPr>
                    </a:p>
                    <a:p>
                      <a:pPr marL="71755" marR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100" b="1" dirty="0" smtClean="0">
                          <a:latin typeface="Times New Roman"/>
                          <a:ea typeface="Times New Roman"/>
                          <a:cs typeface="Calibri"/>
                        </a:rPr>
                        <a:t>учиться</a:t>
                      </a:r>
                      <a:endParaRPr lang="ru-RU" sz="21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111" marR="26111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100" b="1" dirty="0" smtClean="0">
                          <a:latin typeface="Times New Roman"/>
                          <a:ea typeface="Times New Roman"/>
                          <a:cs typeface="Calibri"/>
                        </a:rPr>
                        <a:t>Нет     </a:t>
                      </a:r>
                      <a:r>
                        <a:rPr lang="ru-RU" sz="2100" b="1" dirty="0">
                          <a:latin typeface="Times New Roman"/>
                          <a:ea typeface="Times New Roman"/>
                          <a:cs typeface="Calibri"/>
                        </a:rPr>
                        <a:t>контроля</a:t>
                      </a:r>
                      <a:endParaRPr lang="ru-RU" sz="21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111" marR="26111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100" b="1" dirty="0">
                          <a:latin typeface="Times New Roman"/>
                          <a:ea typeface="Times New Roman"/>
                          <a:cs typeface="Calibri"/>
                        </a:rPr>
                        <a:t>Длительная болезнь</a:t>
                      </a:r>
                      <a:endParaRPr lang="ru-RU" sz="21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111" marR="26111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100" b="1" dirty="0">
                          <a:latin typeface="Times New Roman"/>
                          <a:ea typeface="Times New Roman"/>
                          <a:cs typeface="Calibri"/>
                        </a:rPr>
                        <a:t>Бродяжничает</a:t>
                      </a:r>
                      <a:endParaRPr lang="ru-RU" sz="21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111" marR="26111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100" b="1" dirty="0">
                          <a:latin typeface="Times New Roman"/>
                          <a:ea typeface="Times New Roman"/>
                          <a:cs typeface="Calibri"/>
                        </a:rPr>
                        <a:t>Розыск</a:t>
                      </a:r>
                      <a:endParaRPr lang="ru-RU" sz="21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111" marR="26111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100" b="1" dirty="0">
                          <a:latin typeface="Times New Roman"/>
                          <a:ea typeface="Times New Roman"/>
                          <a:cs typeface="Calibri"/>
                        </a:rPr>
                        <a:t>Место нахождения неизвестно</a:t>
                      </a:r>
                      <a:endParaRPr lang="ru-RU" sz="21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111" marR="26111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100" b="1" dirty="0">
                          <a:latin typeface="Times New Roman"/>
                          <a:ea typeface="Times New Roman"/>
                          <a:cs typeface="Calibri"/>
                        </a:rPr>
                        <a:t>Осуждены</a:t>
                      </a:r>
                      <a:endParaRPr lang="ru-RU" sz="21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111" marR="26111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8572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2014-2015</a:t>
                      </a:r>
                      <a:endParaRPr lang="ru-RU" sz="21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111" marR="26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1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4807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100" b="1" dirty="0" smtClean="0">
                          <a:latin typeface="Times New Roman"/>
                          <a:ea typeface="Times New Roman"/>
                          <a:cs typeface="Calibri"/>
                        </a:rPr>
                        <a:t>чел.</a:t>
                      </a:r>
                      <a:endParaRPr lang="ru-RU" sz="21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111" marR="26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100" b="1" dirty="0" smtClean="0">
                          <a:latin typeface="Times New Roman"/>
                          <a:ea typeface="Times New Roman"/>
                          <a:cs typeface="Calibri"/>
                        </a:rPr>
                        <a:t>6-12</a:t>
                      </a:r>
                      <a:endParaRPr lang="ru-RU" sz="2100" b="1" dirty="0" smtClean="0"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100" b="1" dirty="0" smtClean="0">
                          <a:latin typeface="Times New Roman"/>
                          <a:ea typeface="Times New Roman"/>
                          <a:cs typeface="Calibri"/>
                        </a:rPr>
                        <a:t>чел.</a:t>
                      </a:r>
                      <a:endParaRPr lang="ru-RU" sz="21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111" marR="26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100" b="1" dirty="0" smtClean="0">
                          <a:latin typeface="Times New Roman"/>
                          <a:ea typeface="Times New Roman"/>
                          <a:cs typeface="Calibri"/>
                        </a:rPr>
                        <a:t>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100" b="1" dirty="0" smtClean="0">
                          <a:latin typeface="Times New Roman"/>
                          <a:ea typeface="Times New Roman"/>
                          <a:cs typeface="Calibri"/>
                        </a:rPr>
                        <a:t>(33%)</a:t>
                      </a:r>
                      <a:endParaRPr lang="ru-RU" sz="21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111" marR="26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100" b="1" dirty="0" smtClean="0">
                          <a:latin typeface="Times New Roman"/>
                          <a:ea typeface="Times New Roman"/>
                          <a:cs typeface="Calibri"/>
                        </a:rPr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100" b="1" dirty="0" smtClean="0">
                          <a:latin typeface="Times New Roman"/>
                          <a:ea typeface="Times New Roman"/>
                          <a:cs typeface="Calibri"/>
                        </a:rPr>
                        <a:t>(17%)</a:t>
                      </a:r>
                      <a:endParaRPr lang="ru-RU" sz="21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111" marR="26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100" b="1" dirty="0" smtClean="0">
                          <a:latin typeface="Times New Roman"/>
                          <a:ea typeface="Times New Roman"/>
                          <a:cs typeface="Calibri"/>
                        </a:rPr>
                        <a:t>-</a:t>
                      </a:r>
                      <a:endParaRPr lang="ru-RU" sz="21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111" marR="26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1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1" dirty="0" smtClean="0">
                          <a:latin typeface="Times New Roman"/>
                          <a:ea typeface="Times New Roman"/>
                          <a:cs typeface="Calibri"/>
                        </a:rPr>
                        <a:t>(42%)</a:t>
                      </a:r>
                      <a:endParaRPr lang="ru-RU" sz="2100" b="1" dirty="0" smtClean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111" marR="26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100" b="1" dirty="0" smtClean="0">
                          <a:latin typeface="Times New Roman"/>
                          <a:ea typeface="Times New Roman"/>
                          <a:cs typeface="Calibri"/>
                        </a:rPr>
                        <a:t>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100" b="1" dirty="0" smtClean="0">
                          <a:latin typeface="Times New Roman"/>
                          <a:ea typeface="Times New Roman"/>
                          <a:cs typeface="Calibri"/>
                        </a:rPr>
                        <a:t>(33%)</a:t>
                      </a:r>
                      <a:endParaRPr lang="ru-RU" sz="21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111" marR="26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100" b="1" dirty="0" smtClean="0">
                          <a:latin typeface="Times New Roman"/>
                          <a:ea typeface="Times New Roman"/>
                          <a:cs typeface="Calibri"/>
                        </a:rPr>
                        <a:t>-</a:t>
                      </a:r>
                      <a:endParaRPr lang="ru-RU" sz="21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111" marR="26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100" b="1" dirty="0" smtClean="0">
                          <a:latin typeface="Calibri"/>
                          <a:ea typeface="Times New Roman"/>
                          <a:cs typeface="Calibri"/>
                        </a:rPr>
                        <a:t>-</a:t>
                      </a:r>
                      <a:endParaRPr lang="ru-RU" sz="21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111" marR="26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8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2013-2014</a:t>
                      </a:r>
                      <a:endParaRPr lang="ru-RU" sz="21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111" marR="26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1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4602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100" b="1" dirty="0" smtClean="0">
                          <a:latin typeface="Times New Roman"/>
                          <a:ea typeface="Times New Roman"/>
                          <a:cs typeface="Calibri"/>
                        </a:rPr>
                        <a:t>чел.</a:t>
                      </a:r>
                      <a:endParaRPr lang="ru-RU" sz="21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111" marR="26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100" b="1" dirty="0" smtClean="0">
                          <a:latin typeface="Times New Roman"/>
                          <a:ea typeface="Times New Roman"/>
                          <a:cs typeface="Calibri"/>
                        </a:rPr>
                        <a:t>7-10</a:t>
                      </a:r>
                      <a:endParaRPr lang="ru-RU" sz="2100" b="1" dirty="0" smtClean="0"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100" b="1" dirty="0" smtClean="0">
                          <a:latin typeface="Times New Roman"/>
                          <a:ea typeface="Times New Roman"/>
                          <a:cs typeface="Calibri"/>
                        </a:rPr>
                        <a:t>чел.</a:t>
                      </a:r>
                      <a:endParaRPr lang="ru-RU" sz="21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111" marR="26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100" b="1" dirty="0" smtClean="0">
                          <a:latin typeface="Times New Roman"/>
                          <a:ea typeface="Times New Roman"/>
                          <a:cs typeface="Calibri"/>
                        </a:rPr>
                        <a:t>33%</a:t>
                      </a:r>
                      <a:endParaRPr lang="ru-RU" sz="21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111" marR="26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100" b="1" dirty="0" smtClean="0">
                          <a:latin typeface="Times New Roman"/>
                          <a:ea typeface="Times New Roman"/>
                          <a:cs typeface="Calibri"/>
                        </a:rPr>
                        <a:t>8%</a:t>
                      </a:r>
                      <a:endParaRPr lang="ru-RU" sz="21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111" marR="26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100" b="1" dirty="0" smtClean="0">
                          <a:latin typeface="Times New Roman"/>
                          <a:ea typeface="Times New Roman"/>
                          <a:cs typeface="Calibri"/>
                        </a:rPr>
                        <a:t>9,1%</a:t>
                      </a:r>
                      <a:endParaRPr lang="ru-RU" sz="21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111" marR="26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100" b="1" dirty="0" smtClean="0">
                          <a:latin typeface="Calibri"/>
                          <a:ea typeface="Times New Roman"/>
                          <a:cs typeface="Calibri"/>
                        </a:rPr>
                        <a:t>-</a:t>
                      </a:r>
                      <a:endParaRPr lang="ru-RU" sz="21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111" marR="26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100" b="1" dirty="0" smtClean="0">
                          <a:latin typeface="Times New Roman"/>
                          <a:ea typeface="Times New Roman"/>
                          <a:cs typeface="Calibri"/>
                        </a:rPr>
                        <a:t>40%</a:t>
                      </a:r>
                      <a:endParaRPr lang="ru-RU" sz="21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111" marR="26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100" b="1" dirty="0" smtClean="0">
                          <a:latin typeface="Times New Roman"/>
                          <a:ea typeface="Times New Roman"/>
                          <a:cs typeface="Calibri"/>
                        </a:rPr>
                        <a:t>-</a:t>
                      </a:r>
                      <a:endParaRPr lang="ru-RU" sz="21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111" marR="26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100" b="1" dirty="0" smtClean="0">
                          <a:latin typeface="Times New Roman"/>
                          <a:ea typeface="Times New Roman"/>
                          <a:cs typeface="Calibri"/>
                        </a:rPr>
                        <a:t>4,6%</a:t>
                      </a:r>
                      <a:endParaRPr lang="ru-RU" sz="21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111" marR="26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8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2012-2013</a:t>
                      </a:r>
                      <a:endParaRPr lang="ru-RU" sz="2100" b="1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111" marR="26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1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4637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100" b="1" dirty="0" smtClean="0">
                          <a:latin typeface="Times New Roman"/>
                          <a:ea typeface="Times New Roman"/>
                          <a:cs typeface="Calibri"/>
                        </a:rPr>
                        <a:t>чел.</a:t>
                      </a:r>
                      <a:endParaRPr lang="ru-RU" sz="21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111" marR="26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100" b="1" dirty="0" smtClean="0">
                          <a:latin typeface="Times New Roman"/>
                          <a:ea typeface="Times New Roman"/>
                          <a:cs typeface="Calibri"/>
                        </a:rPr>
                        <a:t>7-11</a:t>
                      </a:r>
                      <a:endParaRPr lang="ru-RU" sz="2100" b="1" dirty="0"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100" b="1" dirty="0">
                          <a:latin typeface="Times New Roman"/>
                          <a:ea typeface="Times New Roman"/>
                          <a:cs typeface="Calibri"/>
                        </a:rPr>
                        <a:t>чел.</a:t>
                      </a:r>
                      <a:endParaRPr lang="ru-RU" sz="21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111" marR="26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100" b="1" dirty="0" smtClean="0">
                          <a:latin typeface="Times New Roman"/>
                          <a:ea typeface="Times New Roman"/>
                          <a:cs typeface="Calibri"/>
                        </a:rPr>
                        <a:t>27,3%</a:t>
                      </a:r>
                      <a:endParaRPr lang="ru-RU" sz="21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111" marR="26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100" b="1" dirty="0" smtClean="0">
                          <a:latin typeface="Times New Roman"/>
                          <a:ea typeface="Times New Roman"/>
                          <a:cs typeface="Calibri"/>
                        </a:rPr>
                        <a:t>18,2%</a:t>
                      </a:r>
                      <a:endParaRPr lang="ru-RU" sz="21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111" marR="26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100" b="1" dirty="0" smtClean="0">
                          <a:latin typeface="Times New Roman"/>
                          <a:ea typeface="Times New Roman"/>
                          <a:cs typeface="Calibri"/>
                        </a:rPr>
                        <a:t>-</a:t>
                      </a:r>
                      <a:endParaRPr lang="ru-RU" sz="21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111" marR="26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100" b="1" dirty="0" smtClean="0">
                          <a:latin typeface="Calibri"/>
                          <a:ea typeface="Times New Roman"/>
                          <a:cs typeface="Calibri"/>
                        </a:rPr>
                        <a:t>-</a:t>
                      </a:r>
                      <a:endParaRPr lang="ru-RU" sz="21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111" marR="26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100" b="1" dirty="0" smtClean="0">
                          <a:latin typeface="Times New Roman"/>
                          <a:ea typeface="Times New Roman"/>
                          <a:cs typeface="Calibri"/>
                        </a:rPr>
                        <a:t>45,5%</a:t>
                      </a:r>
                      <a:endParaRPr lang="ru-RU" sz="21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111" marR="26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100" b="1" dirty="0">
                          <a:latin typeface="Times New Roman"/>
                          <a:ea typeface="Times New Roman"/>
                          <a:cs typeface="Calibri"/>
                        </a:rPr>
                        <a:t>-</a:t>
                      </a:r>
                      <a:endParaRPr lang="ru-RU" sz="21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111" marR="26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100" b="1" dirty="0" smtClean="0">
                          <a:latin typeface="Times New Roman"/>
                          <a:ea typeface="Times New Roman"/>
                          <a:cs typeface="Calibri"/>
                        </a:rPr>
                        <a:t>9,0%</a:t>
                      </a:r>
                      <a:endParaRPr lang="ru-RU" sz="21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111" marR="26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/>
          </p:cNvSpPr>
          <p:nvPr>
            <p:ph type="body" idx="4294967295"/>
          </p:nvPr>
        </p:nvSpPr>
        <p:spPr>
          <a:xfrm>
            <a:off x="214313" y="0"/>
            <a:ext cx="8286750" cy="6429375"/>
          </a:xfrm>
        </p:spPr>
        <p:txBody>
          <a:bodyPr/>
          <a:lstStyle/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ru-RU" altLang="ru-RU" sz="1800" smtClean="0"/>
              <a:t>	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endParaRPr lang="ru-RU" altLang="ru-RU" sz="2200" smtClean="0"/>
          </a:p>
          <a:p>
            <a:pPr algn="ctr">
              <a:lnSpc>
                <a:spcPct val="80000"/>
              </a:lnSpc>
              <a:buFont typeface="Wingdings 3" pitchFamily="18" charset="2"/>
              <a:buNone/>
            </a:pPr>
            <a:r>
              <a:rPr lang="ru-RU" altLang="ru-RU" sz="3800" b="1" smtClean="0"/>
              <a:t>В 2014-2015 учебном году прошли  оценочную аттестацию (без  первых классов – 444 чел.) - 4332 обучающихся </a:t>
            </a:r>
          </a:p>
          <a:p>
            <a:pPr algn="ctr">
              <a:lnSpc>
                <a:spcPct val="80000"/>
              </a:lnSpc>
              <a:buFont typeface="Wingdings 3" pitchFamily="18" charset="2"/>
              <a:buNone/>
            </a:pPr>
            <a:endParaRPr lang="ru-RU" altLang="ru-RU" sz="3800" b="1" smtClean="0"/>
          </a:p>
          <a:p>
            <a:pPr algn="ctr">
              <a:lnSpc>
                <a:spcPct val="80000"/>
              </a:lnSpc>
              <a:buFont typeface="Wingdings 3" pitchFamily="18" charset="2"/>
              <a:buNone/>
            </a:pPr>
            <a:r>
              <a:rPr lang="ru-RU" altLang="ru-RU" sz="3800" b="1" smtClean="0"/>
              <a:t>В 2013-2014 учебном  году</a:t>
            </a:r>
          </a:p>
          <a:p>
            <a:pPr algn="ctr">
              <a:lnSpc>
                <a:spcPct val="80000"/>
              </a:lnSpc>
              <a:buFont typeface="Wingdings 3" pitchFamily="18" charset="2"/>
              <a:buNone/>
            </a:pPr>
            <a:r>
              <a:rPr lang="ru-RU" altLang="ru-RU" sz="3800" b="1" smtClean="0"/>
              <a:t> - 4105 человек.</a:t>
            </a:r>
          </a:p>
          <a:p>
            <a:pPr algn="ctr">
              <a:lnSpc>
                <a:spcPct val="80000"/>
              </a:lnSpc>
              <a:buFont typeface="Wingdings 3" pitchFamily="18" charset="2"/>
              <a:buNone/>
            </a:pPr>
            <a:endParaRPr lang="ru-RU" altLang="ru-RU" sz="3800" b="1" smtClean="0"/>
          </a:p>
          <a:p>
            <a:pPr algn="ctr">
              <a:lnSpc>
                <a:spcPct val="80000"/>
              </a:lnSpc>
              <a:buFont typeface="Wingdings 3" pitchFamily="18" charset="2"/>
              <a:buNone/>
            </a:pPr>
            <a:r>
              <a:rPr lang="ru-RU" altLang="ru-RU" sz="3800" b="1" smtClean="0"/>
              <a:t> Из них успевают 4094 ученика (99,8%).</a:t>
            </a:r>
          </a:p>
          <a:p>
            <a:pPr algn="ctr">
              <a:lnSpc>
                <a:spcPct val="80000"/>
              </a:lnSpc>
              <a:buFont typeface="Wingdings 3" pitchFamily="18" charset="2"/>
              <a:buNone/>
            </a:pPr>
            <a:endParaRPr lang="ru-RU" altLang="ru-RU" sz="2200" smtClean="0"/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ru-RU" altLang="ru-RU" sz="2200" smtClean="0"/>
              <a:t>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Содержимое 7"/>
          <p:cNvSpPr>
            <a:spLocks noGrp="1"/>
          </p:cNvSpPr>
          <p:nvPr>
            <p:ph idx="1"/>
          </p:nvPr>
        </p:nvSpPr>
        <p:spPr>
          <a:xfrm>
            <a:off x="142875" y="0"/>
            <a:ext cx="8858250" cy="6500813"/>
          </a:xfrm>
        </p:spPr>
        <p:txBody>
          <a:bodyPr/>
          <a:lstStyle/>
          <a:p>
            <a:pPr algn="ctr">
              <a:buFont typeface="Wingdings 3" pitchFamily="18" charset="2"/>
              <a:buNone/>
              <a:defRPr/>
            </a:pPr>
            <a:endParaRPr lang="ru-RU" sz="1050" b="1" dirty="0" smtClean="0"/>
          </a:p>
          <a:p>
            <a:pPr algn="ctr">
              <a:buFont typeface="Wingdings 3" pitchFamily="18" charset="2"/>
              <a:buNone/>
              <a:defRPr/>
            </a:pPr>
            <a:endParaRPr lang="ru-RU" sz="3200" b="1" dirty="0" smtClean="0">
              <a:solidFill>
                <a:srgbClr val="000099"/>
              </a:solidFill>
            </a:endParaRPr>
          </a:p>
          <a:p>
            <a:pPr algn="ctr">
              <a:buFont typeface="Wingdings 3" pitchFamily="18" charset="2"/>
              <a:buNone/>
              <a:defRPr/>
            </a:pPr>
            <a:r>
              <a:rPr lang="ru-RU" sz="3200" b="1" dirty="0" smtClean="0">
                <a:solidFill>
                  <a:srgbClr val="000099"/>
                </a:solidFill>
              </a:rPr>
              <a:t>Окончили школу на «4» и «5» </a:t>
            </a:r>
          </a:p>
          <a:p>
            <a:pPr algn="ctr">
              <a:buFont typeface="Wingdings 3" pitchFamily="18" charset="2"/>
              <a:buNone/>
              <a:defRPr/>
            </a:pPr>
            <a:r>
              <a:rPr lang="ru-RU" sz="3200" b="1" dirty="0" smtClean="0"/>
              <a:t>в 2014-2015 учебном году  - 1800 (42% )  </a:t>
            </a:r>
          </a:p>
          <a:p>
            <a:pPr algn="ctr">
              <a:buFont typeface="Wingdings 3" pitchFamily="18" charset="2"/>
              <a:buNone/>
              <a:defRPr/>
            </a:pPr>
            <a:r>
              <a:rPr lang="ru-RU" sz="3200" b="1" dirty="0" smtClean="0"/>
              <a:t>в 2013-2014 учебном году – 1719 (42%)</a:t>
            </a:r>
          </a:p>
          <a:p>
            <a:pPr algn="ctr">
              <a:buFont typeface="Wingdings 3" pitchFamily="18" charset="2"/>
              <a:buNone/>
              <a:defRPr/>
            </a:pPr>
            <a:r>
              <a:rPr lang="ru-RU" sz="3200" b="1" dirty="0" smtClean="0"/>
              <a:t>В 2012-2013 учебном году – 1703 (41 %)</a:t>
            </a:r>
          </a:p>
          <a:p>
            <a:pPr algn="ctr">
              <a:buFont typeface="Wingdings 3" pitchFamily="18" charset="2"/>
              <a:buNone/>
              <a:defRPr/>
            </a:pPr>
            <a:endParaRPr lang="ru-RU" sz="3200" b="1" dirty="0" smtClean="0"/>
          </a:p>
          <a:p>
            <a:pPr algn="ctr">
              <a:buFont typeface="Wingdings 3" pitchFamily="18" charset="2"/>
              <a:buNone/>
              <a:defRPr/>
            </a:pPr>
            <a:r>
              <a:rPr lang="ru-RU" sz="3200" b="1" dirty="0" smtClean="0">
                <a:solidFill>
                  <a:srgbClr val="000099"/>
                </a:solidFill>
              </a:rPr>
              <a:t>Не успевают</a:t>
            </a:r>
          </a:p>
          <a:p>
            <a:pPr algn="ctr">
              <a:buFont typeface="Wingdings 3" pitchFamily="18" charset="2"/>
              <a:buNone/>
              <a:defRPr/>
            </a:pPr>
            <a:r>
              <a:rPr lang="ru-RU" sz="3200" b="1" dirty="0" smtClean="0"/>
              <a:t>в 2014-2015 учебном году – 8 чел.</a:t>
            </a:r>
          </a:p>
          <a:p>
            <a:pPr algn="ctr">
              <a:buFont typeface="Wingdings 3" pitchFamily="18" charset="2"/>
              <a:buNone/>
              <a:defRPr/>
            </a:pPr>
            <a:r>
              <a:rPr lang="ru-RU" sz="3200" b="1" dirty="0" smtClean="0"/>
              <a:t>в 2013-2014 учебном году – 11 чел.</a:t>
            </a:r>
          </a:p>
          <a:p>
            <a:pPr algn="ctr">
              <a:buFont typeface="Wingdings 3" pitchFamily="18" charset="2"/>
              <a:buNone/>
              <a:defRPr/>
            </a:pPr>
            <a:r>
              <a:rPr lang="ru-RU" sz="3200" b="1" dirty="0" smtClean="0"/>
              <a:t>в 2012-2013 учебном году – 13 чел.</a:t>
            </a:r>
          </a:p>
          <a:p>
            <a:pPr algn="ctr">
              <a:buFont typeface="Wingdings 3" pitchFamily="18" charset="2"/>
              <a:buNone/>
              <a:defRPr/>
            </a:pPr>
            <a:endParaRPr lang="ru-RU" sz="1000" b="1" dirty="0" smtClean="0"/>
          </a:p>
          <a:p>
            <a:pPr algn="ctr">
              <a:buFont typeface="Wingdings 3" pitchFamily="18" charset="2"/>
              <a:buNone/>
              <a:defRPr/>
            </a:pPr>
            <a:endParaRPr lang="ru-RU" sz="2400" dirty="0" smtClean="0"/>
          </a:p>
          <a:p>
            <a:pPr algn="ctr">
              <a:buFont typeface="Wingdings 3" pitchFamily="18" charset="2"/>
              <a:buNone/>
              <a:defRPr/>
            </a:pPr>
            <a:endParaRPr lang="ru-RU" sz="2400" dirty="0" smtClean="0"/>
          </a:p>
          <a:p>
            <a:pPr>
              <a:defRPr/>
            </a:pPr>
            <a:endParaRPr lang="ru-RU" dirty="0" smtClean="0"/>
          </a:p>
        </p:txBody>
      </p:sp>
      <p:sp>
        <p:nvSpPr>
          <p:cNvPr id="32771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BE6CD09-E81B-40E0-8326-A7AE03FB99CF}" type="slidenum">
              <a:rPr lang="ru-RU" altLang="ru-RU" smtClean="0"/>
              <a:pPr eaLnBrk="1" hangingPunct="1"/>
              <a:t>23</a:t>
            </a:fld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0"/>
            <a:ext cx="8715436" cy="6072206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3600" dirty="0" smtClean="0">
                <a:solidFill>
                  <a:srgbClr val="000099"/>
                </a:solidFill>
              </a:rPr>
              <a:t>Лидеры </a:t>
            </a:r>
            <a:br>
              <a:rPr lang="ru-RU" sz="3600" dirty="0" smtClean="0">
                <a:solidFill>
                  <a:srgbClr val="000099"/>
                </a:solidFill>
              </a:rPr>
            </a:br>
            <a:r>
              <a:rPr lang="ru-RU" sz="3600" dirty="0" smtClean="0">
                <a:solidFill>
                  <a:srgbClr val="000099"/>
                </a:solidFill>
              </a:rPr>
              <a:t>по числу хорошистов и отличников</a:t>
            </a:r>
            <a:r>
              <a:rPr lang="ru-RU" sz="3200" dirty="0" smtClean="0">
                <a:solidFill>
                  <a:srgbClr val="000099"/>
                </a:solidFill>
              </a:rPr>
              <a:t/>
            </a:r>
            <a:br>
              <a:rPr lang="ru-RU" sz="3200" dirty="0" smtClean="0">
                <a:solidFill>
                  <a:srgbClr val="000099"/>
                </a:solidFill>
              </a:rPr>
            </a:br>
            <a:r>
              <a:rPr lang="ru-RU" sz="3200" dirty="0" smtClean="0">
                <a:solidFill>
                  <a:srgbClr val="000099"/>
                </a:solidFill>
              </a:rPr>
              <a:t> </a:t>
            </a:r>
            <a:br>
              <a:rPr lang="ru-RU" sz="3200" dirty="0" smtClean="0">
                <a:solidFill>
                  <a:srgbClr val="000099"/>
                </a:solidFill>
              </a:rPr>
            </a:br>
            <a:r>
              <a:rPr lang="ru-RU" sz="3200" dirty="0" smtClean="0">
                <a:solidFill>
                  <a:schemeClr val="tx1"/>
                </a:solidFill>
              </a:rPr>
              <a:t>МБОУ «Гимназия» - 63%</a:t>
            </a:r>
            <a:br>
              <a:rPr lang="ru-RU" sz="3200" dirty="0" smtClean="0">
                <a:solidFill>
                  <a:schemeClr val="tx1"/>
                </a:solidFill>
              </a:rPr>
            </a:br>
            <a:r>
              <a:rPr lang="ru-RU" sz="3200" dirty="0" smtClean="0">
                <a:solidFill>
                  <a:schemeClr val="tx1"/>
                </a:solidFill>
              </a:rPr>
              <a:t>(в 2012-2013 учебном году - 62,9%)</a:t>
            </a:r>
            <a:br>
              <a:rPr lang="ru-RU" sz="3200" dirty="0" smtClean="0">
                <a:solidFill>
                  <a:schemeClr val="tx1"/>
                </a:solidFill>
              </a:rPr>
            </a:br>
            <a:r>
              <a:rPr lang="ru-RU" sz="4800" dirty="0" smtClean="0">
                <a:solidFill>
                  <a:schemeClr val="tx1"/>
                </a:solidFill>
              </a:rPr>
              <a:t/>
            </a:r>
            <a:br>
              <a:rPr lang="ru-RU" sz="48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>Повысилось  количество учеников, успевающих на «4»и «5» </a:t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>в школах №№ 1, 5, 11, 15. </a:t>
            </a:r>
            <a:endParaRPr lang="ru-RU" sz="5400" dirty="0">
              <a:solidFill>
                <a:schemeClr val="tx1"/>
              </a:solidFill>
            </a:endParaRPr>
          </a:p>
        </p:txBody>
      </p:sp>
      <p:sp>
        <p:nvSpPr>
          <p:cNvPr id="33795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0BACE2B-95C9-479B-B4EB-4A3582745FC2}" type="slidenum">
              <a:rPr lang="ru-RU" altLang="ru-RU" smtClean="0"/>
              <a:pPr eaLnBrk="1" hangingPunct="1"/>
              <a:t>24</a:t>
            </a:fld>
            <a:endParaRPr lang="ru-RU" altLang="ru-RU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9001156" cy="785818"/>
          </a:xfrm>
        </p:spPr>
        <p:txBody>
          <a:bodyPr/>
          <a:lstStyle/>
          <a:p>
            <a:pPr>
              <a:defRPr/>
            </a:pPr>
            <a:r>
              <a:rPr lang="ru-RU" sz="3400" i="1" dirty="0" smtClean="0">
                <a:solidFill>
                  <a:srgbClr val="000099"/>
                </a:solidFill>
              </a:rPr>
              <a:t>Сведения об обучающихся на «4» и «5»</a:t>
            </a:r>
            <a:endParaRPr lang="ru-RU" sz="3400" dirty="0">
              <a:solidFill>
                <a:srgbClr val="000099"/>
              </a:solidFill>
            </a:endParaRPr>
          </a:p>
        </p:txBody>
      </p:sp>
      <p:sp>
        <p:nvSpPr>
          <p:cNvPr id="34819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D794DF3-8F08-406C-9999-9E4D92316016}" type="slidenum">
              <a:rPr lang="ru-RU" altLang="ru-RU" smtClean="0"/>
              <a:pPr eaLnBrk="1" hangingPunct="1"/>
              <a:t>25</a:t>
            </a:fld>
            <a:endParaRPr lang="ru-RU" altLang="ru-RU" smtClean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857234"/>
          <a:ext cx="8715434" cy="5341838"/>
        </p:xfrm>
        <a:graphic>
          <a:graphicData uri="http://schemas.openxmlformats.org/drawingml/2006/table">
            <a:tbl>
              <a:tblPr/>
              <a:tblGrid>
                <a:gridCol w="881887"/>
                <a:gridCol w="812915"/>
                <a:gridCol w="739014"/>
                <a:gridCol w="739014"/>
                <a:gridCol w="613384"/>
                <a:gridCol w="785817"/>
                <a:gridCol w="714380"/>
                <a:gridCol w="714380"/>
                <a:gridCol w="714380"/>
                <a:gridCol w="714380"/>
                <a:gridCol w="642942"/>
                <a:gridCol w="642941"/>
              </a:tblGrid>
              <a:tr h="16430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Ш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Ы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МБОУ СОШ № 1</a:t>
                      </a: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МБОУ СОШ № 3</a:t>
                      </a: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МБОУ СОШ № 4</a:t>
                      </a: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МБОУ СОШ № 5</a:t>
                      </a: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МБОУ СОШ </a:t>
                      </a: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  11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МБОУ СОШ </a:t>
                      </a: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  12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МБОУ </a:t>
                      </a: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СОШ №   </a:t>
                      </a: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МБОУ СОШ </a:t>
                      </a: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  15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Филиал  </a:t>
                      </a: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СОШ   №  </a:t>
                      </a: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Гимназия</a:t>
                      </a: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</a:tr>
              <a:tr h="10715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Calibri"/>
                        </a:rPr>
                        <a:t>2014-2015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264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чел. </a:t>
                      </a: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46%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167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чел.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34%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196</a:t>
                      </a: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ru-RU" sz="1800" b="1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чел</a:t>
                      </a: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40%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221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чел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42%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244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чел.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44%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135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чел.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44%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чел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35%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175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чел.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34%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281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чел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63%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1800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чел.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42%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359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Calibri"/>
                        </a:rPr>
                        <a:t>2013-2014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256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чел. 45,0%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162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чел.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36,2%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196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чел.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42,2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150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чел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41,3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%.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208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чел.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38,2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151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чел.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46,9%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125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чел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40,7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%.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183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чел.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33,5%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чел.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293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чел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66,7%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1719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чел.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42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359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Calibri"/>
                        </a:rPr>
                        <a:t>2012-2013</a:t>
                      </a:r>
                      <a:endParaRPr lang="ru-RU" sz="18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264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чел.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45,9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%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178 чел.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39,3%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177 чел.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38,1%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124чел.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40,0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%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208 чел.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38,7%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158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чел.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46,6%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129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чел.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34,9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%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170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чел.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30,6%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15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чел</a:t>
                      </a:r>
                      <a:r>
                        <a:rPr lang="ru-RU" sz="1800" b="1" dirty="0" smtClean="0">
                          <a:latin typeface="Times New Roman"/>
                          <a:ea typeface="Calibri"/>
                          <a:cs typeface="Calibri"/>
                        </a:rPr>
                        <a:t>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Calibri"/>
                        </a:rPr>
                        <a:t>14,5</a:t>
                      </a: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%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280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чел.62,9%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1703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чел.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41,0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%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Grp="1"/>
          </p:cNvSpPr>
          <p:nvPr>
            <p:ph type="body" idx="4294967295"/>
          </p:nvPr>
        </p:nvSpPr>
        <p:spPr>
          <a:xfrm>
            <a:off x="0" y="142875"/>
            <a:ext cx="9144000" cy="6572250"/>
          </a:xfrm>
        </p:spPr>
        <p:txBody>
          <a:bodyPr/>
          <a:lstStyle/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ru-RU" altLang="ru-RU" sz="2400" smtClean="0"/>
              <a:t>		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endParaRPr lang="ru-RU" altLang="ru-RU" sz="1200" smtClean="0"/>
          </a:p>
          <a:p>
            <a:pPr algn="ctr">
              <a:lnSpc>
                <a:spcPct val="80000"/>
              </a:lnSpc>
              <a:buFont typeface="Wingdings 3" pitchFamily="18" charset="2"/>
              <a:buNone/>
            </a:pPr>
            <a:r>
              <a:rPr lang="ru-RU" altLang="ru-RU" sz="2800" b="1" smtClean="0"/>
              <a:t>В </a:t>
            </a:r>
            <a:r>
              <a:rPr lang="en-US" altLang="ru-RU" sz="2800" b="1" smtClean="0"/>
              <a:t>XI</a:t>
            </a:r>
            <a:r>
              <a:rPr lang="ru-RU" altLang="ru-RU" sz="2800" b="1" smtClean="0"/>
              <a:t> (</a:t>
            </a:r>
            <a:r>
              <a:rPr lang="en-US" altLang="ru-RU" sz="2800" b="1" smtClean="0"/>
              <a:t>XII</a:t>
            </a:r>
            <a:r>
              <a:rPr lang="ru-RU" altLang="ru-RU" sz="2800" b="1" smtClean="0"/>
              <a:t>) классах на конец 2014-2015 учебного года  в школах обучалось 253 человека           (в 2014 году – 300) </a:t>
            </a:r>
          </a:p>
          <a:p>
            <a:pPr algn="ctr">
              <a:lnSpc>
                <a:spcPct val="80000"/>
              </a:lnSpc>
              <a:buFont typeface="Wingdings 3" pitchFamily="18" charset="2"/>
              <a:buNone/>
            </a:pPr>
            <a:endParaRPr lang="ru-RU" altLang="ru-RU" sz="800" b="1" smtClean="0"/>
          </a:p>
          <a:p>
            <a:pPr algn="ctr">
              <a:lnSpc>
                <a:spcPct val="80000"/>
              </a:lnSpc>
              <a:buFont typeface="Wingdings 3" pitchFamily="18" charset="2"/>
              <a:buNone/>
            </a:pPr>
            <a:r>
              <a:rPr lang="ru-RU" altLang="ru-RU" sz="2800" b="1" smtClean="0"/>
              <a:t>К  ГИА  допущены  253 выпускника. </a:t>
            </a:r>
          </a:p>
          <a:p>
            <a:pPr algn="ctr">
              <a:lnSpc>
                <a:spcPct val="80000"/>
              </a:lnSpc>
              <a:buFont typeface="Wingdings 3" pitchFamily="18" charset="2"/>
              <a:buNone/>
            </a:pPr>
            <a:r>
              <a:rPr lang="ru-RU" altLang="ru-RU" sz="2800" b="1" smtClean="0"/>
              <a:t>   ГИА в форме ЕГЭ сдавали  211 чел. (83,4 %), </a:t>
            </a:r>
          </a:p>
          <a:p>
            <a:pPr algn="just">
              <a:lnSpc>
                <a:spcPct val="80000"/>
              </a:lnSpc>
              <a:buFont typeface="Wingdings 3" pitchFamily="18" charset="2"/>
              <a:buNone/>
            </a:pPr>
            <a:r>
              <a:rPr lang="ru-RU" altLang="ru-RU" sz="2800" b="1" smtClean="0"/>
              <a:t>		      в форме ГВЭ – 42 чел. (16,6 %)</a:t>
            </a:r>
            <a:r>
              <a:rPr lang="ru-RU" altLang="ru-RU" sz="2400" smtClean="0"/>
              <a:t>,  </a:t>
            </a:r>
            <a:r>
              <a:rPr lang="ru-RU" altLang="ru-RU" sz="2800" smtClean="0"/>
              <a:t>выпускники 12 классов очно-заочной формы обучения  (в 2014 году  -59 человек (19,7 %)</a:t>
            </a:r>
            <a:endParaRPr lang="ru-RU" altLang="ru-RU" sz="2800" b="1" smtClean="0"/>
          </a:p>
          <a:p>
            <a:r>
              <a:rPr lang="ru-RU" altLang="ru-RU" sz="2800" b="1" smtClean="0"/>
              <a:t>ГИА по русскому языку и математике в форме ГВЭ прошли все 42 человека. </a:t>
            </a:r>
          </a:p>
          <a:p>
            <a:r>
              <a:rPr lang="ru-RU" altLang="ru-RU" sz="2800" b="1" smtClean="0"/>
              <a:t>Обязательные экзамены  в форме ЕГЭ по русскому языку  и математике сдали 95,5 % выпускников.  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endParaRPr lang="ru-RU" altLang="ru-RU" sz="2800" smtClean="0"/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ru-RU" altLang="ru-RU" sz="2800" smtClean="0"/>
              <a:t>  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endParaRPr lang="ru-RU" altLang="ru-RU" sz="2200" smtClean="0"/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endParaRPr lang="ru-RU" altLang="ru-RU" sz="11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/>
          </p:cNvSpPr>
          <p:nvPr>
            <p:ph type="title"/>
          </p:nvPr>
        </p:nvSpPr>
        <p:spPr bwMode="auto">
          <a:xfrm>
            <a:off x="214282" y="214290"/>
            <a:ext cx="8715436" cy="1143008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ru-RU" sz="2800" i="1" dirty="0" smtClean="0">
                <a:solidFill>
                  <a:srgbClr val="000099"/>
                </a:solidFill>
              </a:rPr>
              <a:t>Динамика  результатов ЕГЭ </a:t>
            </a:r>
            <a:br>
              <a:rPr lang="ru-RU" sz="2800" i="1" dirty="0" smtClean="0">
                <a:solidFill>
                  <a:srgbClr val="000099"/>
                </a:solidFill>
              </a:rPr>
            </a:br>
            <a:r>
              <a:rPr lang="ru-RU" sz="2800" i="1" dirty="0" smtClean="0">
                <a:solidFill>
                  <a:srgbClr val="000099"/>
                </a:solidFill>
              </a:rPr>
              <a:t>по обязательным предметам</a:t>
            </a:r>
            <a:endParaRPr lang="ru-RU" sz="2800" dirty="0">
              <a:solidFill>
                <a:srgbClr val="000099"/>
              </a:solidFill>
            </a:endParaRPr>
          </a:p>
        </p:txBody>
      </p:sp>
      <p:sp>
        <p:nvSpPr>
          <p:cNvPr id="4" name="Rectangle 3"/>
          <p:cNvSpPr txBox="1">
            <a:spLocks/>
          </p:cNvSpPr>
          <p:nvPr/>
        </p:nvSpPr>
        <p:spPr bwMode="auto">
          <a:xfrm>
            <a:off x="285750" y="5286375"/>
            <a:ext cx="857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endParaRPr lang="ru-RU" sz="2700" dirty="0">
              <a:latin typeface="+mn-lt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14282" y="1142984"/>
          <a:ext cx="8715436" cy="4929190"/>
        </p:xfrm>
        <a:graphic>
          <a:graphicData uri="http://schemas.openxmlformats.org/drawingml/2006/table">
            <a:tbl>
              <a:tblPr/>
              <a:tblGrid>
                <a:gridCol w="1357322"/>
                <a:gridCol w="857256"/>
                <a:gridCol w="928694"/>
                <a:gridCol w="928694"/>
                <a:gridCol w="928694"/>
                <a:gridCol w="928694"/>
                <a:gridCol w="928694"/>
                <a:gridCol w="1000132"/>
                <a:gridCol w="857256"/>
              </a:tblGrid>
              <a:tr h="27295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b="1" dirty="0">
                          <a:latin typeface="+mn-lt"/>
                          <a:ea typeface="Times New Roman"/>
                          <a:cs typeface="Calibri"/>
                        </a:rPr>
                        <a:t>Предмет</a:t>
                      </a:r>
                      <a:endParaRPr lang="ru-RU" sz="2800" dirty="0">
                        <a:latin typeface="+mn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 vert="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b="1" dirty="0" smtClean="0">
                          <a:latin typeface="+mn-lt"/>
                          <a:ea typeface="Times New Roman"/>
                          <a:cs typeface="Calibri"/>
                        </a:rPr>
                        <a:t>2012 </a:t>
                      </a:r>
                      <a:r>
                        <a:rPr lang="ru-RU" sz="2800" b="1" dirty="0">
                          <a:latin typeface="+mn-lt"/>
                          <a:ea typeface="Times New Roman"/>
                          <a:cs typeface="Calibri"/>
                        </a:rPr>
                        <a:t>год</a:t>
                      </a:r>
                      <a:endParaRPr lang="ru-RU" sz="2800" dirty="0">
                        <a:latin typeface="+mn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 vert="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b="1" dirty="0">
                          <a:latin typeface="+mn-lt"/>
                          <a:ea typeface="Times New Roman"/>
                          <a:cs typeface="Calibri"/>
                        </a:rPr>
                        <a:t>динамика</a:t>
                      </a:r>
                      <a:endParaRPr lang="ru-RU" sz="2800" dirty="0">
                        <a:latin typeface="+mn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 vert="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b="1" dirty="0" smtClean="0">
                          <a:latin typeface="+mn-lt"/>
                          <a:ea typeface="Times New Roman"/>
                          <a:cs typeface="Calibri"/>
                        </a:rPr>
                        <a:t>2013 </a:t>
                      </a:r>
                      <a:r>
                        <a:rPr lang="ru-RU" sz="2800" b="1" dirty="0">
                          <a:latin typeface="+mn-lt"/>
                          <a:ea typeface="Times New Roman"/>
                          <a:cs typeface="Calibri"/>
                        </a:rPr>
                        <a:t>год</a:t>
                      </a:r>
                      <a:endParaRPr lang="ru-RU" sz="2800" dirty="0">
                        <a:latin typeface="+mn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 vert="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b="1" dirty="0" smtClean="0">
                          <a:latin typeface="+mn-lt"/>
                          <a:ea typeface="Times New Roman"/>
                          <a:cs typeface="Calibri"/>
                        </a:rPr>
                        <a:t>динамика</a:t>
                      </a:r>
                      <a:endParaRPr lang="ru-RU" sz="2800" dirty="0">
                        <a:latin typeface="+mn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 vert="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b="1" dirty="0" smtClean="0">
                          <a:latin typeface="+mn-lt"/>
                          <a:ea typeface="Times New Roman"/>
                          <a:cs typeface="Calibri"/>
                        </a:rPr>
                        <a:t>2014 </a:t>
                      </a:r>
                      <a:r>
                        <a:rPr lang="ru-RU" sz="2800" b="1" dirty="0">
                          <a:latin typeface="+mn-lt"/>
                          <a:ea typeface="Times New Roman"/>
                          <a:cs typeface="Calibri"/>
                        </a:rPr>
                        <a:t>год</a:t>
                      </a:r>
                      <a:endParaRPr lang="ru-RU" sz="2800" dirty="0">
                        <a:latin typeface="+mn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 vert="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b="1" i="0" dirty="0">
                          <a:latin typeface="+mn-lt"/>
                          <a:ea typeface="Times New Roman"/>
                          <a:cs typeface="Calibri"/>
                        </a:rPr>
                        <a:t>динамика</a:t>
                      </a:r>
                      <a:endParaRPr lang="ru-RU" sz="2800" i="0" dirty="0">
                        <a:latin typeface="+mn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 vert="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b="1" dirty="0" smtClean="0">
                          <a:latin typeface="+mn-lt"/>
                          <a:ea typeface="Times New Roman"/>
                          <a:cs typeface="Calibri"/>
                        </a:rPr>
                        <a:t>2015 </a:t>
                      </a:r>
                      <a:r>
                        <a:rPr lang="ru-RU" sz="2800" b="1" dirty="0">
                          <a:latin typeface="+mn-lt"/>
                          <a:ea typeface="Times New Roman"/>
                          <a:cs typeface="Calibri"/>
                        </a:rPr>
                        <a:t>год</a:t>
                      </a:r>
                      <a:endParaRPr lang="ru-RU" sz="2800" dirty="0">
                        <a:latin typeface="+mn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 vert="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b="1" i="0" dirty="0">
                          <a:latin typeface="+mn-lt"/>
                          <a:ea typeface="Times New Roman"/>
                          <a:cs typeface="Calibri"/>
                        </a:rPr>
                        <a:t>динамика</a:t>
                      </a:r>
                      <a:endParaRPr lang="ru-RU" sz="2800" i="0" dirty="0">
                        <a:latin typeface="+mn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 vert="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</a:tr>
              <a:tr h="10257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Calibri"/>
                        </a:rPr>
                        <a:t>Русский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Calibri"/>
                        </a:rPr>
                        <a:t>язык</a:t>
                      </a:r>
                      <a:endParaRPr lang="ru-RU" sz="20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59,07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+ 0,23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61,21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+2,14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63,52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+3,31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Calibri"/>
                          <a:cs typeface="Times New Roman"/>
                        </a:rPr>
                        <a:t>64,06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Calibri"/>
                          <a:cs typeface="Times New Roman"/>
                        </a:rPr>
                        <a:t>+0,54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38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 err="1" smtClean="0">
                          <a:latin typeface="Times New Roman"/>
                          <a:ea typeface="Times New Roman"/>
                          <a:cs typeface="Calibri"/>
                        </a:rPr>
                        <a:t>Матема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Calibri"/>
                        </a:rPr>
                        <a:t>-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Calibri"/>
                        </a:rPr>
                        <a:t>тика</a:t>
                      </a:r>
                      <a:endParaRPr lang="ru-RU" sz="20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  <a:cs typeface="Times New Roman"/>
                        </a:rPr>
                        <a:t>40,54</a:t>
                      </a:r>
                      <a:endParaRPr lang="ru-RU" sz="2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- 4,29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  <a:cs typeface="Times New Roman"/>
                        </a:rPr>
                        <a:t>43,74</a:t>
                      </a:r>
                      <a:endParaRPr lang="ru-RU" sz="2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+3,2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41,33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-2,41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Calibri"/>
                          <a:cs typeface="Times New Roman"/>
                        </a:rPr>
                        <a:t>42,78/3,82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Calibri"/>
                          <a:cs typeface="Times New Roman"/>
                        </a:rPr>
                        <a:t>+1,45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Grp="1"/>
          </p:cNvSpPr>
          <p:nvPr>
            <p:ph type="body" idx="1"/>
          </p:nvPr>
        </p:nvSpPr>
        <p:spPr>
          <a:xfrm>
            <a:off x="285750" y="214313"/>
            <a:ext cx="8572500" cy="571500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 3" pitchFamily="18" charset="2"/>
              <a:buNone/>
            </a:pPr>
            <a:r>
              <a:rPr lang="ru-RU" altLang="ru-RU" sz="4000" b="1" i="1" smtClean="0">
                <a:solidFill>
                  <a:srgbClr val="000099"/>
                </a:solidFill>
              </a:rPr>
              <a:t>Результаты ЕГЭ (средний балл)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14313" y="785813"/>
          <a:ext cx="8643936" cy="5214936"/>
        </p:xfrm>
        <a:graphic>
          <a:graphicData uri="http://schemas.openxmlformats.org/drawingml/2006/table">
            <a:tbl>
              <a:tblPr/>
              <a:tblGrid>
                <a:gridCol w="2071656"/>
                <a:gridCol w="785812"/>
                <a:gridCol w="857250"/>
                <a:gridCol w="785812"/>
                <a:gridCol w="785812"/>
                <a:gridCol w="785812"/>
                <a:gridCol w="1143000"/>
                <a:gridCol w="1428782"/>
              </a:tblGrid>
              <a:tr h="14289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Предмет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2011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2012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2013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Среди школ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2014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Среди школ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2015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Среди школ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Calibri"/>
                          <a:cs typeface="Times New Roman"/>
                        </a:rPr>
                        <a:t>2015</a:t>
                      </a:r>
                      <a:endParaRPr lang="ru-RU" sz="12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Calibri"/>
                          <a:cs typeface="Times New Roman"/>
                        </a:rPr>
                        <a:t>Средний </a:t>
                      </a: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балл в городе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 (со всеми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категориями участников)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Calibri"/>
                          <a:cs typeface="Times New Roman"/>
                        </a:rPr>
                        <a:t>2015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Средний балл в Приморском крае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Calibri"/>
                          <a:cs typeface="Times New Roman"/>
                        </a:rPr>
                        <a:t>(среди школьников)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55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99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Русский язык</a:t>
                      </a:r>
                      <a:endParaRPr lang="ru-RU" sz="1800" b="1" dirty="0">
                        <a:solidFill>
                          <a:srgbClr val="99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58,84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59,07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61,21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63,52 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64,06 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63,31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63,14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10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99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Математика</a:t>
                      </a:r>
                      <a:endParaRPr lang="ru-RU" sz="1800" b="1" dirty="0">
                        <a:solidFill>
                          <a:srgbClr val="99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44,83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40,54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43,74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41,33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42,78/3,82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41,27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43,20/3,81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5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99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Физика</a:t>
                      </a:r>
                      <a:endParaRPr lang="ru-RU" sz="1800" b="1" dirty="0">
                        <a:solidFill>
                          <a:srgbClr val="99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49,70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42,79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48,04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44,95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45,63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45,51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48,02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5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99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Химия</a:t>
                      </a:r>
                      <a:endParaRPr lang="ru-RU" sz="1800" b="1" dirty="0">
                        <a:solidFill>
                          <a:srgbClr val="99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47,79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52,62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62,46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54,95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53,73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52,91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50,49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5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99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Биология</a:t>
                      </a:r>
                      <a:endParaRPr lang="ru-RU" sz="1800" b="1" dirty="0">
                        <a:solidFill>
                          <a:srgbClr val="99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53,36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52,28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59,04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52,06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45,18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45,59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47,58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5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99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Информатика</a:t>
                      </a:r>
                      <a:endParaRPr lang="ru-RU" sz="1800" b="1" dirty="0">
                        <a:solidFill>
                          <a:srgbClr val="99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46,13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57,18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60,87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58,35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46,29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45,11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47,4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5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99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Обществознание</a:t>
                      </a:r>
                      <a:endParaRPr lang="ru-RU" sz="1800" b="1" dirty="0">
                        <a:solidFill>
                          <a:srgbClr val="99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60,39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54,39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54,43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52,24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50,07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49,90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51,03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5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99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История</a:t>
                      </a:r>
                      <a:endParaRPr lang="ru-RU" sz="1800" b="1" dirty="0">
                        <a:solidFill>
                          <a:srgbClr val="99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52,21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46,85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47,31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49,85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44,00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44,33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43,61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5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99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География</a:t>
                      </a:r>
                      <a:endParaRPr lang="ru-RU" sz="1800" b="1" dirty="0">
                        <a:solidFill>
                          <a:srgbClr val="99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53,5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49,8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60,57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55,25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56,00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56,0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46,15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5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99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Английский язык</a:t>
                      </a:r>
                      <a:endParaRPr lang="ru-RU" sz="1800" b="1" dirty="0">
                        <a:solidFill>
                          <a:srgbClr val="99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48,25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50,27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59,39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53,5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48,08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47,46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57,13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5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99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Литература</a:t>
                      </a:r>
                      <a:endParaRPr lang="ru-RU" sz="1800" b="1" dirty="0">
                        <a:solidFill>
                          <a:srgbClr val="99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52,3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43,66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57,40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47,7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40,90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40,90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smtClean="0">
                          <a:latin typeface="Times New Roman"/>
                          <a:ea typeface="Calibri"/>
                          <a:cs typeface="Times New Roman"/>
                        </a:rPr>
                        <a:t>52,84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5" marR="63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Grp="1"/>
          </p:cNvSpPr>
          <p:nvPr>
            <p:ph type="body" idx="1"/>
          </p:nvPr>
        </p:nvSpPr>
        <p:spPr>
          <a:xfrm>
            <a:off x="285750" y="214313"/>
            <a:ext cx="8572500" cy="785812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 3" pitchFamily="18" charset="2"/>
              <a:buNone/>
            </a:pPr>
            <a:r>
              <a:rPr lang="ru-RU" altLang="ru-RU" sz="3200" b="1" i="1" smtClean="0">
                <a:solidFill>
                  <a:srgbClr val="000099"/>
                </a:solidFill>
              </a:rPr>
              <a:t>Результаты ЕГЭ </a:t>
            </a:r>
          </a:p>
          <a:p>
            <a:pPr algn="ctr">
              <a:lnSpc>
                <a:spcPct val="80000"/>
              </a:lnSpc>
              <a:buFont typeface="Wingdings 3" pitchFamily="18" charset="2"/>
              <a:buNone/>
            </a:pPr>
            <a:r>
              <a:rPr lang="ru-RU" altLang="ru-RU" sz="3200" b="1" i="1" smtClean="0">
                <a:solidFill>
                  <a:srgbClr val="000099"/>
                </a:solidFill>
              </a:rPr>
              <a:t>(максимальные и минимальные баллы)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75" y="1214438"/>
          <a:ext cx="8786812" cy="4641854"/>
        </p:xfrm>
        <a:graphic>
          <a:graphicData uri="http://schemas.openxmlformats.org/drawingml/2006/table">
            <a:tbl>
              <a:tblPr/>
              <a:tblGrid>
                <a:gridCol w="1827624"/>
                <a:gridCol w="843534"/>
                <a:gridCol w="913828"/>
                <a:gridCol w="773240"/>
                <a:gridCol w="913828"/>
                <a:gridCol w="843534"/>
                <a:gridCol w="984123"/>
                <a:gridCol w="773240"/>
                <a:gridCol w="913861"/>
              </a:tblGrid>
              <a:tr h="31552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Предмет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2012г.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2013г.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2014г.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2015г</a:t>
                      </a: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019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Макс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балл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Низкий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балл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Макс.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балл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Низкий 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балл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Макс.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балл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Низкий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балл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Макс.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балл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Низкий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балл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55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99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Русский язык</a:t>
                      </a:r>
                      <a:endParaRPr lang="ru-RU" sz="1600" b="1" dirty="0">
                        <a:solidFill>
                          <a:srgbClr val="99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95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98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38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32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5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99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Математика</a:t>
                      </a:r>
                      <a:endParaRPr lang="ru-RU" sz="1600" b="1" dirty="0">
                        <a:solidFill>
                          <a:srgbClr val="99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74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79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82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76/5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27/2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5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99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Физика</a:t>
                      </a:r>
                      <a:endParaRPr lang="ru-RU" sz="1600" b="1" dirty="0">
                        <a:solidFill>
                          <a:srgbClr val="99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32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92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81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80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5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99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Химия</a:t>
                      </a:r>
                      <a:endParaRPr lang="ru-RU" sz="1600" b="1" dirty="0">
                        <a:solidFill>
                          <a:srgbClr val="99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75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26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77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38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84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5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99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Биология</a:t>
                      </a:r>
                      <a:endParaRPr lang="ru-RU" sz="1600" b="1" dirty="0">
                        <a:solidFill>
                          <a:srgbClr val="99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78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30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93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26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84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26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79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5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99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Информатика</a:t>
                      </a:r>
                      <a:endParaRPr lang="ru-RU" sz="1600" b="1" dirty="0">
                        <a:solidFill>
                          <a:srgbClr val="99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80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89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44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81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42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62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2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99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Обществознание</a:t>
                      </a:r>
                      <a:endParaRPr lang="ru-RU" sz="1600" b="1" dirty="0">
                        <a:solidFill>
                          <a:srgbClr val="99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85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95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84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88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5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99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История</a:t>
                      </a:r>
                      <a:endParaRPr lang="ru-RU" sz="1600" b="1" dirty="0">
                        <a:solidFill>
                          <a:srgbClr val="99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77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89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98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82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5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99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География</a:t>
                      </a:r>
                      <a:endParaRPr lang="ru-RU" sz="1600" b="1" dirty="0">
                        <a:solidFill>
                          <a:srgbClr val="99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61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32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88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52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69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56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56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4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99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Английский язык</a:t>
                      </a:r>
                      <a:endParaRPr lang="ru-RU" sz="1600" b="1" dirty="0">
                        <a:solidFill>
                          <a:srgbClr val="99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77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94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84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29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84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5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99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Литература</a:t>
                      </a:r>
                      <a:endParaRPr lang="ru-RU" sz="1600" b="1" dirty="0">
                        <a:solidFill>
                          <a:srgbClr val="99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63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71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63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32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52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3" marR="65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Содержимое 7"/>
          <p:cNvSpPr>
            <a:spLocks noGrp="1"/>
          </p:cNvSpPr>
          <p:nvPr>
            <p:ph idx="1"/>
          </p:nvPr>
        </p:nvSpPr>
        <p:spPr>
          <a:xfrm>
            <a:off x="142875" y="928688"/>
            <a:ext cx="8643938" cy="5357812"/>
          </a:xfrm>
        </p:spPr>
        <p:txBody>
          <a:bodyPr/>
          <a:lstStyle/>
          <a:p>
            <a:pPr algn="just">
              <a:defRPr/>
            </a:pPr>
            <a:r>
              <a:rPr lang="ru-RU" sz="2250" b="1" dirty="0" smtClean="0"/>
              <a:t>обеспечение доступности, повышение качества дошкольного, общего и дополнительного образования;</a:t>
            </a:r>
          </a:p>
          <a:p>
            <a:pPr algn="just">
              <a:defRPr/>
            </a:pPr>
            <a:r>
              <a:rPr lang="ru-RU" sz="2250" b="1" dirty="0" smtClean="0"/>
              <a:t>эффективное введение новых федеральных стандартов общего образования;</a:t>
            </a:r>
          </a:p>
          <a:p>
            <a:pPr algn="just">
              <a:defRPr/>
            </a:pPr>
            <a:r>
              <a:rPr lang="ru-RU" sz="2250" b="1" dirty="0" smtClean="0"/>
              <a:t>внедрение в образовательных процесс информационно-коммуникативных технологий, использование электронных ресурсов в обучении;</a:t>
            </a:r>
          </a:p>
          <a:p>
            <a:pPr algn="just">
              <a:defRPr/>
            </a:pPr>
            <a:r>
              <a:rPr lang="ru-RU" sz="2250" b="1" dirty="0" smtClean="0"/>
              <a:t>выявление и поддержка талантливых и одарённых детей; </a:t>
            </a:r>
          </a:p>
          <a:p>
            <a:pPr algn="just">
              <a:defRPr/>
            </a:pPr>
            <a:r>
              <a:rPr lang="ru-RU" sz="2250" b="1" dirty="0" smtClean="0"/>
              <a:t>качественное предоставление муниципальных услуг в электронной форме;</a:t>
            </a:r>
          </a:p>
          <a:p>
            <a:pPr algn="just">
              <a:defRPr/>
            </a:pPr>
            <a:r>
              <a:rPr lang="ru-RU" sz="2250" b="1" dirty="0" smtClean="0"/>
              <a:t>обеспечение открытости и доступности информации о деятельности образовательных организаций.</a:t>
            </a: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857256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800" i="1" dirty="0" smtClean="0">
                <a:solidFill>
                  <a:srgbClr val="000099"/>
                </a:solidFill>
              </a:rPr>
              <a:t>Главные приоритеты системы образования:</a:t>
            </a:r>
            <a:endParaRPr lang="ru-RU" sz="2800" i="1" dirty="0">
              <a:solidFill>
                <a:srgbClr val="000099"/>
              </a:solidFill>
            </a:endParaRPr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90545FC-EB7F-47AE-B1B6-26E55A84867B}" type="slidenum">
              <a:rPr lang="ru-RU" altLang="ru-RU" smtClean="0"/>
              <a:pPr eaLnBrk="1" hangingPunct="1"/>
              <a:t>3</a:t>
            </a:fld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Grp="1"/>
          </p:cNvSpPr>
          <p:nvPr>
            <p:ph type="body" idx="1"/>
          </p:nvPr>
        </p:nvSpPr>
        <p:spPr>
          <a:xfrm>
            <a:off x="285750" y="214313"/>
            <a:ext cx="8572500" cy="785812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 3" pitchFamily="18" charset="2"/>
              <a:buNone/>
            </a:pPr>
            <a:r>
              <a:rPr lang="ru-RU" altLang="ru-RU" sz="3200" b="1" smtClean="0">
                <a:solidFill>
                  <a:srgbClr val="000099"/>
                </a:solidFill>
              </a:rPr>
              <a:t>Количество выпускников, </a:t>
            </a:r>
          </a:p>
          <a:p>
            <a:pPr algn="ctr">
              <a:lnSpc>
                <a:spcPct val="80000"/>
              </a:lnSpc>
              <a:buFont typeface="Wingdings 3" pitchFamily="18" charset="2"/>
              <a:buNone/>
            </a:pPr>
            <a:r>
              <a:rPr lang="ru-RU" altLang="ru-RU" sz="3200" b="1" smtClean="0">
                <a:solidFill>
                  <a:srgbClr val="000099"/>
                </a:solidFill>
              </a:rPr>
              <a:t>набравших  85 – 100 баллов </a:t>
            </a:r>
            <a:endParaRPr lang="ru-RU" altLang="ru-RU" sz="3200" b="1" i="1" smtClean="0">
              <a:solidFill>
                <a:srgbClr val="000099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57188" y="1071563"/>
          <a:ext cx="8429624" cy="5119687"/>
        </p:xfrm>
        <a:graphic>
          <a:graphicData uri="http://schemas.openxmlformats.org/drawingml/2006/table">
            <a:tbl>
              <a:tblPr/>
              <a:tblGrid>
                <a:gridCol w="2207151"/>
                <a:gridCol w="1692795"/>
                <a:gridCol w="1585343"/>
                <a:gridCol w="1585343"/>
                <a:gridCol w="1358992"/>
              </a:tblGrid>
              <a:tr h="3682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Предмет /год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2015</a:t>
                      </a:r>
                      <a:r>
                        <a:rPr lang="ru-RU" sz="20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год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2014 год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2013год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2012 год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01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99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Русский язык</a:t>
                      </a:r>
                      <a:endParaRPr lang="ru-RU" sz="2000" b="1" dirty="0">
                        <a:solidFill>
                          <a:srgbClr val="99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(с 87-100</a:t>
                      </a: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(с 87-100</a:t>
                      </a: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 12 </a:t>
                      </a:r>
                      <a:endParaRPr lang="ru-RU" sz="20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с 87-98)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2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99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Математика</a:t>
                      </a:r>
                      <a:endParaRPr lang="ru-RU" sz="2000" b="1" dirty="0">
                        <a:solidFill>
                          <a:srgbClr val="99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2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99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Физика</a:t>
                      </a:r>
                      <a:endParaRPr lang="ru-RU" sz="2000" b="1" dirty="0">
                        <a:solidFill>
                          <a:srgbClr val="99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1 (92)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2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99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Химия</a:t>
                      </a:r>
                      <a:endParaRPr lang="ru-RU" sz="2000" b="1" dirty="0">
                        <a:solidFill>
                          <a:srgbClr val="99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3 (92-100)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2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99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Биология</a:t>
                      </a:r>
                      <a:endParaRPr lang="ru-RU" sz="2000" b="1" dirty="0">
                        <a:solidFill>
                          <a:srgbClr val="99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1 (93)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2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99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Информатика</a:t>
                      </a:r>
                      <a:endParaRPr lang="ru-RU" sz="2000" b="1" dirty="0">
                        <a:solidFill>
                          <a:srgbClr val="99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1 (89)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2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99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Обществознание</a:t>
                      </a:r>
                      <a:endParaRPr lang="ru-RU" sz="2000" b="1" dirty="0">
                        <a:solidFill>
                          <a:srgbClr val="99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1 (88)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5 (с 85-95)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2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99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История</a:t>
                      </a:r>
                      <a:endParaRPr lang="ru-RU" sz="2000" b="1" dirty="0">
                        <a:solidFill>
                          <a:srgbClr val="99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2 (93-98)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2 (93-98)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2 (с 86-89)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2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99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География</a:t>
                      </a:r>
                      <a:endParaRPr lang="ru-RU" sz="2000" b="1" dirty="0">
                        <a:solidFill>
                          <a:srgbClr val="99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1 (88)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2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99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Английский язык</a:t>
                      </a:r>
                      <a:endParaRPr lang="ru-RU" sz="2000" b="1" dirty="0">
                        <a:solidFill>
                          <a:srgbClr val="99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5 (с 85-94)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2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99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Литература</a:t>
                      </a:r>
                      <a:endParaRPr lang="ru-RU" sz="2000" b="1" dirty="0">
                        <a:solidFill>
                          <a:srgbClr val="99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2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99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Итого</a:t>
                      </a:r>
                      <a:endParaRPr lang="ru-RU" sz="2000" b="1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99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 (7,1%)</a:t>
                      </a:r>
                      <a:endParaRPr lang="ru-RU" sz="2000" b="1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99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 (5,8%)</a:t>
                      </a:r>
                      <a:endParaRPr lang="ru-RU" sz="2000" b="1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99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31 (13,2%)</a:t>
                      </a:r>
                      <a:endParaRPr lang="ru-RU" sz="2000" b="1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99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 (2,7%)</a:t>
                      </a:r>
                      <a:endParaRPr lang="ru-RU" sz="2000" b="1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/>
          <p:cNvSpPr>
            <a:spLocks noGrp="1"/>
          </p:cNvSpPr>
          <p:nvPr>
            <p:ph type="body" idx="1"/>
          </p:nvPr>
        </p:nvSpPr>
        <p:spPr>
          <a:xfrm>
            <a:off x="285750" y="500063"/>
            <a:ext cx="8572500" cy="571500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 3" pitchFamily="18" charset="2"/>
              <a:buNone/>
            </a:pPr>
            <a:r>
              <a:rPr lang="ru-RU" altLang="ru-RU" sz="3200" b="1" smtClean="0">
                <a:solidFill>
                  <a:srgbClr val="000099"/>
                </a:solidFill>
              </a:rPr>
              <a:t>Результаты ЕГЭ по русскому языку</a:t>
            </a:r>
            <a:endParaRPr lang="ru-RU" altLang="ru-RU" sz="3200" b="1" i="1" smtClean="0">
              <a:solidFill>
                <a:srgbClr val="000099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313" y="1143000"/>
          <a:ext cx="8786812" cy="4714876"/>
        </p:xfrm>
        <a:graphic>
          <a:graphicData uri="http://schemas.openxmlformats.org/drawingml/2006/table">
            <a:tbl>
              <a:tblPr/>
              <a:tblGrid>
                <a:gridCol w="1000126"/>
                <a:gridCol w="1141200"/>
                <a:gridCol w="1181419"/>
                <a:gridCol w="1033742"/>
                <a:gridCol w="1287075"/>
                <a:gridCol w="1214437"/>
                <a:gridCol w="1214437"/>
                <a:gridCol w="714376"/>
              </a:tblGrid>
              <a:tr h="10775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Год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Всего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16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участни</a:t>
                      </a: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ков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Кол-во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сдавших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Средний балл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16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Максималь</a:t>
                      </a: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16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ный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балл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16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Минималь</a:t>
                      </a: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16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ный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балл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Меньше </a:t>
                      </a:r>
                      <a:r>
                        <a:rPr lang="ru-RU" sz="16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минималь</a:t>
                      </a: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16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ного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2747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 smtClean="0">
                          <a:solidFill>
                            <a:srgbClr val="CC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2015</a:t>
                      </a:r>
                      <a:endParaRPr lang="ru-RU" sz="2000" b="1" dirty="0">
                        <a:solidFill>
                          <a:srgbClr val="CC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211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210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64,06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ru-RU" sz="20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чел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0, 5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747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>
                          <a:solidFill>
                            <a:srgbClr val="CC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2014</a:t>
                      </a:r>
                      <a:endParaRPr lang="ru-RU" sz="2000" b="1" dirty="0">
                        <a:solidFill>
                          <a:srgbClr val="CC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241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241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63,52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32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747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>
                          <a:solidFill>
                            <a:srgbClr val="CC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2013</a:t>
                      </a:r>
                      <a:endParaRPr lang="ru-RU" sz="2000" b="1" dirty="0">
                        <a:solidFill>
                          <a:srgbClr val="CC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234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233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61,21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98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36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747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>
                          <a:solidFill>
                            <a:srgbClr val="CC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2012</a:t>
                      </a:r>
                      <a:endParaRPr lang="ru-RU" sz="2000" b="1" dirty="0">
                        <a:solidFill>
                          <a:srgbClr val="CC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288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287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59,07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95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32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1чел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0,3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747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>
                          <a:solidFill>
                            <a:srgbClr val="CC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2011</a:t>
                      </a:r>
                      <a:endParaRPr lang="ru-RU" sz="2000" b="1" dirty="0">
                        <a:solidFill>
                          <a:srgbClr val="CC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247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246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58,84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95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34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1чел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0,4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/>
          <p:cNvSpPr>
            <a:spLocks noGrp="1"/>
          </p:cNvSpPr>
          <p:nvPr>
            <p:ph type="body" idx="1"/>
          </p:nvPr>
        </p:nvSpPr>
        <p:spPr>
          <a:xfrm>
            <a:off x="285750" y="214313"/>
            <a:ext cx="8572500" cy="642937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 3" pitchFamily="18" charset="2"/>
              <a:buNone/>
            </a:pPr>
            <a:r>
              <a:rPr lang="ru-RU" altLang="ru-RU" sz="3200" b="1" smtClean="0">
                <a:solidFill>
                  <a:srgbClr val="000099"/>
                </a:solidFill>
              </a:rPr>
              <a:t>Результаты ЕГЭ по математике</a:t>
            </a:r>
            <a:endParaRPr lang="ru-RU" altLang="ru-RU" sz="3200" b="1" i="1" smtClean="0">
              <a:solidFill>
                <a:srgbClr val="000099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5750" y="1000125"/>
          <a:ext cx="8643939" cy="3010136"/>
        </p:xfrm>
        <a:graphic>
          <a:graphicData uri="http://schemas.openxmlformats.org/drawingml/2006/table">
            <a:tbl>
              <a:tblPr/>
              <a:tblGrid>
                <a:gridCol w="771780"/>
                <a:gridCol w="1085595"/>
                <a:gridCol w="1071563"/>
                <a:gridCol w="857250"/>
                <a:gridCol w="1500188"/>
                <a:gridCol w="1428750"/>
                <a:gridCol w="1285875"/>
                <a:gridCol w="642938"/>
              </a:tblGrid>
              <a:tr h="109704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Год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Всего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18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участни-ков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Кол-во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сдавших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18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Сред-ний</a:t>
                      </a: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балл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18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Максималь</a:t>
                      </a: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18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ный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балл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18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Минималь</a:t>
                      </a: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18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ный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балл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Меньше </a:t>
                      </a:r>
                      <a:r>
                        <a:rPr lang="ru-RU" sz="18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минималь-ного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балла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742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>
                          <a:solidFill>
                            <a:srgbClr val="99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2014</a:t>
                      </a:r>
                      <a:endParaRPr lang="ru-RU" sz="2000" b="1" dirty="0">
                        <a:solidFill>
                          <a:srgbClr val="99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241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241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41,33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82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5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>
                          <a:solidFill>
                            <a:srgbClr val="99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2013</a:t>
                      </a:r>
                      <a:endParaRPr lang="ru-RU" sz="2000" b="1" dirty="0">
                        <a:solidFill>
                          <a:srgbClr val="99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234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233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43,74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79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1чел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0,4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>
                          <a:solidFill>
                            <a:srgbClr val="99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2012</a:t>
                      </a:r>
                      <a:endParaRPr lang="ru-RU" sz="2000" b="1" dirty="0">
                        <a:solidFill>
                          <a:srgbClr val="99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288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287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r>
                        <a:rPr lang="en-US" sz="2000" b="1" dirty="0">
                          <a:latin typeface="Times New Roman"/>
                          <a:ea typeface="Calibri"/>
                          <a:cs typeface="Times New Roman"/>
                        </a:rPr>
                        <a:t>,5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74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1чел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0,3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29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>
                          <a:solidFill>
                            <a:srgbClr val="99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2011</a:t>
                      </a:r>
                      <a:endParaRPr lang="ru-RU" sz="2000" b="1" dirty="0">
                        <a:solidFill>
                          <a:srgbClr val="99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247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246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44,33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89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1чел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4625975" algn="ctr"/>
                        </a:tabLs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0,4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1" marR="6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 txBox="1">
            <a:spLocks/>
          </p:cNvSpPr>
          <p:nvPr/>
        </p:nvSpPr>
        <p:spPr bwMode="auto">
          <a:xfrm>
            <a:off x="285750" y="4071938"/>
            <a:ext cx="85725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 algn="ctr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ru-RU" sz="3200" b="1" dirty="0">
                <a:latin typeface="+mn-lt"/>
              </a:rPr>
              <a:t>В 2015 году экзамен по математики сдали 210 (95,5 % ) выпускников из 211 по двум уровням</a:t>
            </a:r>
          </a:p>
          <a:p>
            <a:pPr marL="365125" indent="-255588" algn="ctr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ru-RU" sz="3200" b="1" dirty="0">
                <a:latin typeface="+mn-lt"/>
              </a:rPr>
              <a:t> (базовый и профильный)</a:t>
            </a:r>
            <a:endParaRPr lang="ru-RU" sz="3200" b="1" i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Содержимое 1"/>
          <p:cNvSpPr>
            <a:spLocks noGrp="1"/>
          </p:cNvSpPr>
          <p:nvPr>
            <p:ph idx="1"/>
          </p:nvPr>
        </p:nvSpPr>
        <p:spPr>
          <a:xfrm>
            <a:off x="214313" y="214313"/>
            <a:ext cx="8715375" cy="6643687"/>
          </a:xfrm>
        </p:spPr>
        <p:txBody>
          <a:bodyPr/>
          <a:lstStyle/>
          <a:p>
            <a:pPr algn="ctr">
              <a:buFont typeface="Wingdings 3" pitchFamily="18" charset="2"/>
              <a:buNone/>
            </a:pPr>
            <a:endParaRPr lang="ru-RU" altLang="ru-RU" sz="2800" b="1" smtClean="0"/>
          </a:p>
          <a:p>
            <a:pPr algn="ctr">
              <a:buFont typeface="Wingdings 3" pitchFamily="18" charset="2"/>
              <a:buNone/>
            </a:pPr>
            <a:r>
              <a:rPr lang="ru-RU" altLang="ru-RU" sz="2800" b="1" smtClean="0"/>
              <a:t>По результатам ЕГЭ в 2015 году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z="2800" b="1" smtClean="0">
                <a:solidFill>
                  <a:srgbClr val="000099"/>
                </a:solidFill>
              </a:rPr>
              <a:t>в краевом рейтинге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z="2800" b="1" smtClean="0"/>
              <a:t>муниципальных образований 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z="2800" b="1" smtClean="0"/>
              <a:t>городской округ Спасск-Дальний 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z="2800" b="1" smtClean="0"/>
              <a:t>занимает </a:t>
            </a:r>
            <a:r>
              <a:rPr lang="ru-RU" altLang="ru-RU" sz="2800" b="1" smtClean="0">
                <a:solidFill>
                  <a:srgbClr val="000099"/>
                </a:solidFill>
              </a:rPr>
              <a:t>9 позицию </a:t>
            </a:r>
            <a:r>
              <a:rPr lang="ru-RU" altLang="ru-RU" sz="2800" b="1" smtClean="0"/>
              <a:t>с учетом всех 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z="2800" b="1" smtClean="0"/>
              <a:t>категорий участников (в 2014 году – 4), 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z="2800" b="1" smtClean="0"/>
              <a:t>(в 2013 году - 11 позиция )</a:t>
            </a:r>
          </a:p>
          <a:p>
            <a:pPr algn="ctr">
              <a:buFont typeface="Wingdings 3" pitchFamily="18" charset="2"/>
              <a:buNone/>
            </a:pPr>
            <a:endParaRPr lang="ru-RU" altLang="ru-RU" sz="2800" b="1" smtClean="0"/>
          </a:p>
          <a:p>
            <a:pPr algn="ctr">
              <a:buFont typeface="Wingdings 3" pitchFamily="18" charset="2"/>
              <a:buNone/>
            </a:pPr>
            <a:endParaRPr lang="ru-RU" altLang="ru-RU" sz="2800" b="1" smtClean="0"/>
          </a:p>
          <a:p>
            <a:pPr algn="ctr">
              <a:buFont typeface="Wingdings 3" pitchFamily="18" charset="2"/>
              <a:buNone/>
            </a:pPr>
            <a:r>
              <a:rPr lang="ru-RU" altLang="ru-RU" smtClean="0">
                <a:solidFill>
                  <a:srgbClr val="000099"/>
                </a:solidFill>
              </a:rPr>
              <a:t>   Аттестаты получили 99,6 % выпускников, 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mtClean="0">
                <a:solidFill>
                  <a:srgbClr val="000099"/>
                </a:solidFill>
              </a:rPr>
              <a:t>   </a:t>
            </a:r>
            <a:r>
              <a:rPr lang="ru-RU" altLang="ru-RU" smtClean="0"/>
              <a:t>в 2014 году – 100 %. 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mtClean="0"/>
              <a:t>     </a:t>
            </a:r>
          </a:p>
        </p:txBody>
      </p:sp>
      <p:sp>
        <p:nvSpPr>
          <p:cNvPr id="43011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D265036-B2E7-4DAC-9640-B4B863C80EFE}" type="slidenum">
              <a:rPr lang="ru-RU" altLang="ru-RU" smtClean="0"/>
              <a:pPr eaLnBrk="1" hangingPunct="1"/>
              <a:t>33</a:t>
            </a:fld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Grp="1"/>
          </p:cNvSpPr>
          <p:nvPr>
            <p:ph type="body" idx="1"/>
          </p:nvPr>
        </p:nvSpPr>
        <p:spPr>
          <a:xfrm>
            <a:off x="214313" y="333375"/>
            <a:ext cx="8750300" cy="738188"/>
          </a:xfrm>
        </p:spPr>
        <p:txBody>
          <a:bodyPr/>
          <a:lstStyle/>
          <a:p>
            <a:pPr algn="ctr">
              <a:buFont typeface="Wingdings 3" pitchFamily="18" charset="2"/>
              <a:buNone/>
            </a:pPr>
            <a:r>
              <a:rPr lang="ru-RU" altLang="ru-RU" sz="4000" b="1" i="1" smtClean="0">
                <a:solidFill>
                  <a:srgbClr val="000099"/>
                </a:solidFill>
              </a:rPr>
              <a:t>Медалисты</a:t>
            </a:r>
          </a:p>
          <a:p>
            <a:pPr algn="ctr">
              <a:buFont typeface="Wingdings 3" pitchFamily="18" charset="2"/>
              <a:buNone/>
            </a:pPr>
            <a:endParaRPr lang="ru-RU" altLang="ru-RU" sz="3600" b="1" smtClean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7188" y="1071563"/>
          <a:ext cx="8501063" cy="4500561"/>
        </p:xfrm>
        <a:graphic>
          <a:graphicData uri="http://schemas.openxmlformats.org/drawingml/2006/table">
            <a:tbl>
              <a:tblPr/>
              <a:tblGrid>
                <a:gridCol w="2000250"/>
                <a:gridCol w="1018335"/>
                <a:gridCol w="1171121"/>
                <a:gridCol w="1437119"/>
                <a:gridCol w="1437119"/>
                <a:gridCol w="1437119"/>
              </a:tblGrid>
              <a:tr h="10313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Учебный год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2015</a:t>
                      </a:r>
                      <a:endParaRPr lang="ru-RU" sz="18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2014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2013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2012 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Calibri"/>
                          <a:cs typeface="Times New Roman"/>
                        </a:rPr>
                        <a:t>2011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39752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  <a:cs typeface="Times New Roman"/>
                        </a:rPr>
                        <a:t>Всего отличников (медалистов)</a:t>
                      </a:r>
                      <a:endParaRPr lang="ru-RU" sz="2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ru-RU" sz="2400" b="1" dirty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24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135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  <a:cs typeface="Times New Roman"/>
                        </a:rPr>
                        <a:t>Золотая медаль</a:t>
                      </a:r>
                      <a:endParaRPr lang="ru-RU" sz="2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03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  <a:cs typeface="Times New Roman"/>
                        </a:rPr>
                        <a:t>Серебряная медаль </a:t>
                      </a:r>
                      <a:endParaRPr lang="ru-RU" sz="2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Содержимое 1"/>
          <p:cNvSpPr>
            <a:spLocks noGrp="1"/>
          </p:cNvSpPr>
          <p:nvPr>
            <p:ph idx="1"/>
          </p:nvPr>
        </p:nvSpPr>
        <p:spPr>
          <a:xfrm>
            <a:off x="457200" y="142875"/>
            <a:ext cx="8229600" cy="500063"/>
          </a:xfrm>
        </p:spPr>
        <p:txBody>
          <a:bodyPr/>
          <a:lstStyle/>
          <a:p>
            <a:pPr algn="ctr">
              <a:buFont typeface="Wingdings 3" pitchFamily="18" charset="2"/>
              <a:buNone/>
              <a:defRPr/>
            </a:pPr>
            <a:r>
              <a:rPr lang="ru-RU" sz="3000" b="1" dirty="0" smtClean="0">
                <a:solidFill>
                  <a:srgbClr val="000099"/>
                </a:solidFill>
              </a:rPr>
              <a:t>Сведения о медалистах по школам</a:t>
            </a:r>
            <a:endParaRPr lang="ru-RU" sz="3000" dirty="0" smtClean="0">
              <a:solidFill>
                <a:srgbClr val="000099"/>
              </a:solidFill>
            </a:endParaRPr>
          </a:p>
          <a:p>
            <a:pPr algn="ctr">
              <a:buFont typeface="Wingdings 3" pitchFamily="18" charset="2"/>
              <a:buNone/>
              <a:defRPr/>
            </a:pPr>
            <a:endParaRPr lang="ru-RU" sz="28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Font typeface="Wingdings 3" pitchFamily="18" charset="2"/>
              <a:buNone/>
              <a:defRPr/>
            </a:pPr>
            <a:r>
              <a:rPr lang="ru-RU" sz="3200" b="1" dirty="0" smtClean="0"/>
              <a:t>   	</a:t>
            </a:r>
            <a:endParaRPr lang="ru-RU" dirty="0" smtClean="0"/>
          </a:p>
        </p:txBody>
      </p:sp>
      <p:sp>
        <p:nvSpPr>
          <p:cNvPr id="45059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EF03D46-19AB-45EC-A4A9-B19BBC25AD07}" type="slidenum">
              <a:rPr lang="ru-RU" altLang="ru-RU" smtClean="0"/>
              <a:pPr eaLnBrk="1" hangingPunct="1"/>
              <a:t>35</a:t>
            </a:fld>
            <a:endParaRPr lang="ru-RU" altLang="ru-RU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313" y="701675"/>
          <a:ext cx="8715374" cy="5699126"/>
        </p:xfrm>
        <a:graphic>
          <a:graphicData uri="http://schemas.openxmlformats.org/drawingml/2006/table">
            <a:tbl>
              <a:tblPr/>
              <a:tblGrid>
                <a:gridCol w="2000256"/>
                <a:gridCol w="1143004"/>
                <a:gridCol w="1285879"/>
                <a:gridCol w="1562651"/>
                <a:gridCol w="1478501"/>
                <a:gridCol w="1245083"/>
              </a:tblGrid>
              <a:tr h="7665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Школы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41" marR="50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2015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аттестат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с отличием)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41" marR="50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2014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аттестат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с отличием)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41" marR="50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2013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41" marR="50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2012 год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41" marR="50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2011 год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41" marR="50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266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МБОУ СОШ № 1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41" marR="50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41" marR="50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41" marR="50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1 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1 золотая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41" marR="50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1золотая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1серебряная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41" marR="50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2 серебряных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41" marR="50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83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МБОУ СОШ № 3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41" marR="50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41" marR="50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41" marR="50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2 золотых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1 серебряная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41" marR="50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1золотая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3 серебряных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41" marR="50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41" marR="50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83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МБОУ СОШ № 4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41" marR="50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41" marR="50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41" marR="50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3 золотых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1 серебряная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41" marR="50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4 золотых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1серебряная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41" marR="50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2 золотых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1серебряная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41" marR="50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9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МБОУ СОШ № 5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41" marR="50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41" marR="50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41" marR="50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41" marR="50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1 серебряная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41" marR="50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2 серебряных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41" marR="50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83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МБОУ СОШ № 11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41" marR="50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41" marR="50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41" marR="50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3 золотых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41" marR="50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1золотая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4 серебряных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41" marR="50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1золотая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1серебряная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41" marR="50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83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МБОУ СОШ № 12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41" marR="50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41" marR="50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41" marR="50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2 золотых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2 серебряных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41" marR="50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1золотая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2 серебряных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41" marR="50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1золотая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41" marR="50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9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МБОУ СОШ № 14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41" marR="50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41" marR="50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41" marR="50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41" marR="50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41" marR="50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1серебряная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41" marR="50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83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МБОУ СОШ № 15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41" marR="50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41" marR="50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41" marR="50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1 золотая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1 серебряная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41" marR="50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1золотая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1серебряная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41" marR="50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41" marR="50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83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МБОУ </a:t>
                      </a: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«Гимназия</a:t>
                      </a: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»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41" marR="50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41" marR="50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41" marR="50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2 золотых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2 серебряных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41" marR="50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1золотая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41" marR="50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3 серебряных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41" marR="50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Содержимое 1"/>
          <p:cNvSpPr>
            <a:spLocks noGrp="1"/>
          </p:cNvSpPr>
          <p:nvPr>
            <p:ph idx="1"/>
          </p:nvPr>
        </p:nvSpPr>
        <p:spPr>
          <a:xfrm>
            <a:off x="0" y="214313"/>
            <a:ext cx="8858250" cy="6357937"/>
          </a:xfrm>
        </p:spPr>
        <p:txBody>
          <a:bodyPr/>
          <a:lstStyle/>
          <a:p>
            <a:r>
              <a:rPr lang="ru-RU" altLang="ru-RU" sz="2400" b="1" smtClean="0"/>
              <a:t>Из 458 выпускников к экзаменам допущены 457 чел.   </a:t>
            </a:r>
            <a:r>
              <a:rPr lang="ru-RU" altLang="ru-RU" sz="2400" smtClean="0"/>
              <a:t>Один выпускник МБОУ СОШ №  5 оставлен на повторный курс обучения.</a:t>
            </a:r>
          </a:p>
          <a:p>
            <a:r>
              <a:rPr lang="ru-RU" altLang="ru-RU" sz="2400" b="1" smtClean="0"/>
              <a:t>Из 457 допущенных выпускников в форме ОГЭ экзамены по русскому языку и  математике сдавали 434 ученика и в форме ГВЭ сдали все 23 ученика  (100 %).</a:t>
            </a:r>
          </a:p>
          <a:p>
            <a:r>
              <a:rPr lang="ru-RU" altLang="ru-RU" sz="2400" smtClean="0"/>
              <a:t>Экзамен </a:t>
            </a:r>
            <a:r>
              <a:rPr lang="ru-RU" altLang="ru-RU" sz="2400" b="1" smtClean="0"/>
              <a:t>по русскому языку сдали 430 человек (99,07%),</a:t>
            </a:r>
          </a:p>
          <a:p>
            <a:pPr>
              <a:buFont typeface="Wingdings 3" pitchFamily="18" charset="2"/>
              <a:buNone/>
            </a:pPr>
            <a:r>
              <a:rPr lang="ru-RU" altLang="ru-RU" sz="2400" smtClean="0"/>
              <a:t>   в 2014 году - 100% , в 2013 году - 98,3%, в 2012 году -97,2 %:</a:t>
            </a:r>
          </a:p>
          <a:p>
            <a:r>
              <a:rPr lang="ru-RU" altLang="ru-RU" sz="2400" b="1" smtClean="0"/>
              <a:t>Количество учащихся, получивших «5» и «4», составляет 64,3 % </a:t>
            </a:r>
          </a:p>
          <a:p>
            <a:pPr>
              <a:buFont typeface="Wingdings 3" pitchFamily="18" charset="2"/>
              <a:buNone/>
            </a:pPr>
            <a:r>
              <a:rPr lang="ru-RU" altLang="ru-RU" sz="2400" smtClean="0"/>
              <a:t>                  в 2014 году - 70, 8 %,</a:t>
            </a:r>
          </a:p>
          <a:p>
            <a:pPr>
              <a:buFont typeface="Wingdings 3" pitchFamily="18" charset="2"/>
              <a:buNone/>
            </a:pPr>
            <a:r>
              <a:rPr lang="ru-RU" altLang="ru-RU" sz="2400" smtClean="0"/>
              <a:t>                  в 2013 году - 61,1 %,</a:t>
            </a:r>
          </a:p>
          <a:p>
            <a:pPr>
              <a:buFont typeface="Wingdings 3" pitchFamily="18" charset="2"/>
              <a:buNone/>
            </a:pPr>
            <a:r>
              <a:rPr lang="ru-RU" altLang="ru-RU" sz="2400" smtClean="0"/>
              <a:t>			в 2012 году – 67,8 %.</a:t>
            </a:r>
          </a:p>
          <a:p>
            <a:pPr>
              <a:buFont typeface="Wingdings 3" pitchFamily="18" charset="2"/>
              <a:buNone/>
            </a:pPr>
            <a:endParaRPr lang="ru-RU" altLang="ru-RU" sz="2400" smtClean="0"/>
          </a:p>
          <a:p>
            <a:pPr algn="ctr">
              <a:buFont typeface="Wingdings 3" pitchFamily="18" charset="2"/>
              <a:buNone/>
            </a:pPr>
            <a:r>
              <a:rPr lang="ru-RU" altLang="ru-RU" sz="2400" b="1" smtClean="0"/>
              <a:t>   	</a:t>
            </a:r>
            <a:endParaRPr lang="ru-RU" altLang="ru-RU" sz="2400" b="1" smtClean="0">
              <a:solidFill>
                <a:srgbClr val="000099"/>
              </a:solidFill>
            </a:endParaRPr>
          </a:p>
        </p:txBody>
      </p:sp>
      <p:sp>
        <p:nvSpPr>
          <p:cNvPr id="46083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5DD18C2-B8DF-4610-BDFB-36E355630119}" type="slidenum">
              <a:rPr lang="ru-RU" altLang="ru-RU" smtClean="0"/>
              <a:pPr eaLnBrk="1" hangingPunct="1"/>
              <a:t>36</a:t>
            </a:fld>
            <a:endParaRPr lang="ru-RU" altLang="ru-RU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Содержимое 1"/>
          <p:cNvSpPr>
            <a:spLocks noGrp="1"/>
          </p:cNvSpPr>
          <p:nvPr>
            <p:ph idx="1"/>
          </p:nvPr>
        </p:nvSpPr>
        <p:spPr>
          <a:xfrm>
            <a:off x="0" y="0"/>
            <a:ext cx="9144000" cy="571500"/>
          </a:xfrm>
        </p:spPr>
        <p:txBody>
          <a:bodyPr/>
          <a:lstStyle/>
          <a:p>
            <a:pPr algn="ctr">
              <a:buFont typeface="Wingdings 3" pitchFamily="18" charset="2"/>
              <a:buNone/>
            </a:pPr>
            <a:r>
              <a:rPr lang="ru-RU" altLang="ru-RU" sz="3200" b="1" smtClean="0">
                <a:solidFill>
                  <a:srgbClr val="000099"/>
                </a:solidFill>
              </a:rPr>
              <a:t>Результаты ОГЭ по русскому языку </a:t>
            </a:r>
          </a:p>
        </p:txBody>
      </p:sp>
      <p:sp>
        <p:nvSpPr>
          <p:cNvPr id="47107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E512AE6-51F0-47AC-8B51-A88E349538F7}" type="slidenum">
              <a:rPr lang="ru-RU" altLang="ru-RU" smtClean="0"/>
              <a:pPr eaLnBrk="1" hangingPunct="1"/>
              <a:t>37</a:t>
            </a:fld>
            <a:endParaRPr lang="ru-RU" altLang="ru-RU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88" y="571500"/>
          <a:ext cx="8572500" cy="6183315"/>
        </p:xfrm>
        <a:graphic>
          <a:graphicData uri="http://schemas.openxmlformats.org/drawingml/2006/table">
            <a:tbl>
              <a:tblPr/>
              <a:tblGrid>
                <a:gridCol w="2250576"/>
                <a:gridCol w="1409103"/>
                <a:gridCol w="1618565"/>
                <a:gridCol w="1600430"/>
                <a:gridCol w="1693826"/>
              </a:tblGrid>
              <a:tr h="4020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2011-2012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2012-2013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2013-2014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2014-2015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3092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Всего участников </a:t>
                      </a: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ОГЭ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470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409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434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63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% участников от общего кол-ва выпускников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92 %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99,8 %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93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%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95 %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0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Отметка «5»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106 (22,5%)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86 (21%)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117(28,0</a:t>
                      </a: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%)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107 (24,6%)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0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Отметка «4</a:t>
                      </a: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213 (45,3%)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164  (40,1%)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179 (42,8%)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172 (39,6%)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0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Отметка «3</a:t>
                      </a: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138 (29,4%)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152 (37,2%)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122  (29,2%)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151  (34,8%)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0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Отметка «2</a:t>
                      </a: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 (2,8%)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 (1,7%)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 (0%)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0,9%)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0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Средний балл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3,8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3,7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3,9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3,9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32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Набрали максимальный балл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 (0,8%)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 (2,2%)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  (1,9%)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</a:t>
                      </a: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1,6%)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0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% успеваемости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97,2%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98,3 %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99,1 </a:t>
                      </a: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81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Успевают на «4» и «5»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67%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61,1%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296 (70,8%)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279 (64,3%)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Содержимое 1"/>
          <p:cNvSpPr>
            <a:spLocks noGrp="1"/>
          </p:cNvSpPr>
          <p:nvPr>
            <p:ph idx="1"/>
          </p:nvPr>
        </p:nvSpPr>
        <p:spPr>
          <a:xfrm>
            <a:off x="142875" y="214313"/>
            <a:ext cx="8858250" cy="6286500"/>
          </a:xfrm>
        </p:spPr>
        <p:txBody>
          <a:bodyPr/>
          <a:lstStyle/>
          <a:p>
            <a:pPr algn="ctr">
              <a:buFont typeface="Wingdings 3" pitchFamily="18" charset="2"/>
              <a:buNone/>
            </a:pPr>
            <a:r>
              <a:rPr lang="ru-RU" altLang="ru-RU" sz="2800" b="1" smtClean="0">
                <a:solidFill>
                  <a:srgbClr val="000099"/>
                </a:solidFill>
              </a:rPr>
              <a:t>Результаты экзамена по русскому языку </a:t>
            </a:r>
          </a:p>
          <a:p>
            <a:r>
              <a:rPr lang="ru-RU" altLang="ru-RU" sz="2000" b="1" smtClean="0"/>
              <a:t>Процент успеваемости  составляет 99,1 %, процент сдавших экзамен на «4» и «5» составляет 64,38 %. </a:t>
            </a:r>
          </a:p>
          <a:p>
            <a:r>
              <a:rPr lang="ru-RU" altLang="ru-RU" sz="2000" b="1" smtClean="0"/>
              <a:t>Средний балл вырос равен  3,9 балла. </a:t>
            </a:r>
          </a:p>
          <a:p>
            <a:r>
              <a:rPr lang="ru-RU" altLang="ru-RU" sz="2000" b="1" smtClean="0"/>
              <a:t>Высокое качество обученности показали учащиеся МБОУ СОШ № 12 (76 %), МБОУ «Гимназия» (71,1 %), МБОУ СОШ № 15 (69,8 %).</a:t>
            </a:r>
          </a:p>
          <a:p>
            <a:r>
              <a:rPr lang="ru-RU" altLang="ru-RU" sz="2000" b="1" smtClean="0"/>
              <a:t>Самый высокий средний балл в МБОУ СОШ №№ 12,4 и МБОУ «Гимназия».</a:t>
            </a:r>
          </a:p>
          <a:p>
            <a:r>
              <a:rPr lang="ru-RU" altLang="ru-RU" sz="2000" b="1" smtClean="0"/>
              <a:t>Показатель качества обученности выше городского показателя в МБОУ СОШ №№ 1,4,12,15, МБОУ «Гимназия»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z="2800" b="1" smtClean="0">
                <a:solidFill>
                  <a:srgbClr val="000099"/>
                </a:solidFill>
              </a:rPr>
              <a:t>Результаты экзамена по математике</a:t>
            </a:r>
          </a:p>
          <a:p>
            <a:r>
              <a:rPr lang="ru-RU" altLang="ru-RU" sz="2000" b="1" smtClean="0"/>
              <a:t>Экзамен в новой форме сдали 99,3 % учащихся.</a:t>
            </a:r>
          </a:p>
          <a:p>
            <a:pPr>
              <a:buFont typeface="Wingdings 3" pitchFamily="18" charset="2"/>
              <a:buNone/>
            </a:pPr>
            <a:r>
              <a:rPr lang="ru-RU" altLang="ru-RU" sz="2000" b="1" smtClean="0"/>
              <a:t>   (не сдали 4 ученика из МБОУ СОШ № 5). </a:t>
            </a:r>
          </a:p>
          <a:p>
            <a:r>
              <a:rPr lang="ru-RU" altLang="ru-RU" sz="2000" b="1" smtClean="0"/>
              <a:t>В 2014 году сдали 99,8 % учащихся</a:t>
            </a:r>
          </a:p>
          <a:p>
            <a:r>
              <a:rPr lang="ru-RU" altLang="ru-RU" sz="2000" b="1" smtClean="0"/>
              <a:t>В 2013 году сдали 97,3 % учащихся</a:t>
            </a:r>
          </a:p>
          <a:p>
            <a:pPr>
              <a:buFont typeface="Wingdings 3" pitchFamily="18" charset="2"/>
              <a:buNone/>
            </a:pPr>
            <a:endParaRPr lang="ru-RU" altLang="ru-RU" smtClean="0"/>
          </a:p>
        </p:txBody>
      </p:sp>
      <p:sp>
        <p:nvSpPr>
          <p:cNvPr id="48131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17D6CA6-8D12-4D12-BA8D-013708253E72}" type="slidenum">
              <a:rPr lang="ru-RU" altLang="ru-RU" smtClean="0"/>
              <a:pPr eaLnBrk="1" hangingPunct="1"/>
              <a:t>38</a:t>
            </a:fld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142852"/>
            <a:ext cx="9001156" cy="785818"/>
          </a:xfrm>
        </p:spPr>
        <p:txBody>
          <a:bodyPr/>
          <a:lstStyle/>
          <a:p>
            <a:pPr algn="ctr">
              <a:defRPr/>
            </a:pPr>
            <a:r>
              <a:rPr lang="ru-RU" sz="3400" i="1" dirty="0" smtClean="0">
                <a:solidFill>
                  <a:srgbClr val="000099"/>
                </a:solidFill>
              </a:rPr>
              <a:t>Общие результаты ГИА-9</a:t>
            </a:r>
            <a:endParaRPr lang="ru-RU" sz="3400" i="1" dirty="0">
              <a:solidFill>
                <a:srgbClr val="000099"/>
              </a:solidFill>
            </a:endParaRPr>
          </a:p>
        </p:txBody>
      </p:sp>
      <p:sp>
        <p:nvSpPr>
          <p:cNvPr id="49155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4BE130F-9B30-4FCE-A256-2C1A37FE8B7D}" type="slidenum">
              <a:rPr lang="ru-RU" altLang="ru-RU" smtClean="0"/>
              <a:pPr eaLnBrk="1" hangingPunct="1"/>
              <a:t>39</a:t>
            </a:fld>
            <a:endParaRPr lang="ru-RU" altLang="ru-RU" smtClean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14313" y="785813"/>
          <a:ext cx="8715376" cy="5146679"/>
        </p:xfrm>
        <a:graphic>
          <a:graphicData uri="http://schemas.openxmlformats.org/drawingml/2006/table">
            <a:tbl>
              <a:tblPr/>
              <a:tblGrid>
                <a:gridCol w="1577754"/>
                <a:gridCol w="911611"/>
                <a:gridCol w="911611"/>
                <a:gridCol w="911611"/>
                <a:gridCol w="912477"/>
                <a:gridCol w="912477"/>
                <a:gridCol w="752881"/>
                <a:gridCol w="912477"/>
                <a:gridCol w="912477"/>
              </a:tblGrid>
              <a:tr h="39748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ОУ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Русский язык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Математика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Общий % 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 и  балл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Средний % 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 и  балл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70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балл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балл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балл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балл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938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C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МБОУ СОШ № 1</a:t>
                      </a:r>
                      <a:endParaRPr lang="ru-RU" sz="1200" b="1" dirty="0">
                        <a:solidFill>
                          <a:srgbClr val="CC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3,957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3,298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200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7,255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3,627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8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C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МБОУ СОШ № 3</a:t>
                      </a:r>
                      <a:endParaRPr lang="ru-RU" sz="1200" b="1" dirty="0">
                        <a:solidFill>
                          <a:srgbClr val="CC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3,827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3,538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200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7,365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3,683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8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C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МБОУ СОШ № 4</a:t>
                      </a:r>
                      <a:endParaRPr lang="ru-RU" sz="1200" b="1" dirty="0">
                        <a:solidFill>
                          <a:srgbClr val="CC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4,074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3,278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200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7,352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3,676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8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C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МБОУ СОШ № 5</a:t>
                      </a:r>
                      <a:endParaRPr lang="ru-RU" sz="1200" b="1" dirty="0">
                        <a:solidFill>
                          <a:srgbClr val="CC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89,2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3,595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91,9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3,243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181,1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6,838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90,55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3,419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4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C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МБОУ СОШ </a:t>
                      </a:r>
                      <a:r>
                        <a:rPr lang="ru-RU" sz="1200" b="1" dirty="0" smtClean="0">
                          <a:solidFill>
                            <a:srgbClr val="CC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№ </a:t>
                      </a:r>
                      <a:r>
                        <a:rPr lang="ru-RU" sz="1200" b="1" dirty="0">
                          <a:solidFill>
                            <a:srgbClr val="CC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200" b="1" dirty="0">
                        <a:solidFill>
                          <a:srgbClr val="CC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3,938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3,462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200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7,4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3,7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2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C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МБОУ СОШ </a:t>
                      </a:r>
                      <a:r>
                        <a:rPr lang="ru-RU" sz="1200" b="1" dirty="0" smtClean="0">
                          <a:solidFill>
                            <a:srgbClr val="CC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№ </a:t>
                      </a:r>
                      <a:r>
                        <a:rPr lang="ru-RU" sz="1200" b="1" dirty="0">
                          <a:solidFill>
                            <a:srgbClr val="CC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200" b="1" dirty="0">
                        <a:solidFill>
                          <a:srgbClr val="CC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4,040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3,200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200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7,24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3,620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3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C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МБОУ СОШ </a:t>
                      </a:r>
                      <a:r>
                        <a:rPr lang="ru-RU" sz="1200" b="1" dirty="0" smtClean="0">
                          <a:solidFill>
                            <a:srgbClr val="CC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№  </a:t>
                      </a:r>
                      <a:r>
                        <a:rPr lang="ru-RU" sz="1200" b="1" dirty="0">
                          <a:solidFill>
                            <a:srgbClr val="CC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200" b="1" dirty="0">
                        <a:solidFill>
                          <a:srgbClr val="CC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3,660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3,280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200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6,940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3,47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4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C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МБОУ СОШ </a:t>
                      </a:r>
                      <a:r>
                        <a:rPr lang="ru-RU" sz="1200" b="1" dirty="0" smtClean="0">
                          <a:solidFill>
                            <a:srgbClr val="CC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№ </a:t>
                      </a:r>
                      <a:r>
                        <a:rPr lang="ru-RU" sz="1200" b="1" dirty="0">
                          <a:solidFill>
                            <a:srgbClr val="CC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200" b="1" dirty="0">
                        <a:solidFill>
                          <a:srgbClr val="CC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3,887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3,226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200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7,113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3,557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8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C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МБОУ «Гимназия»</a:t>
                      </a:r>
                      <a:endParaRPr lang="ru-RU" sz="1200" b="1" dirty="0">
                        <a:solidFill>
                          <a:srgbClr val="CC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4,000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3,605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200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7,605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3,802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53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C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Филиал МБОУ СОШ №3</a:t>
                      </a:r>
                      <a:endParaRPr lang="ru-RU" sz="1200" b="1" dirty="0">
                        <a:solidFill>
                          <a:srgbClr val="CC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3,692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3,077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200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6,769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3,384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0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99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ВСЕГО</a:t>
                      </a:r>
                      <a:endParaRPr lang="ru-RU" sz="1200" b="1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99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99,1</a:t>
                      </a:r>
                      <a:endParaRPr lang="ru-RU" sz="1600" b="1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99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3,880</a:t>
                      </a:r>
                      <a:endParaRPr lang="ru-RU" sz="1600" b="1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99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99,3</a:t>
                      </a:r>
                      <a:endParaRPr lang="ru-RU" sz="1600" b="1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99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3,348</a:t>
                      </a:r>
                      <a:endParaRPr lang="ru-RU" sz="1600" b="1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99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2197,7</a:t>
                      </a:r>
                      <a:endParaRPr lang="ru-RU" sz="1600" b="1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99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71,877</a:t>
                      </a:r>
                      <a:endParaRPr lang="ru-RU" sz="1600" b="1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99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98,95</a:t>
                      </a:r>
                      <a:endParaRPr lang="ru-RU" sz="1600" b="1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99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35938/ с/б-3,993</a:t>
                      </a:r>
                      <a:endParaRPr lang="ru-RU" sz="1600" b="1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Содержимое 1"/>
          <p:cNvSpPr>
            <a:spLocks noGrp="1"/>
          </p:cNvSpPr>
          <p:nvPr>
            <p:ph idx="1"/>
          </p:nvPr>
        </p:nvSpPr>
        <p:spPr>
          <a:xfrm>
            <a:off x="214313" y="285750"/>
            <a:ext cx="8786812" cy="6143625"/>
          </a:xfrm>
        </p:spPr>
        <p:txBody>
          <a:bodyPr/>
          <a:lstStyle/>
          <a:p>
            <a:pPr algn="ctr">
              <a:buFont typeface="Wingdings 3" pitchFamily="18" charset="2"/>
              <a:buNone/>
            </a:pPr>
            <a:r>
              <a:rPr lang="ru-RU" altLang="ru-RU" sz="3200" b="1" smtClean="0">
                <a:solidFill>
                  <a:srgbClr val="000099"/>
                </a:solidFill>
              </a:rPr>
              <a:t>В г.о. Спасск-Дальний функционируют</a:t>
            </a:r>
          </a:p>
          <a:p>
            <a:pPr algn="ctr">
              <a:buFont typeface="Wingdings 3" pitchFamily="18" charset="2"/>
              <a:buNone/>
            </a:pPr>
            <a:endParaRPr lang="ru-RU" altLang="ru-RU" sz="1400" b="1" smtClean="0">
              <a:solidFill>
                <a:srgbClr val="000099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ru-RU" altLang="ru-RU" sz="2400" b="1" smtClean="0"/>
              <a:t>16 дошкольных образовательных учреждений,</a:t>
            </a:r>
          </a:p>
          <a:p>
            <a:pPr>
              <a:buFont typeface="Wingdings" pitchFamily="2" charset="2"/>
              <a:buChar char="§"/>
            </a:pPr>
            <a:r>
              <a:rPr lang="ru-RU" altLang="ru-RU" sz="2400" b="1" smtClean="0"/>
              <a:t>9 дневных общеобразовательных учреждений</a:t>
            </a:r>
          </a:p>
          <a:p>
            <a:pPr>
              <a:buFont typeface="Wingdings 3" pitchFamily="18" charset="2"/>
              <a:buNone/>
            </a:pPr>
            <a:r>
              <a:rPr lang="ru-RU" altLang="ru-RU" sz="2400" b="1" smtClean="0"/>
              <a:t>  (8 школ и 1 гимназия),</a:t>
            </a:r>
          </a:p>
          <a:p>
            <a:pPr>
              <a:buFont typeface="Wingdings" pitchFamily="2" charset="2"/>
              <a:buChar char="§"/>
            </a:pPr>
            <a:r>
              <a:rPr lang="ru-RU" altLang="ru-RU" sz="2400" b="1" smtClean="0"/>
              <a:t>5 учреждений дополнительного образования.</a:t>
            </a:r>
          </a:p>
          <a:p>
            <a:pPr algn="just">
              <a:buFont typeface="Wingdings 3" pitchFamily="18" charset="2"/>
              <a:buNone/>
            </a:pPr>
            <a:r>
              <a:rPr lang="ru-RU" altLang="ru-RU" sz="2400" smtClean="0"/>
              <a:t>	</a:t>
            </a:r>
            <a:endParaRPr lang="ru-RU" altLang="ru-RU" sz="900" smtClean="0"/>
          </a:p>
          <a:p>
            <a:pPr>
              <a:buFont typeface="Wingdings 3" pitchFamily="18" charset="2"/>
              <a:buNone/>
            </a:pPr>
            <a:r>
              <a:rPr lang="ru-RU" altLang="ru-RU" sz="900" smtClean="0"/>
              <a:t>		</a:t>
            </a:r>
            <a:r>
              <a:rPr lang="ru-RU" altLang="ru-RU" sz="2400" b="1" smtClean="0"/>
              <a:t>Изменения в сети образовательных учреждений </a:t>
            </a:r>
          </a:p>
          <a:p>
            <a:pPr>
              <a:buFont typeface="Wingdings 3" pitchFamily="18" charset="2"/>
              <a:buNone/>
            </a:pPr>
            <a:r>
              <a:rPr lang="ru-RU" altLang="ru-RU" sz="2400" b="1" smtClean="0"/>
              <a:t>связаны     с     её     оптимизацией,    обусловленной</a:t>
            </a:r>
          </a:p>
          <a:p>
            <a:pPr>
              <a:buFont typeface="Wingdings 3" pitchFamily="18" charset="2"/>
              <a:buNone/>
            </a:pPr>
            <a:r>
              <a:rPr lang="ru-RU" altLang="ru-RU" sz="2400" b="1" smtClean="0"/>
              <a:t>демографической   ситуацией   и   направленной  на </a:t>
            </a:r>
          </a:p>
          <a:p>
            <a:pPr>
              <a:buFont typeface="Wingdings 3" pitchFamily="18" charset="2"/>
              <a:buNone/>
            </a:pPr>
            <a:r>
              <a:rPr lang="ru-RU" altLang="ru-RU" sz="2400" b="1" smtClean="0"/>
              <a:t>повышение эффективности расходования бюджетных </a:t>
            </a:r>
          </a:p>
          <a:p>
            <a:pPr>
              <a:buFont typeface="Wingdings 3" pitchFamily="18" charset="2"/>
              <a:buNone/>
            </a:pPr>
            <a:r>
              <a:rPr lang="ru-RU" altLang="ru-RU" sz="2400" b="1" smtClean="0"/>
              <a:t>средств. </a:t>
            </a:r>
          </a:p>
          <a:p>
            <a:pPr>
              <a:buFont typeface="Wingdings" pitchFamily="2" charset="2"/>
              <a:buChar char="§"/>
            </a:pPr>
            <a:endParaRPr lang="ru-RU" altLang="ru-RU" sz="3400" b="1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endParaRPr lang="ru-RU" altLang="ru-RU" sz="3400" b="1" smtClean="0">
              <a:solidFill>
                <a:srgbClr val="FF0000"/>
              </a:solidFill>
            </a:endParaRPr>
          </a:p>
        </p:txBody>
      </p:sp>
      <p:sp>
        <p:nvSpPr>
          <p:cNvPr id="13315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AF69D8E-3BDA-4501-A6BB-581AE3516098}" type="slidenum">
              <a:rPr lang="ru-RU" altLang="ru-RU" smtClean="0"/>
              <a:pPr eaLnBrk="1" hangingPunct="1"/>
              <a:t>4</a:t>
            </a:fld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Содержимое 1"/>
          <p:cNvSpPr>
            <a:spLocks noGrp="1"/>
          </p:cNvSpPr>
          <p:nvPr>
            <p:ph idx="1"/>
          </p:nvPr>
        </p:nvSpPr>
        <p:spPr>
          <a:xfrm>
            <a:off x="142875" y="285750"/>
            <a:ext cx="8786813" cy="6286500"/>
          </a:xfrm>
        </p:spPr>
        <p:txBody>
          <a:bodyPr/>
          <a:lstStyle/>
          <a:p>
            <a:r>
              <a:rPr lang="ru-RU" altLang="ru-RU" sz="2400" b="1" smtClean="0"/>
              <a:t>Сдали экзамены  </a:t>
            </a:r>
            <a:r>
              <a:rPr lang="ru-RU" altLang="ru-RU" sz="2400" smtClean="0"/>
              <a:t>из 458 учеников 430 человек  в форме ОГЭ и 23 выпускника в форме ГВЭ (в том числе 4 ученика с ОВЗ) </a:t>
            </a:r>
            <a:r>
              <a:rPr lang="ru-RU" altLang="ru-RU" sz="2400" b="1" smtClean="0"/>
              <a:t>(99,3%)</a:t>
            </a:r>
            <a:r>
              <a:rPr lang="ru-RU" altLang="ru-RU" sz="2400" smtClean="0"/>
              <a:t>. </a:t>
            </a:r>
          </a:p>
          <a:p>
            <a:r>
              <a:rPr lang="ru-RU" altLang="ru-RU" sz="2400" smtClean="0"/>
              <a:t>На  2-й год оставлен 1 ученик.</a:t>
            </a:r>
          </a:p>
          <a:p>
            <a:r>
              <a:rPr lang="ru-RU" altLang="ru-RU" sz="2400" smtClean="0"/>
              <a:t>4 ученика будут пересдавать обязательные экзамены в сентябре  </a:t>
            </a:r>
          </a:p>
          <a:p>
            <a:r>
              <a:rPr lang="ru-RU" altLang="ru-RU" sz="2400" smtClean="0"/>
              <a:t> В 2014 году – 3 чел, в 2013 году -2 чел. </a:t>
            </a:r>
          </a:p>
          <a:p>
            <a:pPr>
              <a:buFont typeface="Wingdings 3" pitchFamily="18" charset="2"/>
              <a:buNone/>
            </a:pPr>
            <a:r>
              <a:rPr lang="ru-RU" altLang="ru-RU" sz="2400" smtClean="0"/>
              <a:t>  </a:t>
            </a:r>
            <a:r>
              <a:rPr lang="ru-RU" altLang="ru-RU" sz="2400" b="1" smtClean="0"/>
              <a:t>Аттестаты</a:t>
            </a:r>
            <a:r>
              <a:rPr lang="ru-RU" altLang="ru-RU" sz="2400" smtClean="0"/>
              <a:t> об основном общем образовании </a:t>
            </a:r>
            <a:r>
              <a:rPr lang="ru-RU" altLang="ru-RU" sz="2400" b="1" smtClean="0"/>
              <a:t>получили 453  выпускника (99, 1%), (</a:t>
            </a:r>
            <a:r>
              <a:rPr lang="ru-RU" altLang="ru-RU" sz="2400" smtClean="0"/>
              <a:t>в 2014 году – 99,8 %, в 2013 году - 99,6%, в 2012 году -98,8%. 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z="2400" b="1" smtClean="0"/>
              <a:t>По  результатам ГИА 9 (средний балл) </a:t>
            </a:r>
          </a:p>
          <a:p>
            <a:pPr>
              <a:buFont typeface="Wingdings 3" pitchFamily="18" charset="2"/>
              <a:buNone/>
            </a:pPr>
            <a:r>
              <a:rPr lang="ru-RU" altLang="ru-RU" sz="2400" smtClean="0"/>
              <a:t>  </a:t>
            </a:r>
            <a:r>
              <a:rPr lang="ru-RU" altLang="ru-RU" sz="2400" smtClean="0">
                <a:solidFill>
                  <a:srgbClr val="000099"/>
                </a:solidFill>
              </a:rPr>
              <a:t>1 место </a:t>
            </a:r>
            <a:r>
              <a:rPr lang="ru-RU" altLang="ru-RU" sz="2400" smtClean="0"/>
              <a:t>- МБОУ «Гимназия»; </a:t>
            </a:r>
            <a:r>
              <a:rPr lang="ru-RU" altLang="ru-RU" sz="2400" smtClean="0">
                <a:solidFill>
                  <a:srgbClr val="000099"/>
                </a:solidFill>
              </a:rPr>
              <a:t>2 место </a:t>
            </a:r>
            <a:r>
              <a:rPr lang="ru-RU" altLang="ru-RU" sz="2400" smtClean="0"/>
              <a:t>– МБОУ СОШ № 11;  </a:t>
            </a:r>
            <a:r>
              <a:rPr lang="ru-RU" altLang="ru-RU" sz="2400" smtClean="0">
                <a:solidFill>
                  <a:srgbClr val="000099"/>
                </a:solidFill>
              </a:rPr>
              <a:t>3 место </a:t>
            </a:r>
            <a:r>
              <a:rPr lang="ru-RU" altLang="ru-RU" sz="2400" smtClean="0"/>
              <a:t>– МБОУ СОШ № 3, </a:t>
            </a:r>
            <a:r>
              <a:rPr lang="ru-RU" altLang="ru-RU" sz="2400" smtClean="0">
                <a:solidFill>
                  <a:srgbClr val="000099"/>
                </a:solidFill>
              </a:rPr>
              <a:t>4 место </a:t>
            </a:r>
            <a:r>
              <a:rPr lang="ru-RU" altLang="ru-RU" sz="2400" smtClean="0"/>
              <a:t>– МБОУ СОШ № 4; </a:t>
            </a:r>
            <a:r>
              <a:rPr lang="ru-RU" altLang="ru-RU" sz="2400" smtClean="0">
                <a:solidFill>
                  <a:srgbClr val="000099"/>
                </a:solidFill>
              </a:rPr>
              <a:t>5 место </a:t>
            </a:r>
            <a:r>
              <a:rPr lang="ru-RU" altLang="ru-RU" sz="2400" smtClean="0"/>
              <a:t>– МБОУ СОШ № 1; </a:t>
            </a:r>
            <a:r>
              <a:rPr lang="ru-RU" altLang="ru-RU" sz="2400" smtClean="0">
                <a:solidFill>
                  <a:srgbClr val="000099"/>
                </a:solidFill>
              </a:rPr>
              <a:t>6 место </a:t>
            </a:r>
            <a:r>
              <a:rPr lang="ru-RU" altLang="ru-RU" sz="2400" smtClean="0"/>
              <a:t>– МБОУ СОШ № 12; 7</a:t>
            </a:r>
            <a:r>
              <a:rPr lang="ru-RU" altLang="ru-RU" sz="2400" smtClean="0">
                <a:solidFill>
                  <a:srgbClr val="000099"/>
                </a:solidFill>
              </a:rPr>
              <a:t> место </a:t>
            </a:r>
            <a:r>
              <a:rPr lang="ru-RU" altLang="ru-RU" sz="2400" smtClean="0"/>
              <a:t>– МБОУ СОШ № 15;  </a:t>
            </a:r>
            <a:r>
              <a:rPr lang="ru-RU" altLang="ru-RU" sz="2400" smtClean="0">
                <a:solidFill>
                  <a:srgbClr val="000099"/>
                </a:solidFill>
              </a:rPr>
              <a:t>8 место </a:t>
            </a:r>
            <a:r>
              <a:rPr lang="ru-RU" altLang="ru-RU" sz="2400" smtClean="0"/>
              <a:t>– МБОУ    </a:t>
            </a:r>
          </a:p>
          <a:p>
            <a:pPr>
              <a:buFont typeface="Wingdings 3" pitchFamily="18" charset="2"/>
              <a:buNone/>
            </a:pPr>
            <a:r>
              <a:rPr lang="ru-RU" altLang="ru-RU" sz="2400" smtClean="0"/>
              <a:t>                       СОШ № 14;   </a:t>
            </a:r>
            <a:r>
              <a:rPr lang="ru-RU" altLang="ru-RU" sz="2400" smtClean="0">
                <a:solidFill>
                  <a:srgbClr val="000099"/>
                </a:solidFill>
              </a:rPr>
              <a:t>9 место </a:t>
            </a:r>
            <a:r>
              <a:rPr lang="ru-RU" altLang="ru-RU" sz="2400" smtClean="0"/>
              <a:t>–  МБОУ СОШ № 5.</a:t>
            </a:r>
          </a:p>
          <a:p>
            <a:endParaRPr lang="ru-RU" altLang="ru-RU" sz="2400" smtClean="0"/>
          </a:p>
        </p:txBody>
      </p:sp>
      <p:sp>
        <p:nvSpPr>
          <p:cNvPr id="50179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529C46F-782B-4E3B-873C-3567F788E35F}" type="slidenum">
              <a:rPr lang="ru-RU" altLang="ru-RU" smtClean="0"/>
              <a:pPr eaLnBrk="1" hangingPunct="1"/>
              <a:t>40</a:t>
            </a:fld>
            <a:endParaRPr lang="ru-RU" altLang="ru-RU" smtClean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Содержимое 1"/>
          <p:cNvSpPr>
            <a:spLocks noGrp="1"/>
          </p:cNvSpPr>
          <p:nvPr>
            <p:ph idx="1"/>
          </p:nvPr>
        </p:nvSpPr>
        <p:spPr>
          <a:xfrm>
            <a:off x="0" y="357188"/>
            <a:ext cx="8929688" cy="5864225"/>
          </a:xfrm>
        </p:spPr>
        <p:txBody>
          <a:bodyPr/>
          <a:lstStyle/>
          <a:p>
            <a:pPr algn="ctr">
              <a:buFont typeface="Wingdings 3" pitchFamily="18" charset="2"/>
              <a:buNone/>
            </a:pPr>
            <a:r>
              <a:rPr lang="ru-RU" altLang="ru-RU" sz="4800" b="1" smtClean="0">
                <a:solidFill>
                  <a:srgbClr val="000099"/>
                </a:solidFill>
              </a:rPr>
              <a:t>Аттестаты 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z="4800" b="1" smtClean="0">
                <a:solidFill>
                  <a:srgbClr val="000099"/>
                </a:solidFill>
              </a:rPr>
              <a:t>особого образца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z="4800" smtClean="0"/>
              <a:t>  2015 год –   9 человек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z="4800" smtClean="0"/>
              <a:t>  2014 год - 13 человек 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z="4800" smtClean="0"/>
              <a:t>  2013 год - 11 человек 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z="4800" smtClean="0"/>
              <a:t>  2012 год - 18 человек 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z="4800" smtClean="0"/>
              <a:t>  2011 год – 12 человек </a:t>
            </a:r>
            <a:endParaRPr lang="ru-RU" altLang="ru-RU" sz="4000" b="1" smtClean="0"/>
          </a:p>
          <a:p>
            <a:pPr algn="ctr">
              <a:buFont typeface="Wingdings 3" pitchFamily="18" charset="2"/>
              <a:buNone/>
            </a:pPr>
            <a:endParaRPr lang="ru-RU" altLang="ru-RU" sz="4400" b="1" smtClean="0"/>
          </a:p>
        </p:txBody>
      </p:sp>
      <p:sp>
        <p:nvSpPr>
          <p:cNvPr id="51203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8CDA89A-B2A4-45D1-BFE4-3175475FFAA7}" type="slidenum">
              <a:rPr lang="ru-RU" altLang="ru-RU" smtClean="0"/>
              <a:pPr eaLnBrk="1" hangingPunct="1"/>
              <a:t>41</a:t>
            </a:fld>
            <a:endParaRPr lang="ru-RU" altLang="ru-RU" smtClean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Содержимое 1"/>
          <p:cNvSpPr>
            <a:spLocks noGrp="1"/>
          </p:cNvSpPr>
          <p:nvPr>
            <p:ph idx="1"/>
          </p:nvPr>
        </p:nvSpPr>
        <p:spPr>
          <a:xfrm>
            <a:off x="0" y="0"/>
            <a:ext cx="8858250" cy="6007100"/>
          </a:xfrm>
        </p:spPr>
        <p:txBody>
          <a:bodyPr/>
          <a:lstStyle/>
          <a:p>
            <a:endParaRPr lang="ru-RU" altLang="ru-RU" b="1" smtClean="0"/>
          </a:p>
          <a:p>
            <a:pPr algn="ctr">
              <a:buFont typeface="Wingdings 3" pitchFamily="18" charset="2"/>
              <a:buNone/>
            </a:pPr>
            <a:r>
              <a:rPr lang="ru-RU" altLang="ru-RU" sz="4000" b="1" smtClean="0">
                <a:solidFill>
                  <a:srgbClr val="000099"/>
                </a:solidFill>
              </a:rPr>
              <a:t>В городских олимпиадах 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z="4000" b="1" smtClean="0">
                <a:solidFill>
                  <a:srgbClr val="000099"/>
                </a:solidFill>
              </a:rPr>
              <a:t>приняли  участие 245  учеников.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z="4000" smtClean="0"/>
              <a:t>из 9 общеобразовательных учреждений 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z="4000" smtClean="0"/>
              <a:t> в 2013 году – 277 учеников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z="4000" smtClean="0"/>
              <a:t>в 2012 году - 301  ученик,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z="4000" smtClean="0"/>
              <a:t> в 2011 году – 324 ученика, 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z="4000" smtClean="0"/>
              <a:t>   в 2010 году - 318 учеников. </a:t>
            </a:r>
          </a:p>
          <a:p>
            <a:endParaRPr lang="ru-RU" altLang="ru-RU" smtClean="0"/>
          </a:p>
        </p:txBody>
      </p:sp>
      <p:sp>
        <p:nvSpPr>
          <p:cNvPr id="52227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6D1FFDA-436F-4EFF-9CE3-19D009ED48EB}" type="slidenum">
              <a:rPr lang="ru-RU" altLang="ru-RU" smtClean="0"/>
              <a:pPr eaLnBrk="1" hangingPunct="1"/>
              <a:t>42</a:t>
            </a:fld>
            <a:endParaRPr lang="ru-RU" altLang="ru-RU" smtClean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dirty="0" smtClean="0">
                <a:solidFill>
                  <a:srgbClr val="000099"/>
                </a:solidFill>
              </a:rPr>
              <a:t>Результаты участия в олимпиадах</a:t>
            </a:r>
            <a:endParaRPr lang="ru-RU" dirty="0">
              <a:solidFill>
                <a:srgbClr val="000099"/>
              </a:solidFill>
            </a:endParaRPr>
          </a:p>
        </p:txBody>
      </p:sp>
      <p:sp>
        <p:nvSpPr>
          <p:cNvPr id="53251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55D9D0E-CC72-42FA-8F61-3E8D6D0123DA}" type="slidenum">
              <a:rPr lang="ru-RU" altLang="ru-RU" smtClean="0"/>
              <a:pPr eaLnBrk="1" hangingPunct="1"/>
              <a:t>43</a:t>
            </a:fld>
            <a:endParaRPr lang="ru-RU" altLang="ru-RU" smtClean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57188" y="928688"/>
          <a:ext cx="8643936" cy="5002210"/>
        </p:xfrm>
        <a:graphic>
          <a:graphicData uri="http://schemas.openxmlformats.org/drawingml/2006/table">
            <a:tbl>
              <a:tblPr/>
              <a:tblGrid>
                <a:gridCol w="1428750"/>
                <a:gridCol w="1428750"/>
                <a:gridCol w="1071562"/>
                <a:gridCol w="1428750"/>
                <a:gridCol w="928687"/>
                <a:gridCol w="1357312"/>
                <a:gridCol w="1000125"/>
              </a:tblGrid>
              <a:tr h="12739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Школа 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Кол-во 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призовых мест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2014-2015 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Кол-во </a:t>
                      </a: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Кол-во 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призовых мест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2013-2014 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Кол-во </a:t>
                      </a: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Кол-во 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призовых мест </a:t>
                      </a:r>
                      <a:endParaRPr lang="ru-RU" sz="14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2012-2013 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Кол-во </a:t>
                      </a: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54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C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СОШ  № 1</a:t>
                      </a:r>
                      <a:endParaRPr lang="ru-RU" sz="1400" b="1" dirty="0">
                        <a:solidFill>
                          <a:srgbClr val="CC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20%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2,5%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3,98%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4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C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СОШ  № 3</a:t>
                      </a:r>
                      <a:endParaRPr lang="ru-RU" sz="1400" b="1" dirty="0">
                        <a:solidFill>
                          <a:srgbClr val="CC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5%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4,0%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3,65%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4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C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СОШ  № 4</a:t>
                      </a:r>
                      <a:endParaRPr lang="ru-RU" sz="1400" b="1" dirty="0">
                        <a:solidFill>
                          <a:srgbClr val="CC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17,5%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4,3%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4,98%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4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C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СОШ  № 5</a:t>
                      </a:r>
                      <a:endParaRPr lang="ru-RU" sz="1400" b="1" dirty="0">
                        <a:solidFill>
                          <a:srgbClr val="CC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7,5%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1,4%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0,3%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4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C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СОШ </a:t>
                      </a:r>
                      <a:r>
                        <a:rPr lang="ru-RU" sz="1400" b="1" dirty="0" smtClean="0">
                          <a:solidFill>
                            <a:srgbClr val="CC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№ 11</a:t>
                      </a:r>
                      <a:endParaRPr lang="ru-RU" sz="1400" b="1" dirty="0">
                        <a:solidFill>
                          <a:srgbClr val="CC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2,5%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1,8%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1,66%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4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C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СОШ  № 12</a:t>
                      </a:r>
                      <a:endParaRPr lang="ru-RU" sz="1400" b="1" dirty="0">
                        <a:solidFill>
                          <a:srgbClr val="CC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2,5%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0,7%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4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C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СОШ </a:t>
                      </a:r>
                      <a:r>
                        <a:rPr lang="ru-RU" sz="1400" b="1" dirty="0" smtClean="0">
                          <a:solidFill>
                            <a:srgbClr val="CC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№ 14</a:t>
                      </a:r>
                      <a:endParaRPr lang="ru-RU" sz="1400" b="1" dirty="0">
                        <a:solidFill>
                          <a:srgbClr val="CC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0%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0%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4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C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СОШ  № 15</a:t>
                      </a:r>
                      <a:endParaRPr lang="ru-RU" sz="1400" b="1" dirty="0">
                        <a:solidFill>
                          <a:srgbClr val="CC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5%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1,8%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1,66%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4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C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Гимназия</a:t>
                      </a:r>
                      <a:endParaRPr lang="ru-RU" sz="1400" b="1" dirty="0">
                        <a:solidFill>
                          <a:srgbClr val="CC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30%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7,6%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7,3%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4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C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Созвездие</a:t>
                      </a:r>
                      <a:endParaRPr lang="ru-RU" sz="1400" b="1" dirty="0">
                        <a:solidFill>
                          <a:srgbClr val="CC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10%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0%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337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99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Всего</a:t>
                      </a:r>
                      <a:endParaRPr lang="ru-RU" sz="1400" b="1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99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ru-RU" sz="1800" b="1" dirty="0" smtClean="0">
                          <a:solidFill>
                            <a:srgbClr val="000099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800" b="1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99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70</a:t>
                      </a:r>
                      <a:endParaRPr lang="ru-RU" sz="1800" b="1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99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75</a:t>
                      </a:r>
                      <a:endParaRPr lang="ru-RU" sz="1800" b="1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Содержимое 1"/>
          <p:cNvSpPr>
            <a:spLocks noGrp="1"/>
          </p:cNvSpPr>
          <p:nvPr>
            <p:ph idx="1"/>
          </p:nvPr>
        </p:nvSpPr>
        <p:spPr>
          <a:xfrm>
            <a:off x="0" y="285750"/>
            <a:ext cx="8858250" cy="6000750"/>
          </a:xfrm>
        </p:spPr>
        <p:txBody>
          <a:bodyPr/>
          <a:lstStyle/>
          <a:p>
            <a:pPr algn="just"/>
            <a:r>
              <a:rPr lang="ru-RU" altLang="ru-RU" sz="2800" b="1" smtClean="0"/>
              <a:t>По результатам  второго тура всероссийской олимпиады 15 старшеклассников приняли участие в смене «Интеллект» в ВДЦ «Океан».  </a:t>
            </a:r>
          </a:p>
          <a:p>
            <a:pPr algn="just"/>
            <a:r>
              <a:rPr lang="ru-RU" altLang="ru-RU" sz="2800" b="1" smtClean="0"/>
              <a:t>В январе  2015 года  призерами всероссийской олимпиады стали 4 человека (3-е место у команды из 3-х человек в номинации «Робототехника», 1 призер по географии). </a:t>
            </a:r>
          </a:p>
          <a:p>
            <a:pPr algn="just"/>
            <a:r>
              <a:rPr lang="ru-RU" altLang="ru-RU" sz="2800" b="1" smtClean="0"/>
              <a:t>Четверо участников краевого тура вошли в десятку  лучших. </a:t>
            </a:r>
          </a:p>
          <a:p>
            <a:pPr algn="just"/>
            <a:r>
              <a:rPr lang="ru-RU" altLang="ru-RU" sz="2800" b="1" smtClean="0"/>
              <a:t>В 2014 году три участника  стали призерами по экологии и биологии; четыре участника вошли в десятку лучших. </a:t>
            </a:r>
          </a:p>
          <a:p>
            <a:pPr algn="just"/>
            <a:endParaRPr lang="ru-RU" altLang="ru-RU" sz="2800" b="1" smtClean="0"/>
          </a:p>
          <a:p>
            <a:endParaRPr lang="ru-RU" altLang="ru-RU" b="1" smtClean="0"/>
          </a:p>
        </p:txBody>
      </p:sp>
      <p:sp>
        <p:nvSpPr>
          <p:cNvPr id="54275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5B667EE-E2C1-45B1-9DBB-71217016E7D0}" type="slidenum">
              <a:rPr lang="ru-RU" altLang="ru-RU" smtClean="0"/>
              <a:pPr eaLnBrk="1" hangingPunct="1"/>
              <a:t>44</a:t>
            </a:fld>
            <a:endParaRPr lang="ru-RU" altLang="ru-RU" smtClean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Содержимое 1"/>
          <p:cNvSpPr>
            <a:spLocks noGrp="1"/>
          </p:cNvSpPr>
          <p:nvPr>
            <p:ph idx="1"/>
          </p:nvPr>
        </p:nvSpPr>
        <p:spPr>
          <a:xfrm>
            <a:off x="214313" y="1285875"/>
            <a:ext cx="8929687" cy="5000625"/>
          </a:xfrm>
        </p:spPr>
        <p:txBody>
          <a:bodyPr/>
          <a:lstStyle/>
          <a:p>
            <a:r>
              <a:rPr lang="ru-RU" altLang="ru-RU" sz="1800" b="1" smtClean="0"/>
              <a:t>- конкурс чтецов 22Мы родом из детства</a:t>
            </a:r>
          </a:p>
          <a:p>
            <a:r>
              <a:rPr lang="ru-RU" altLang="ru-RU" sz="1800" b="1" smtClean="0"/>
              <a:t>- конкур школьных агитбригад «»Люби и знай Приморский край;</a:t>
            </a:r>
          </a:p>
          <a:p>
            <a:r>
              <a:rPr lang="ru-RU" altLang="ru-RU" sz="1800" b="1" smtClean="0"/>
              <a:t>- фестиваль патриотической песни и стихотворения «Мы правду     </a:t>
            </a:r>
          </a:p>
          <a:p>
            <a:r>
              <a:rPr lang="ru-RU" altLang="ru-RU" sz="1800" b="1" smtClean="0"/>
              <a:t>   сохраним для возвращенья»;</a:t>
            </a:r>
          </a:p>
          <a:p>
            <a:r>
              <a:rPr lang="ru-RU" altLang="ru-RU" sz="1800" b="1" smtClean="0"/>
              <a:t>- выставка декоративно-прикладного творчества;</a:t>
            </a:r>
          </a:p>
          <a:p>
            <a:r>
              <a:rPr lang="ru-RU" altLang="ru-RU" sz="1800" b="1" smtClean="0"/>
              <a:t>- конкурс «</a:t>
            </a:r>
            <a:r>
              <a:rPr lang="en-US" altLang="ru-RU" sz="1800" b="1" smtClean="0"/>
              <a:t>Talent Show</a:t>
            </a:r>
            <a:r>
              <a:rPr lang="ru-RU" altLang="ru-RU" sz="1800" b="1" smtClean="0"/>
              <a:t>»;</a:t>
            </a:r>
          </a:p>
          <a:p>
            <a:r>
              <a:rPr lang="ru-RU" altLang="ru-RU" sz="1800" b="1" smtClean="0"/>
              <a:t>- конкурс «Утренняя звездочка»;</a:t>
            </a:r>
          </a:p>
          <a:p>
            <a:r>
              <a:rPr lang="ru-RU" altLang="ru-RU" sz="1800" b="1" smtClean="0"/>
              <a:t>- конкурс интеллектуалов брэйн-ринг «Широка страна моя родная»;</a:t>
            </a:r>
          </a:p>
          <a:p>
            <a:r>
              <a:rPr lang="ru-RU" altLang="ru-RU" sz="1800" b="1" smtClean="0"/>
              <a:t>- конкурс «Мы жить желаем в мире без пожаров»;</a:t>
            </a:r>
          </a:p>
          <a:p>
            <a:r>
              <a:rPr lang="ru-RU" altLang="ru-RU" sz="1800" b="1" smtClean="0"/>
              <a:t>- фотоконкурс «Зарисовки о природе Приморского края»; </a:t>
            </a:r>
          </a:p>
          <a:p>
            <a:r>
              <a:rPr lang="ru-RU" altLang="ru-RU" sz="1800" b="1" smtClean="0"/>
              <a:t>- краеведческая исследовательская конференция школьников «Край родной, Дальневосточный», посвященная 70-летию Победы в Великой Отечественной войне;</a:t>
            </a:r>
          </a:p>
          <a:p>
            <a:r>
              <a:rPr lang="ru-RU" altLang="ru-RU" sz="1800" b="1" smtClean="0"/>
              <a:t>- автомодельные соревнования метательных моделей</a:t>
            </a:r>
          </a:p>
          <a:p>
            <a:r>
              <a:rPr lang="ru-RU" altLang="ru-RU" sz="1800" b="1" smtClean="0"/>
              <a:t>- чемпионаты и первенства по различным видам спорта</a:t>
            </a:r>
            <a:endParaRPr lang="ru-RU" alt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2844" y="274638"/>
            <a:ext cx="8715436" cy="939784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3200" dirty="0" smtClean="0">
                <a:solidFill>
                  <a:srgbClr val="000099"/>
                </a:solidFill>
              </a:rPr>
              <a:t>Ключевые мероприятиями по выявлению и поддержке талантливой молодежи</a:t>
            </a:r>
            <a:endParaRPr lang="ru-RU" sz="3200" dirty="0">
              <a:solidFill>
                <a:srgbClr val="000099"/>
              </a:solidFill>
            </a:endParaRPr>
          </a:p>
        </p:txBody>
      </p:sp>
      <p:sp>
        <p:nvSpPr>
          <p:cNvPr id="55300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08AE523-42F2-4762-9865-1020A139E1B6}" type="slidenum">
              <a:rPr lang="ru-RU" altLang="ru-RU" smtClean="0"/>
              <a:pPr eaLnBrk="1" hangingPunct="1"/>
              <a:t>45</a:t>
            </a:fld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Содержимое 1"/>
          <p:cNvSpPr>
            <a:spLocks noGrp="1"/>
          </p:cNvSpPr>
          <p:nvPr>
            <p:ph idx="1"/>
          </p:nvPr>
        </p:nvSpPr>
        <p:spPr>
          <a:xfrm>
            <a:off x="457200" y="500063"/>
            <a:ext cx="8229600" cy="5507037"/>
          </a:xfrm>
        </p:spPr>
        <p:txBody>
          <a:bodyPr/>
          <a:lstStyle/>
          <a:p>
            <a:pPr algn="ctr">
              <a:buFont typeface="Wingdings 3" pitchFamily="18" charset="2"/>
              <a:buNone/>
            </a:pPr>
            <a:r>
              <a:rPr lang="ru-RU" altLang="ru-RU" sz="4400" b="1" smtClean="0"/>
              <a:t>За 3 последних года обучающиеся принимали участие 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z="4400" b="1" smtClean="0"/>
              <a:t>в </a:t>
            </a:r>
            <a:r>
              <a:rPr lang="ru-RU" altLang="ru-RU" sz="4400" b="1" smtClean="0">
                <a:solidFill>
                  <a:srgbClr val="000099"/>
                </a:solidFill>
              </a:rPr>
              <a:t>11 международных,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z="4400" b="1" smtClean="0">
                <a:solidFill>
                  <a:srgbClr val="000099"/>
                </a:solidFill>
              </a:rPr>
              <a:t> 42 всероссийских,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z="4400" b="1" smtClean="0">
                <a:solidFill>
                  <a:srgbClr val="000099"/>
                </a:solidFill>
              </a:rPr>
              <a:t>108 краевых </a:t>
            </a:r>
            <a:r>
              <a:rPr lang="ru-RU" altLang="ru-RU" sz="4400" b="1" smtClean="0"/>
              <a:t>и региональных меропри</a:t>
            </a:r>
            <a:r>
              <a:rPr lang="ru-RU" altLang="ru-RU" sz="4800" b="1" smtClean="0"/>
              <a:t>ятиях</a:t>
            </a:r>
          </a:p>
        </p:txBody>
      </p:sp>
      <p:sp>
        <p:nvSpPr>
          <p:cNvPr id="56323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8C1FBD4-BB39-4124-A70D-7750CB815925}" type="slidenum">
              <a:rPr lang="ru-RU" altLang="ru-RU" smtClean="0"/>
              <a:pPr eaLnBrk="1" hangingPunct="1"/>
              <a:t>46</a:t>
            </a:fld>
            <a:endParaRPr lang="ru-RU" altLang="ru-RU" smtClean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Содержимое 1"/>
          <p:cNvSpPr>
            <a:spLocks noGrp="1"/>
          </p:cNvSpPr>
          <p:nvPr>
            <p:ph idx="1"/>
          </p:nvPr>
        </p:nvSpPr>
        <p:spPr>
          <a:xfrm>
            <a:off x="142875" y="857250"/>
            <a:ext cx="8643938" cy="6000750"/>
          </a:xfrm>
        </p:spPr>
        <p:txBody>
          <a:bodyPr/>
          <a:lstStyle/>
          <a:p>
            <a:pPr algn="just">
              <a:buFont typeface="Wingdings 3" pitchFamily="18" charset="2"/>
              <a:buNone/>
            </a:pPr>
            <a:r>
              <a:rPr lang="ru-RU" altLang="ru-RU" smtClean="0"/>
              <a:t> </a:t>
            </a:r>
            <a:r>
              <a:rPr lang="ru-RU" altLang="ru-RU" sz="2000" smtClean="0"/>
              <a:t> </a:t>
            </a:r>
          </a:p>
          <a:p>
            <a:pPr algn="just">
              <a:buFont typeface="Wingdings 3" pitchFamily="18" charset="2"/>
              <a:buNone/>
            </a:pPr>
            <a:endParaRPr lang="ru-RU" altLang="ru-RU" sz="2000" smtClean="0"/>
          </a:p>
          <a:p>
            <a:pPr algn="just">
              <a:buFont typeface="Wingdings 3" pitchFamily="18" charset="2"/>
              <a:buNone/>
            </a:pPr>
            <a:r>
              <a:rPr lang="ru-RU" altLang="ru-RU" sz="2200" smtClean="0"/>
              <a:t>   </a:t>
            </a:r>
            <a:r>
              <a:rPr lang="en-US" altLang="ru-RU" sz="2600" smtClean="0">
                <a:cs typeface="Times New Roman" pitchFamily="18" charset="0"/>
              </a:rPr>
              <a:t>II</a:t>
            </a:r>
            <a:r>
              <a:rPr lang="ru-RU" altLang="ru-RU" sz="2600" smtClean="0">
                <a:cs typeface="Times New Roman" pitchFamily="18" charset="0"/>
              </a:rPr>
              <a:t> Международный конкурс-фестиваль «Снежная феерия», ХII Всероссийский детский экологический форум «Зелёная планета 2014» (региональный - «Лесная олимпиада»), ХII Всероссийский детский экологический форум «Зелёная планета 2014», VIII Всероссийский конкурс исполнителей эстрадной песни «Голоса ХХI века», Дальневосточный конкурс хореографического искусства «Танцевальный прибой», Региональная выставка-конкурс «Моя родина – Россия». </a:t>
            </a:r>
          </a:p>
          <a:p>
            <a:pPr algn="just">
              <a:buFont typeface="Wingdings 3" pitchFamily="18" charset="2"/>
              <a:buNone/>
            </a:pPr>
            <a:endParaRPr lang="ru-RU" altLang="ru-RU" sz="2200" smtClean="0"/>
          </a:p>
          <a:p>
            <a:pPr algn="just">
              <a:buFont typeface="Wingdings 3" pitchFamily="18" charset="2"/>
              <a:buNone/>
            </a:pPr>
            <a:r>
              <a:rPr lang="ru-RU" altLang="ru-RU" sz="2200" smtClean="0"/>
              <a:t>                                  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4282" y="0"/>
            <a:ext cx="8786874" cy="92867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3200" dirty="0" smtClean="0">
                <a:solidFill>
                  <a:srgbClr val="000099"/>
                </a:solidFill>
              </a:rPr>
              <a:t/>
            </a:r>
            <a:br>
              <a:rPr lang="ru-RU" sz="3200" dirty="0" smtClean="0">
                <a:solidFill>
                  <a:srgbClr val="000099"/>
                </a:solidFill>
              </a:rPr>
            </a:br>
            <a:r>
              <a:rPr lang="ru-RU" sz="3200" dirty="0" smtClean="0">
                <a:solidFill>
                  <a:srgbClr val="000099"/>
                </a:solidFill>
              </a:rPr>
              <a:t/>
            </a:r>
            <a:br>
              <a:rPr lang="ru-RU" sz="3200" dirty="0" smtClean="0">
                <a:solidFill>
                  <a:srgbClr val="000099"/>
                </a:solidFill>
              </a:rPr>
            </a:br>
            <a:r>
              <a:rPr lang="ru-RU" sz="3200" dirty="0" smtClean="0">
                <a:solidFill>
                  <a:srgbClr val="000099"/>
                </a:solidFill>
              </a:rPr>
              <a:t>Участие в международных и всероссийских мероприятиях: </a:t>
            </a:r>
            <a:endParaRPr lang="ru-RU" sz="3200" dirty="0">
              <a:solidFill>
                <a:srgbClr val="000099"/>
              </a:solidFill>
            </a:endParaRPr>
          </a:p>
        </p:txBody>
      </p:sp>
      <p:sp>
        <p:nvSpPr>
          <p:cNvPr id="57348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7B5CAB1-8361-4691-ACB3-1B3DAC27DB80}" type="slidenum">
              <a:rPr lang="ru-RU" altLang="ru-RU" smtClean="0"/>
              <a:pPr eaLnBrk="1" hangingPunct="1"/>
              <a:t>47</a:t>
            </a:fld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Содержимое 1"/>
          <p:cNvSpPr>
            <a:spLocks noGrp="1"/>
          </p:cNvSpPr>
          <p:nvPr>
            <p:ph idx="1"/>
          </p:nvPr>
        </p:nvSpPr>
        <p:spPr>
          <a:xfrm>
            <a:off x="0" y="857250"/>
            <a:ext cx="8858250" cy="5643563"/>
          </a:xfrm>
        </p:spPr>
        <p:txBody>
          <a:bodyPr/>
          <a:lstStyle/>
          <a:p>
            <a:r>
              <a:rPr lang="ru-RU" altLang="ru-RU" sz="1500" smtClean="0"/>
              <a:t>VIII краевой фольклорный фестиваль «Играй гармонь – звени частушка»; краевой фестиваль современного любительского творчества «Черниговские родники»;  краевой конкурс детского творчества «Русь Православная»; конкурс детского рисунка Один день из жизни амурского тигра»; конкурс рисунка «Один день из жизни дальневосточного леопарда»; краевой экологический конкурс исследовательских и практических работ школьников «Лесная олимпиада»; краевой конкурс народной песни «О, песня русская, родная»; V краевая выставка декоративно-прикладного творчества «Радуга талантов»; краевой конкурс «Арт-елка»; кубок Приморского края по баскетболу; краевые турниры по боксу; спартакиада школьников Приморского края по баскетболу среди юношей 2000 г.р. и младше; межрайонный турнир по баскетболу среди юношей памяти А.Г. Мерзлякова; спартакиада учащихся Приморского края по легкой атлетике; первенствах и Чемпионатах России по пулевой стрельбе; первенствах, Чемпионатах и Кубках Приморского края по пулевой стрельбе; традиционные Всероссийские соревнования по лыжным гонкам Дальневосточный турнир «Лыжня Приморья»;  открытое первенство Приморского края по лыжным гонкам среди младших школьников; кубок Приморского края по лыжным гонкам; открытый Чемпионат и Первенство Приморского края по лыжным гонкам; всероссийский турнир «Мини-футбол в школу»; финал седьмой летней Спартакиады по лёгкой атлетике учащихся России; первенство Приморского края среди юниоров по легкой атлетике; шестая летняя спартакиада Приморского края по легкой атлетике; кубок Сибири и Дальнего Востока по легкой атлетике; первенство ДВФО по легкой атлетике «Метелица»; краевые финальные соревнования «Кожаный мяч»; чемпионат и Первенство Приморского края по тхэквондо и др.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85818"/>
          </a:xfrm>
        </p:spPr>
        <p:txBody>
          <a:bodyPr/>
          <a:lstStyle/>
          <a:p>
            <a:pPr algn="ctr">
              <a:defRPr/>
            </a:pPr>
            <a:r>
              <a:rPr lang="ru-RU" b="0" i="1" dirty="0" smtClean="0">
                <a:solidFill>
                  <a:srgbClr val="000099"/>
                </a:solidFill>
              </a:rPr>
              <a:t>Участие в краевых конкурсах</a:t>
            </a:r>
            <a:endParaRPr lang="ru-RU" b="0" i="1" dirty="0">
              <a:solidFill>
                <a:srgbClr val="000099"/>
              </a:solidFill>
            </a:endParaRPr>
          </a:p>
        </p:txBody>
      </p:sp>
      <p:sp>
        <p:nvSpPr>
          <p:cNvPr id="58372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AA24FA0-5D3D-4FDA-BB62-F8CCB8AEB197}" type="slidenum">
              <a:rPr lang="ru-RU" altLang="ru-RU" smtClean="0"/>
              <a:pPr eaLnBrk="1" hangingPunct="1"/>
              <a:t>48</a:t>
            </a:fld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3200" i="1" dirty="0" err="1" smtClean="0">
                <a:solidFill>
                  <a:srgbClr val="000099"/>
                </a:solidFill>
              </a:rPr>
              <a:t>Внеучебные</a:t>
            </a:r>
            <a:r>
              <a:rPr lang="ru-RU" sz="3200" i="1" dirty="0" smtClean="0">
                <a:solidFill>
                  <a:srgbClr val="000099"/>
                </a:solidFill>
              </a:rPr>
              <a:t> достижения обучающихся</a:t>
            </a:r>
            <a:endParaRPr lang="ru-RU" sz="3200" dirty="0">
              <a:solidFill>
                <a:srgbClr val="000099"/>
              </a:solidFill>
            </a:endParaRPr>
          </a:p>
        </p:txBody>
      </p:sp>
      <p:sp>
        <p:nvSpPr>
          <p:cNvPr id="59395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9234178-3F13-4BDD-9D00-E6EB96F3FEEA}" type="slidenum">
              <a:rPr lang="ru-RU" altLang="ru-RU" smtClean="0"/>
              <a:pPr eaLnBrk="1" hangingPunct="1"/>
              <a:t>49</a:t>
            </a:fld>
            <a:endParaRPr lang="ru-RU" altLang="ru-RU" smtClean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14313" y="1000125"/>
          <a:ext cx="8739189" cy="4786313"/>
        </p:xfrm>
        <a:graphic>
          <a:graphicData uri="http://schemas.openxmlformats.org/drawingml/2006/table">
            <a:tbl>
              <a:tblPr/>
              <a:tblGrid>
                <a:gridCol w="937667"/>
                <a:gridCol w="939282"/>
                <a:gridCol w="937668"/>
                <a:gridCol w="937667"/>
                <a:gridCol w="939282"/>
                <a:gridCol w="937668"/>
                <a:gridCol w="1241077"/>
                <a:gridCol w="1118422"/>
                <a:gridCol w="750456"/>
              </a:tblGrid>
              <a:tr h="844462">
                <a:tc row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 marL="57279" marR="5727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Участники</a:t>
                      </a:r>
                    </a:p>
                  </a:txBody>
                  <a:tcPr marL="57279" marR="5727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Лауреаты </a:t>
                      </a:r>
                    </a:p>
                  </a:txBody>
                  <a:tcPr marL="57279" marR="5727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Призёры </a:t>
                      </a:r>
                    </a:p>
                  </a:txBody>
                  <a:tcPr marL="57279" marR="5727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Победители</a:t>
                      </a:r>
                    </a:p>
                  </a:txBody>
                  <a:tcPr marL="57279" marR="5727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444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</a:p>
                  </a:txBody>
                  <a:tcPr marL="57279" marR="5727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57279" marR="5727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</a:p>
                  </a:txBody>
                  <a:tcPr marL="57279" marR="5727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57279" marR="5727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</a:p>
                  </a:txBody>
                  <a:tcPr marL="57279" marR="5727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57279" marR="5727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</a:p>
                  </a:txBody>
                  <a:tcPr marL="57279" marR="5727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57279" marR="5727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032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2012-2013</a:t>
                      </a:r>
                    </a:p>
                  </a:txBody>
                  <a:tcPr marL="57279" marR="5727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1904</a:t>
                      </a:r>
                    </a:p>
                  </a:txBody>
                  <a:tcPr marL="57279" marR="5727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40,6%</a:t>
                      </a:r>
                    </a:p>
                  </a:txBody>
                  <a:tcPr marL="57279" marR="5727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</a:p>
                  </a:txBody>
                  <a:tcPr marL="57279" marR="5727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1,0%</a:t>
                      </a:r>
                    </a:p>
                  </a:txBody>
                  <a:tcPr marL="57279" marR="5727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642</a:t>
                      </a:r>
                    </a:p>
                  </a:txBody>
                  <a:tcPr marL="57279" marR="5727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13,7%</a:t>
                      </a:r>
                    </a:p>
                  </a:txBody>
                  <a:tcPr marL="57279" marR="5727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203</a:t>
                      </a:r>
                    </a:p>
                  </a:txBody>
                  <a:tcPr marL="57279" marR="5727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4,3%</a:t>
                      </a:r>
                    </a:p>
                  </a:txBody>
                  <a:tcPr marL="57279" marR="5727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2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2013-2014</a:t>
                      </a:r>
                    </a:p>
                  </a:txBody>
                  <a:tcPr marL="57279" marR="5727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1912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41,5%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68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1,4%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653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14,2%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211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4,5%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2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2014-2015</a:t>
                      </a:r>
                    </a:p>
                  </a:txBody>
                  <a:tcPr marL="57279" marR="5727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1479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51,6%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278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5,8%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522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10,9%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211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4,4%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Содержимое 1"/>
          <p:cNvSpPr>
            <a:spLocks noGrp="1"/>
          </p:cNvSpPr>
          <p:nvPr>
            <p:ph idx="1"/>
          </p:nvPr>
        </p:nvSpPr>
        <p:spPr>
          <a:xfrm>
            <a:off x="0" y="1428750"/>
            <a:ext cx="8786813" cy="5143500"/>
          </a:xfrm>
        </p:spPr>
        <p:txBody>
          <a:bodyPr/>
          <a:lstStyle/>
          <a:p>
            <a:pPr algn="ctr">
              <a:spcBef>
                <a:spcPct val="0"/>
              </a:spcBef>
              <a:buFont typeface="Wingdings" pitchFamily="2" charset="2"/>
              <a:buChar char="Ø"/>
            </a:pPr>
            <a:r>
              <a:rPr lang="ru-RU" altLang="ru-RU" sz="2800" b="1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altLang="ru-RU" sz="3000" b="1" smtClean="0">
                <a:cs typeface="Times New Roman" pitchFamily="18" charset="0"/>
              </a:rPr>
              <a:t>Муниципальное бюджетное образовательное учреждение дополнительного образования детская школа искусств «Гармония» </a:t>
            </a:r>
          </a:p>
          <a:p>
            <a:pPr algn="ctr">
              <a:spcBef>
                <a:spcPct val="0"/>
              </a:spcBef>
              <a:buFont typeface="Wingdings 3" pitchFamily="18" charset="2"/>
              <a:buNone/>
            </a:pPr>
            <a:r>
              <a:rPr lang="ru-RU" altLang="ru-RU" sz="3000" b="1" smtClean="0">
                <a:cs typeface="Times New Roman" pitchFamily="18" charset="0"/>
              </a:rPr>
              <a:t>реорганизовано путём присоединения к МБУ ДО «Дом детского творчества»</a:t>
            </a:r>
          </a:p>
          <a:p>
            <a:pPr algn="ctr">
              <a:spcBef>
                <a:spcPct val="0"/>
              </a:spcBef>
            </a:pPr>
            <a:r>
              <a:rPr lang="ru-RU" altLang="ru-RU" sz="3000" b="1" smtClean="0">
                <a:cs typeface="Times New Roman" pitchFamily="18" charset="0"/>
              </a:rPr>
              <a:t>Муниципальное бюджетное образовательное учреждение Межшкольный учебный комбинат реорганизовано путём присоединения к</a:t>
            </a:r>
          </a:p>
          <a:p>
            <a:pPr algn="ctr">
              <a:spcBef>
                <a:spcPct val="0"/>
              </a:spcBef>
              <a:buFont typeface="Wingdings 3" pitchFamily="18" charset="2"/>
              <a:buNone/>
            </a:pPr>
            <a:r>
              <a:rPr lang="ru-RU" altLang="ru-RU" sz="3000" b="1" smtClean="0">
                <a:cs typeface="Times New Roman" pitchFamily="18" charset="0"/>
              </a:rPr>
              <a:t>            МБОУ ДОД ДЮЦ «Созвездие»</a:t>
            </a:r>
          </a:p>
          <a:p>
            <a:pPr algn="ctr">
              <a:spcBef>
                <a:spcPct val="0"/>
              </a:spcBef>
              <a:buFont typeface="Wingdings 3" pitchFamily="18" charset="2"/>
              <a:buNone/>
            </a:pPr>
            <a:endParaRPr lang="ru-RU" altLang="ru-RU" sz="3000" b="1" smtClean="0">
              <a:cs typeface="Times New Roman" pitchFamily="18" charset="0"/>
            </a:endParaRPr>
          </a:p>
          <a:p>
            <a:pPr algn="just"/>
            <a:endParaRPr lang="ru-RU" altLang="ru-RU" sz="280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928694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3600" dirty="0" smtClean="0">
                <a:solidFill>
                  <a:srgbClr val="000099"/>
                </a:solidFill>
              </a:rPr>
              <a:t>Изменения в сети образовательных </a:t>
            </a:r>
            <a:br>
              <a:rPr lang="ru-RU" sz="3600" dirty="0" smtClean="0">
                <a:solidFill>
                  <a:srgbClr val="000099"/>
                </a:solidFill>
              </a:rPr>
            </a:br>
            <a:r>
              <a:rPr lang="ru-RU" sz="3600" dirty="0" smtClean="0">
                <a:solidFill>
                  <a:srgbClr val="000099"/>
                </a:solidFill>
              </a:rPr>
              <a:t>учреждений в 2014 году</a:t>
            </a:r>
            <a:endParaRPr lang="ru-RU" dirty="0"/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F71E372-7E40-4C6E-8F53-FAB64E06F87D}" type="slidenum">
              <a:rPr lang="ru-RU" altLang="ru-RU" smtClean="0"/>
              <a:pPr eaLnBrk="1" hangingPunct="1"/>
              <a:t>5</a:t>
            </a:fld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-142908" y="0"/>
            <a:ext cx="9286908" cy="1071546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3200" i="1" dirty="0" smtClean="0">
                <a:solidFill>
                  <a:srgbClr val="000099"/>
                </a:solidFill>
              </a:rPr>
              <a:t>Устройство выпускников 9-х классов</a:t>
            </a:r>
            <a:endParaRPr lang="ru-RU" sz="3200" dirty="0">
              <a:solidFill>
                <a:srgbClr val="000099"/>
              </a:solidFill>
            </a:endParaRPr>
          </a:p>
        </p:txBody>
      </p:sp>
      <p:sp>
        <p:nvSpPr>
          <p:cNvPr id="60419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A8E855C-8CBB-4CF6-9599-24CF34E06EA7}" type="slidenum">
              <a:rPr lang="ru-RU" altLang="ru-RU" smtClean="0"/>
              <a:pPr eaLnBrk="1" hangingPunct="1"/>
              <a:t>50</a:t>
            </a:fld>
            <a:endParaRPr lang="ru-RU" altLang="ru-RU" smtClean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42841" y="785793"/>
          <a:ext cx="8858314" cy="5429290"/>
        </p:xfrm>
        <a:graphic>
          <a:graphicData uri="http://schemas.openxmlformats.org/drawingml/2006/table">
            <a:tbl>
              <a:tblPr/>
              <a:tblGrid>
                <a:gridCol w="1000135"/>
                <a:gridCol w="1571636"/>
                <a:gridCol w="1214446"/>
                <a:gridCol w="1831252"/>
                <a:gridCol w="2016526"/>
                <a:gridCol w="1224319"/>
              </a:tblGrid>
              <a:tr h="707555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Calibri"/>
                        </a:rPr>
                        <a:t>Год</a:t>
                      </a:r>
                      <a:endParaRPr lang="ru-RU" sz="20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1755" marR="7175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Calibri"/>
                        </a:rPr>
                        <a:t>Кол-во  (%) выпускников, получивших аттестаты</a:t>
                      </a:r>
                      <a:endParaRPr lang="ru-RU" sz="20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Calibri"/>
                        </a:rPr>
                        <a:t>Кол-во (%) выпускников, </a:t>
                      </a:r>
                      <a:endParaRPr lang="ru-RU" sz="2000" b="1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Calibri"/>
                        </a:rPr>
                        <a:t>продолживших обучение</a:t>
                      </a:r>
                      <a:endParaRPr lang="ru-RU" sz="20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915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в 10 </a:t>
                      </a:r>
                      <a:r>
                        <a:rPr lang="ru-RU" sz="1800" b="1" dirty="0" err="1">
                          <a:latin typeface="Times New Roman"/>
                          <a:ea typeface="Calibri"/>
                          <a:cs typeface="Calibri"/>
                        </a:rPr>
                        <a:t>кл</a:t>
                      </a: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.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в учреждениях начального профессионального образования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в учреждениях среднего профессионального образования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в вечерней (сменной) школе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075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Calibri"/>
                        </a:rPr>
                        <a:t>2012</a:t>
                      </a:r>
                      <a:endParaRPr lang="ru-RU" sz="2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Calibri"/>
                        </a:rPr>
                        <a:t>511</a:t>
                      </a:r>
                      <a:endParaRPr lang="ru-RU" sz="20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Calibri"/>
                        </a:rPr>
                        <a:t>320</a:t>
                      </a:r>
                      <a:endParaRPr lang="ru-RU" sz="2000" b="1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Calibri"/>
                        </a:rPr>
                        <a:t>(63%)</a:t>
                      </a:r>
                      <a:endParaRPr lang="ru-RU" sz="2000" b="1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Calibri"/>
                        </a:rPr>
                        <a:t>28</a:t>
                      </a:r>
                      <a:endParaRPr lang="ru-RU" sz="2000" b="1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Calibri"/>
                        </a:rPr>
                        <a:t>(5,5%)</a:t>
                      </a:r>
                      <a:endParaRPr lang="ru-RU" sz="2000" b="1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Calibri"/>
                        </a:rPr>
                        <a:t>131</a:t>
                      </a:r>
                      <a:endParaRPr lang="ru-RU" sz="2000" b="1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Calibri"/>
                        </a:rPr>
                        <a:t>(26%)</a:t>
                      </a:r>
                      <a:endParaRPr lang="ru-RU" sz="20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Calibri"/>
                        </a:rPr>
                        <a:t>5</a:t>
                      </a:r>
                      <a:endParaRPr lang="ru-RU" sz="2000" b="1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Calibri"/>
                        </a:rPr>
                        <a:t>(1%)</a:t>
                      </a:r>
                      <a:endParaRPr lang="ru-RU" sz="20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5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99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2013</a:t>
                      </a:r>
                      <a:endParaRPr lang="ru-RU" sz="2000" b="1" dirty="0">
                        <a:solidFill>
                          <a:srgbClr val="99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410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252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(61,5%)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150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(36,6%)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(1,9%)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5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99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2014</a:t>
                      </a:r>
                      <a:endParaRPr lang="ru-RU" sz="2000" b="1" dirty="0">
                        <a:solidFill>
                          <a:srgbClr val="99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420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260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(62%)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(4,3</a:t>
                      </a:r>
                      <a:r>
                        <a:rPr lang="ru-RU" sz="20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%)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134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(32%)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(0,2%)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5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99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Всего:</a:t>
                      </a:r>
                      <a:endParaRPr lang="ru-RU" sz="2000" b="1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99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1341</a:t>
                      </a:r>
                      <a:endParaRPr lang="ru-RU" sz="2000" b="1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99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832</a:t>
                      </a:r>
                      <a:endParaRPr lang="ru-RU" sz="2000" b="1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99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2000" b="1" dirty="0" smtClean="0">
                          <a:solidFill>
                            <a:srgbClr val="000099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62%)</a:t>
                      </a:r>
                      <a:endParaRPr lang="ru-RU" sz="2000" b="1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99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46</a:t>
                      </a:r>
                      <a:endParaRPr lang="ru-RU" sz="2000" b="1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99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(3,4%)</a:t>
                      </a:r>
                      <a:endParaRPr lang="ru-RU" sz="2000" b="1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99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415</a:t>
                      </a:r>
                      <a:endParaRPr lang="ru-RU" sz="2000" b="1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99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(30,9%)</a:t>
                      </a:r>
                      <a:endParaRPr lang="ru-RU" sz="2000" b="1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99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2000" b="1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99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(1%)</a:t>
                      </a:r>
                      <a:endParaRPr lang="ru-RU" sz="2000" b="1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-142908" y="0"/>
            <a:ext cx="9286908" cy="1071546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3200" i="1" dirty="0" smtClean="0">
                <a:solidFill>
                  <a:srgbClr val="000099"/>
                </a:solidFill>
              </a:rPr>
              <a:t>Устройство выпускников 11-х классов</a:t>
            </a:r>
            <a:endParaRPr lang="ru-RU" sz="3200" dirty="0">
              <a:solidFill>
                <a:srgbClr val="000099"/>
              </a:solidFill>
            </a:endParaRPr>
          </a:p>
        </p:txBody>
      </p:sp>
      <p:sp>
        <p:nvSpPr>
          <p:cNvPr id="61443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087B500-6FA8-4C69-A6B4-69FCD09381FA}" type="slidenum">
              <a:rPr lang="ru-RU" altLang="ru-RU" smtClean="0"/>
              <a:pPr eaLnBrk="1" hangingPunct="1"/>
              <a:t>51</a:t>
            </a:fld>
            <a:endParaRPr lang="ru-RU" altLang="ru-RU" smtClean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42844" y="785794"/>
          <a:ext cx="8572560" cy="5448303"/>
        </p:xfrm>
        <a:graphic>
          <a:graphicData uri="http://schemas.openxmlformats.org/drawingml/2006/table">
            <a:tbl>
              <a:tblPr/>
              <a:tblGrid>
                <a:gridCol w="1000132"/>
                <a:gridCol w="1143008"/>
                <a:gridCol w="1571636"/>
                <a:gridCol w="1785950"/>
                <a:gridCol w="1857388"/>
                <a:gridCol w="1214446"/>
              </a:tblGrid>
              <a:tr h="67182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Год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Кол-во  (%) выпускников, получивших </a:t>
                      </a: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  аттестаты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Кол-во (%) выпускников, 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продолживших обучение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170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в учреждениях начального профессионального образования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в учреждениях среднего профессионального образования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в учреждениях высшего профессионального образования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На  </a:t>
                      </a: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курсах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718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C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2012</a:t>
                      </a:r>
                      <a:endParaRPr lang="ru-RU" sz="2000" b="1" dirty="0">
                        <a:solidFill>
                          <a:srgbClr val="CC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327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(0,3%)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38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(11,6%)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240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(73,4%)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18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C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2013</a:t>
                      </a:r>
                      <a:endParaRPr lang="ru-RU" sz="2000" b="1" dirty="0">
                        <a:solidFill>
                          <a:srgbClr val="CC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230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33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187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9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C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2014</a:t>
                      </a:r>
                      <a:endParaRPr lang="ru-RU" sz="2000" b="1" dirty="0">
                        <a:solidFill>
                          <a:srgbClr val="CC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242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27 (11 %)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206</a:t>
                      </a:r>
                      <a:r>
                        <a:rPr lang="ru-RU" sz="20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(85 %)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18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99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Всего:</a:t>
                      </a:r>
                      <a:endParaRPr lang="ru-RU" sz="2000" b="1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99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799</a:t>
                      </a:r>
                      <a:endParaRPr lang="ru-RU" sz="2000" b="1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99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1(0,1</a:t>
                      </a:r>
                      <a:r>
                        <a:rPr lang="ru-RU" sz="2000" b="1" dirty="0">
                          <a:solidFill>
                            <a:srgbClr val="000099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%)</a:t>
                      </a:r>
                      <a:endParaRPr lang="ru-RU" sz="2000" b="1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99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98(12,2%)</a:t>
                      </a:r>
                      <a:endParaRPr lang="ru-RU" sz="2000" b="1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99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633(79,2,%)</a:t>
                      </a:r>
                      <a:endParaRPr lang="ru-RU" sz="2000" b="1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99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10(1,2%)</a:t>
                      </a:r>
                      <a:endParaRPr lang="ru-RU" sz="2000" b="1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Содержимое 1"/>
          <p:cNvSpPr>
            <a:spLocks noGrp="1"/>
          </p:cNvSpPr>
          <p:nvPr>
            <p:ph idx="1"/>
          </p:nvPr>
        </p:nvSpPr>
        <p:spPr>
          <a:xfrm>
            <a:off x="142875" y="285750"/>
            <a:ext cx="8715375" cy="6072188"/>
          </a:xfrm>
        </p:spPr>
        <p:txBody>
          <a:bodyPr/>
          <a:lstStyle/>
          <a:p>
            <a:pPr algn="ctr">
              <a:buFont typeface="Wingdings 3" pitchFamily="18" charset="2"/>
              <a:buNone/>
            </a:pPr>
            <a:r>
              <a:rPr lang="ru-RU" altLang="ru-RU" sz="2400" b="1" smtClean="0">
                <a:solidFill>
                  <a:srgbClr val="000099"/>
                </a:solidFill>
              </a:rPr>
              <a:t>МЕРЫ    ПРОФИЛАКТИЧЕСКОЙ    РАБОТЫ</a:t>
            </a:r>
          </a:p>
          <a:p>
            <a:pPr algn="just"/>
            <a:r>
              <a:rPr lang="ru-RU" altLang="ru-RU" sz="2200" b="1" smtClean="0"/>
              <a:t>Реализация комплекса детских и молодежных познавательно-образовательных, социально значимых мероприятий;</a:t>
            </a:r>
          </a:p>
          <a:p>
            <a:pPr algn="just"/>
            <a:r>
              <a:rPr lang="ru-RU" altLang="ru-RU" sz="2200" b="1" smtClean="0"/>
              <a:t> проведение городских тематических акций, форумов, фестивалей; </a:t>
            </a:r>
          </a:p>
          <a:p>
            <a:pPr algn="just"/>
            <a:r>
              <a:rPr lang="ru-RU" altLang="ru-RU" sz="2200" b="1" smtClean="0"/>
              <a:t>поддержка детского и молодежного общественного движения; </a:t>
            </a:r>
          </a:p>
          <a:p>
            <a:pPr algn="just"/>
            <a:r>
              <a:rPr lang="ru-RU" altLang="ru-RU" sz="2200" b="1" smtClean="0"/>
              <a:t>организация отдыха и занятости детей и подростков в каникулярное время.</a:t>
            </a:r>
          </a:p>
          <a:p>
            <a:pPr algn="just">
              <a:buFont typeface="Wingdings 3" pitchFamily="18" charset="2"/>
              <a:buNone/>
            </a:pPr>
            <a:r>
              <a:rPr lang="ru-RU" altLang="ru-RU" sz="2200" b="1" smtClean="0"/>
              <a:t>	</a:t>
            </a:r>
            <a:r>
              <a:rPr lang="ru-RU" altLang="ru-RU" sz="2300" b="1" smtClean="0"/>
              <a:t>     Ежегодно проводится более 150 мероприятий по различным направлениям.</a:t>
            </a:r>
          </a:p>
          <a:p>
            <a:pPr algn="just">
              <a:buFont typeface="Wingdings 3" pitchFamily="18" charset="2"/>
              <a:buNone/>
            </a:pPr>
            <a:r>
              <a:rPr lang="ru-RU" altLang="ru-RU" sz="2300" b="1" smtClean="0"/>
              <a:t>		В 2014-2015 учебном году в них приняли участие более 4 500 человек (85% от общей численности детей, подростков и молодёжи в возрасте 7-18 лет.</a:t>
            </a:r>
          </a:p>
          <a:p>
            <a:endParaRPr lang="ru-RU" altLang="ru-RU" smtClean="0"/>
          </a:p>
        </p:txBody>
      </p:sp>
      <p:sp>
        <p:nvSpPr>
          <p:cNvPr id="62467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6167DF7-CC0F-4E2D-B8A5-0F9BB0FDBB45}" type="slidenum">
              <a:rPr lang="ru-RU" altLang="ru-RU" smtClean="0"/>
              <a:pPr eaLnBrk="1" hangingPunct="1"/>
              <a:t>52</a:t>
            </a:fld>
            <a:endParaRPr lang="ru-RU" altLang="ru-RU" smtClean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Содержимое 1"/>
          <p:cNvSpPr>
            <a:spLocks noGrp="1"/>
          </p:cNvSpPr>
          <p:nvPr>
            <p:ph idx="1"/>
          </p:nvPr>
        </p:nvSpPr>
        <p:spPr>
          <a:xfrm>
            <a:off x="0" y="214313"/>
            <a:ext cx="9001125" cy="6143625"/>
          </a:xfrm>
        </p:spPr>
        <p:txBody>
          <a:bodyPr/>
          <a:lstStyle/>
          <a:p>
            <a:pPr algn="ctr">
              <a:buFont typeface="Wingdings 3" pitchFamily="18" charset="2"/>
              <a:buNone/>
              <a:defRPr/>
            </a:pPr>
            <a:r>
              <a:rPr lang="ru-RU" sz="2400" b="1" dirty="0" smtClean="0">
                <a:solidFill>
                  <a:srgbClr val="000099"/>
                </a:solidFill>
              </a:rPr>
              <a:t>Профилактическая операции                        «Территория безопасности»</a:t>
            </a:r>
          </a:p>
          <a:p>
            <a:pPr algn="just">
              <a:defRPr/>
            </a:pPr>
            <a:r>
              <a:rPr lang="ru-RU" sz="1950" b="1" dirty="0" smtClean="0"/>
              <a:t>Тематические классные часы, беседы «Полет и падение», «Мой выбор», «Школа свободная от табака, алкоголя и наркотиков», «Счастливое детство – детство без вредных привычек»; </a:t>
            </a:r>
          </a:p>
          <a:p>
            <a:pPr algn="just">
              <a:defRPr/>
            </a:pPr>
            <a:r>
              <a:rPr lang="ru-RU" sz="1950" b="1" dirty="0" smtClean="0"/>
              <a:t>Лектории для родителей «Подросток и вредные привычки», «Проблемы подростков», «Переходный возраст», «Семья – территория безопасности»;</a:t>
            </a:r>
          </a:p>
          <a:p>
            <a:pPr algn="just">
              <a:defRPr/>
            </a:pPr>
            <a:r>
              <a:rPr lang="ru-RU" sz="1950" b="1" dirty="0" smtClean="0"/>
              <a:t>Диспуты, круглые столы, защита проекта «Есть такое мнение»;</a:t>
            </a:r>
          </a:p>
          <a:p>
            <a:pPr algn="just">
              <a:defRPr/>
            </a:pPr>
            <a:r>
              <a:rPr lang="ru-RU" sz="1950" b="1" dirty="0" smtClean="0"/>
              <a:t>Открытый микрофон «Сомнительные удовольствия курительных смесей»;</a:t>
            </a:r>
          </a:p>
          <a:p>
            <a:pPr algn="just">
              <a:defRPr/>
            </a:pPr>
            <a:r>
              <a:rPr lang="ru-RU" sz="1950" b="1" dirty="0" smtClean="0"/>
              <a:t>Конкурс листовок «Мы за здоровый образ жизни», рисование комиксов по теме: «Как Вовочку отравила сигаретка»;</a:t>
            </a:r>
          </a:p>
          <a:p>
            <a:pPr algn="just">
              <a:defRPr/>
            </a:pPr>
            <a:r>
              <a:rPr lang="ru-RU" sz="1950" b="1" dirty="0" smtClean="0"/>
              <a:t>Спортивные мероприятия: «Веселые старты», «А ну-ка, парни!», «Мама, папа, я – спортивная семья», «Со здоровьем я дружу», «Самые ловкие, сильные, смелые», смотр-конкурс строя и песни;</a:t>
            </a:r>
          </a:p>
          <a:p>
            <a:pPr algn="just">
              <a:defRPr/>
            </a:pPr>
            <a:r>
              <a:rPr lang="ru-RU" sz="1950" b="1" dirty="0" smtClean="0"/>
              <a:t>игра «Зарница»;</a:t>
            </a:r>
          </a:p>
          <a:p>
            <a:pPr algn="just">
              <a:defRPr/>
            </a:pPr>
            <a:r>
              <a:rPr lang="ru-RU" sz="1950" b="1" dirty="0" smtClean="0"/>
              <a:t>Выставка, публикации статей, направленных на формирование здорового образа жизни, в школьных газетах «Большая перемена».</a:t>
            </a:r>
          </a:p>
          <a:p>
            <a:pPr>
              <a:defRPr/>
            </a:pPr>
            <a:endParaRPr lang="ru-RU" sz="1400" dirty="0" smtClean="0"/>
          </a:p>
        </p:txBody>
      </p:sp>
      <p:sp>
        <p:nvSpPr>
          <p:cNvPr id="63491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3E6223C-A8FC-4558-969E-C3F6E68D9F85}" type="slidenum">
              <a:rPr lang="ru-RU" altLang="ru-RU" smtClean="0"/>
              <a:pPr eaLnBrk="1" hangingPunct="1"/>
              <a:t>53</a:t>
            </a:fld>
            <a:endParaRPr lang="ru-RU" altLang="ru-RU" smtClean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3"/>
          <p:cNvSpPr>
            <a:spLocks noGrp="1"/>
          </p:cNvSpPr>
          <p:nvPr>
            <p:ph type="body" idx="1"/>
          </p:nvPr>
        </p:nvSpPr>
        <p:spPr>
          <a:xfrm>
            <a:off x="142875" y="428625"/>
            <a:ext cx="8786813" cy="6072188"/>
          </a:xfrm>
        </p:spPr>
        <p:txBody>
          <a:bodyPr/>
          <a:lstStyle/>
          <a:p>
            <a:pPr algn="ctr">
              <a:buFont typeface="Wingdings 3" pitchFamily="18" charset="2"/>
              <a:buNone/>
            </a:pPr>
            <a:r>
              <a:rPr lang="ru-RU" altLang="ru-RU" sz="3600" b="1" smtClean="0">
                <a:solidFill>
                  <a:srgbClr val="000099"/>
                </a:solidFill>
              </a:rPr>
              <a:t>Охват детей различными формами организованного отдыха, оздоровления и занятости </a:t>
            </a:r>
            <a:r>
              <a:rPr lang="ru-RU" altLang="ru-RU" sz="3600" b="1" smtClean="0"/>
              <a:t>составил 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z="4000" b="1" smtClean="0"/>
              <a:t>2013 год – 4682 чел. 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z="4000" b="1" smtClean="0"/>
              <a:t>2014 год – 4602 чел.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z="4000" b="1" smtClean="0"/>
              <a:t>2015 год – 4575 чел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z="4000" b="1" smtClean="0"/>
              <a:t>(100% от общего количества детей школьного возраста)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Содержимое 1"/>
          <p:cNvSpPr>
            <a:spLocks noGrp="1"/>
          </p:cNvSpPr>
          <p:nvPr>
            <p:ph idx="1"/>
          </p:nvPr>
        </p:nvSpPr>
        <p:spPr>
          <a:xfrm>
            <a:off x="357188" y="285750"/>
            <a:ext cx="8329612" cy="5572125"/>
          </a:xfrm>
          <a:solidFill>
            <a:schemeClr val="bg1"/>
          </a:solidFill>
        </p:spPr>
        <p:txBody>
          <a:bodyPr/>
          <a:lstStyle/>
          <a:p>
            <a:pPr algn="ctr">
              <a:buFont typeface="Wingdings 3" pitchFamily="18" charset="2"/>
              <a:buNone/>
            </a:pPr>
            <a:r>
              <a:rPr lang="ru-RU" altLang="ru-RU" sz="5400" b="1" smtClean="0"/>
              <a:t>Трудоустройством  охвачено 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z="5400" b="1" smtClean="0"/>
              <a:t>402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z="5400" b="1" smtClean="0"/>
              <a:t>несовершеннолетних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z="5400" b="1" smtClean="0"/>
              <a:t> в возрасте 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z="5400" b="1" smtClean="0"/>
              <a:t>от 14 до 18 лет</a:t>
            </a:r>
          </a:p>
          <a:p>
            <a:endParaRPr lang="ru-RU" altLang="ru-RU" smtClean="0"/>
          </a:p>
        </p:txBody>
      </p:sp>
      <p:sp>
        <p:nvSpPr>
          <p:cNvPr id="65539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2BC98E5-C7DB-4F53-ACFD-AFF2E34B8D3C}" type="slidenum">
              <a:rPr lang="ru-RU" altLang="ru-RU" smtClean="0"/>
              <a:pPr eaLnBrk="1" hangingPunct="1"/>
              <a:t>55</a:t>
            </a:fld>
            <a:endParaRPr lang="ru-RU" altLang="ru-RU" smtClean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Содержимое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mtClean="0"/>
              <a:t>Бюджет городского округа – выполнение муниципального задания.</a:t>
            </a:r>
          </a:p>
          <a:p>
            <a:r>
              <a:rPr lang="ru-RU" altLang="ru-RU" smtClean="0"/>
              <a:t>Региональный бюджет -государственные гарантии реализации прав на получение общедоступного и бесплатного образования детей в муниципальных образовательных организациях.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dirty="0" smtClean="0">
                <a:solidFill>
                  <a:srgbClr val="000099"/>
                </a:solidFill>
              </a:rPr>
              <a:t>Финансирование</a:t>
            </a:r>
            <a:br>
              <a:rPr lang="ru-RU" dirty="0" smtClean="0">
                <a:solidFill>
                  <a:srgbClr val="000099"/>
                </a:solidFill>
              </a:rPr>
            </a:br>
            <a:r>
              <a:rPr lang="ru-RU" dirty="0" smtClean="0">
                <a:solidFill>
                  <a:srgbClr val="000099"/>
                </a:solidFill>
              </a:rPr>
              <a:t> системы образования</a:t>
            </a:r>
            <a:endParaRPr lang="ru-RU" dirty="0">
              <a:solidFill>
                <a:srgbClr val="000099"/>
              </a:solidFill>
            </a:endParaRPr>
          </a:p>
        </p:txBody>
      </p:sp>
      <p:sp>
        <p:nvSpPr>
          <p:cNvPr id="66564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9524716-C514-46A7-A6F5-5722A89761E7}" type="slidenum">
              <a:rPr lang="ru-RU" altLang="ru-RU" smtClean="0"/>
              <a:pPr eaLnBrk="1" hangingPunct="1"/>
              <a:t>56</a:t>
            </a:fld>
            <a:endParaRPr lang="ru-RU" altLang="ru-RU" smtClean="0"/>
          </a:p>
        </p:txBody>
      </p:sp>
      <p:sp>
        <p:nvSpPr>
          <p:cNvPr id="7" name="Заголовок 2"/>
          <p:cNvSpPr txBox="1">
            <a:spLocks/>
          </p:cNvSpPr>
          <p:nvPr/>
        </p:nvSpPr>
        <p:spPr>
          <a:xfrm>
            <a:off x="571500" y="1357313"/>
            <a:ext cx="8229600" cy="5143500"/>
          </a:xfrm>
          <a:prstGeom prst="rect">
            <a:avLst/>
          </a:prstGeom>
        </p:spPr>
        <p:txBody>
          <a:bodyPr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 eaLnBrk="0" hangingPunct="0">
              <a:defRPr/>
            </a:pPr>
            <a:endParaRPr lang="ru-RU" sz="4100" b="1" dirty="0">
              <a:solidFill>
                <a:srgbClr val="000099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Содержимое 1"/>
          <p:cNvSpPr>
            <a:spLocks noGrp="1"/>
          </p:cNvSpPr>
          <p:nvPr>
            <p:ph idx="1"/>
          </p:nvPr>
        </p:nvSpPr>
        <p:spPr>
          <a:xfrm>
            <a:off x="0" y="0"/>
            <a:ext cx="9001125" cy="5643563"/>
          </a:xfrm>
        </p:spPr>
        <p:txBody>
          <a:bodyPr/>
          <a:lstStyle/>
          <a:p>
            <a:pPr algn="ctr">
              <a:buFont typeface="Wingdings 3" pitchFamily="18" charset="2"/>
              <a:buNone/>
            </a:pPr>
            <a:r>
              <a:rPr lang="ru-RU" altLang="ru-RU" sz="2000" b="1" smtClean="0"/>
              <a:t>	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z="3200" b="1" smtClean="0">
                <a:solidFill>
                  <a:srgbClr val="000099"/>
                </a:solidFill>
              </a:rPr>
              <a:t>Средняя   заработная   плата  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z="2600" b="1" smtClean="0">
                <a:solidFill>
                  <a:srgbClr val="990000"/>
                </a:solidFill>
              </a:rPr>
              <a:t>   Учителей </a:t>
            </a:r>
          </a:p>
          <a:p>
            <a:pPr>
              <a:buFont typeface="Wingdings 3" pitchFamily="18" charset="2"/>
              <a:buNone/>
            </a:pPr>
            <a:r>
              <a:rPr lang="ru-RU" altLang="ru-RU" sz="2300" b="1" smtClean="0"/>
              <a:t>  14  151 руб. (май 2011г )  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z="2300" b="1" smtClean="0"/>
              <a:t> 33  693,70 руб. (среднегодовая за 6 месяцев 2015 года) 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z="2300" b="1" smtClean="0"/>
              <a:t>		</a:t>
            </a:r>
            <a:r>
              <a:rPr lang="ru-RU" altLang="ru-RU" sz="2300" b="1" smtClean="0">
                <a:solidFill>
                  <a:srgbClr val="990000"/>
                </a:solidFill>
              </a:rPr>
              <a:t>    </a:t>
            </a:r>
            <a:r>
              <a:rPr lang="ru-RU" altLang="ru-RU" sz="2400" b="1" smtClean="0">
                <a:solidFill>
                  <a:srgbClr val="990000"/>
                </a:solidFill>
              </a:rPr>
              <a:t>Педагогических    работников,   реализующих 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z="2400" b="1" smtClean="0">
                <a:solidFill>
                  <a:srgbClr val="990000"/>
                </a:solidFill>
              </a:rPr>
              <a:t>             программы    дошкольного    образования </a:t>
            </a:r>
          </a:p>
          <a:p>
            <a:pPr>
              <a:buFont typeface="Wingdings 3" pitchFamily="18" charset="2"/>
              <a:buNone/>
            </a:pPr>
            <a:r>
              <a:rPr lang="ru-RU" altLang="ru-RU" sz="2300" b="1" smtClean="0"/>
              <a:t>    9  704 руб. (май 2011 г)  </a:t>
            </a:r>
          </a:p>
          <a:p>
            <a:pPr>
              <a:buFont typeface="Wingdings 3" pitchFamily="18" charset="2"/>
              <a:buNone/>
            </a:pPr>
            <a:r>
              <a:rPr lang="ru-RU" altLang="ru-RU" sz="2300" b="1" smtClean="0"/>
              <a:t>  26  134,84 руб. (среднегодовая за 6 месяцев 2015 года) 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z="2300" b="1" smtClean="0">
                <a:solidFill>
                  <a:srgbClr val="000099"/>
                </a:solidFill>
              </a:rPr>
              <a:t>	</a:t>
            </a:r>
            <a:r>
              <a:rPr lang="ru-RU" altLang="ru-RU" sz="2400" b="1" smtClean="0">
                <a:solidFill>
                  <a:srgbClr val="990000"/>
                </a:solidFill>
              </a:rPr>
              <a:t>Педагогических     работников 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z="2400" b="1" smtClean="0">
                <a:solidFill>
                  <a:srgbClr val="990000"/>
                </a:solidFill>
              </a:rPr>
              <a:t>дополнительного     образования </a:t>
            </a:r>
          </a:p>
          <a:p>
            <a:pPr>
              <a:buFont typeface="Wingdings 3" pitchFamily="18" charset="2"/>
              <a:buNone/>
            </a:pPr>
            <a:r>
              <a:rPr lang="ru-RU" altLang="ru-RU" sz="2300" b="1" smtClean="0"/>
              <a:t>  13  976 руб. (май 2011 г) 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z="2300" b="1" smtClean="0"/>
              <a:t> 28  978,09 руб. (среднегодовая за 6 месяцев 2015 года)</a:t>
            </a:r>
          </a:p>
          <a:p>
            <a:endParaRPr lang="ru-RU" altLang="ru-RU" smtClean="0"/>
          </a:p>
        </p:txBody>
      </p:sp>
      <p:sp>
        <p:nvSpPr>
          <p:cNvPr id="67587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8AB2569-591D-46BA-9FED-DA57CDC870B7}" type="slidenum">
              <a:rPr lang="ru-RU" altLang="ru-RU" smtClean="0"/>
              <a:pPr eaLnBrk="1" hangingPunct="1"/>
              <a:t>57</a:t>
            </a:fld>
            <a:endParaRPr lang="ru-RU" altLang="ru-RU" smtClean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4282" y="142852"/>
            <a:ext cx="8643998" cy="500066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800" dirty="0" smtClean="0">
                <a:solidFill>
                  <a:srgbClr val="000099"/>
                </a:solidFill>
              </a:rPr>
              <a:t>Оснащенность  современным оборудованием</a:t>
            </a:r>
            <a:endParaRPr lang="ru-RU" sz="2800" dirty="0"/>
          </a:p>
        </p:txBody>
      </p:sp>
      <p:sp>
        <p:nvSpPr>
          <p:cNvPr id="68611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F0A258-1776-4904-BA03-DF51631080B6}" type="slidenum">
              <a:rPr lang="ru-RU" altLang="ru-RU" smtClean="0"/>
              <a:pPr eaLnBrk="1" hangingPunct="1"/>
              <a:t>58</a:t>
            </a:fld>
            <a:endParaRPr lang="ru-RU" altLang="ru-RU" smtClean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42875" y="642938"/>
          <a:ext cx="8786813" cy="5932494"/>
        </p:xfrm>
        <a:graphic>
          <a:graphicData uri="http://schemas.openxmlformats.org/drawingml/2006/table">
            <a:tbl>
              <a:tblPr/>
              <a:tblGrid>
                <a:gridCol w="7500933"/>
                <a:gridCol w="1285880"/>
              </a:tblGrid>
              <a:tr h="37268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Показатель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Учебный год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453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C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2014-2015</a:t>
                      </a:r>
                      <a:endParaRPr lang="ru-RU" sz="1400" b="1" dirty="0">
                        <a:solidFill>
                          <a:srgbClr val="CC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6397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Число обучающихся на один компьютер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,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11,8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7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Количество компьютеров в 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ОУ, </a:t>
                      </a: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в то числе: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579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7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- количество компьютеров, используемых в учебном процессе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221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7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- количество компьютеров, используемых в административных целях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41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3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Количество 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  интерактивных  досок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28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3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Количество   </a:t>
                      </a: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ноутбуков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74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3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Количество   </a:t>
                      </a:r>
                      <a:r>
                        <a:rPr lang="ru-RU" sz="1400" b="1" dirty="0" err="1">
                          <a:latin typeface="Times New Roman"/>
                          <a:ea typeface="Calibri"/>
                          <a:cs typeface="Times New Roman"/>
                        </a:rPr>
                        <a:t>нетбуков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243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3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Количество планшетов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7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Количество 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ОУ, </a:t>
                      </a: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имеющих школьные локальные вычислительные сети, построенные по проводной технологии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r>
                        <a:rPr lang="ru-RU" sz="14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(67 %)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7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Количество 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ОУ, </a:t>
                      </a: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имеющих школьные локальные вычислительные сети, построенные по беспроводной технологии </a:t>
                      </a:r>
                      <a:r>
                        <a:rPr lang="ru-RU" sz="1400" b="1" dirty="0" err="1">
                          <a:latin typeface="Times New Roman"/>
                          <a:ea typeface="Calibri"/>
                          <a:cs typeface="Times New Roman"/>
                        </a:rPr>
                        <a:t>Wi</a:t>
                      </a: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b="1" dirty="0" err="1">
                          <a:latin typeface="Times New Roman"/>
                          <a:ea typeface="Calibri"/>
                          <a:cs typeface="Times New Roman"/>
                        </a:rPr>
                        <a:t>Fi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ru-RU" sz="14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(56 %)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7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Количество уроков, проводимых с использованием ИКТ в %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80</a:t>
                      </a:r>
                      <a:r>
                        <a:rPr lang="ru-RU" sz="14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%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7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Количество уроков, проводимых с использованием сети "Интернет" 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18 %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7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Число 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ОУ, ведущих </a:t>
                      </a: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"электронный дневник" и "электронный журнал" в информационной системе "Электронная школа Приморья"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r>
                        <a:rPr lang="ru-RU" sz="14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(100 %)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7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Использование дистанционных технологий</a:t>
                      </a:r>
                      <a:r>
                        <a:rPr lang="ru-RU" sz="14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в учебном процессе (количество школ)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14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(22 %)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Содержимое 1"/>
          <p:cNvSpPr>
            <a:spLocks noGrp="1"/>
          </p:cNvSpPr>
          <p:nvPr>
            <p:ph idx="1"/>
          </p:nvPr>
        </p:nvSpPr>
        <p:spPr>
          <a:xfrm>
            <a:off x="0" y="357188"/>
            <a:ext cx="9144000" cy="6357937"/>
          </a:xfrm>
        </p:spPr>
        <p:txBody>
          <a:bodyPr/>
          <a:lstStyle/>
          <a:p>
            <a:pPr algn="ctr">
              <a:buFont typeface="Wingdings 3" pitchFamily="18" charset="2"/>
              <a:buNone/>
            </a:pPr>
            <a:r>
              <a:rPr lang="ru-RU" altLang="ru-RU" sz="2800" b="1" smtClean="0">
                <a:solidFill>
                  <a:srgbClr val="000099"/>
                </a:solidFill>
              </a:rPr>
              <a:t>Развитие компетентности педагогов</a:t>
            </a:r>
          </a:p>
          <a:p>
            <a:r>
              <a:rPr lang="ru-RU" altLang="ru-RU" sz="2500" smtClean="0"/>
              <a:t>Проведен семинар-практикум для руководителей ГМО «Использование ИКТ-технологий в профессиональной деятельности учителя», семинар-консультация «</a:t>
            </a:r>
            <a:r>
              <a:rPr lang="en-US" altLang="ru-RU" sz="2500" smtClean="0"/>
              <a:t>Intel – </a:t>
            </a:r>
            <a:r>
              <a:rPr lang="ru-RU" altLang="ru-RU" sz="2500" smtClean="0"/>
              <a:t>проекты. Техническое оснащение и оформление проектов с помощью социальных сервисов».</a:t>
            </a:r>
          </a:p>
          <a:p>
            <a:r>
              <a:rPr lang="ru-RU" altLang="ru-RU" sz="2500" smtClean="0"/>
              <a:t>На базе МБОУСОШ № 1 в рамках  городской стажерской площадки для учителей начальной школы </a:t>
            </a:r>
            <a:r>
              <a:rPr lang="ru-RU" altLang="ru-RU" sz="2500" smtClean="0">
                <a:solidFill>
                  <a:srgbClr val="000099"/>
                </a:solidFill>
              </a:rPr>
              <a:t>проведено  4 практикума </a:t>
            </a:r>
            <a:r>
              <a:rPr lang="ru-RU" altLang="ru-RU" sz="2500" smtClean="0"/>
              <a:t>по созданию </a:t>
            </a:r>
            <a:r>
              <a:rPr lang="en-US" altLang="ru-RU" sz="2500" smtClean="0"/>
              <a:t>web</a:t>
            </a:r>
            <a:r>
              <a:rPr lang="ru-RU" altLang="ru-RU" sz="2500" smtClean="0"/>
              <a:t>-страницы для сайта, по созданию и использованию интерактивных презентаций в начальной школе.</a:t>
            </a:r>
          </a:p>
          <a:p>
            <a:r>
              <a:rPr lang="ru-RU" altLang="ru-RU" sz="2500" smtClean="0"/>
              <a:t>На базе МБДОУ № 18 прошло 3 практикума для воспитателей ДОУ по созданию личного сайта. </a:t>
            </a:r>
            <a:endParaRPr lang="ru-RU" altLang="ru-RU" sz="2500" smtClean="0">
              <a:solidFill>
                <a:srgbClr val="000099"/>
              </a:solidFill>
            </a:endParaRPr>
          </a:p>
          <a:p>
            <a:endParaRPr lang="ru-RU" altLang="ru-RU" sz="2600" smtClean="0"/>
          </a:p>
          <a:p>
            <a:pPr>
              <a:buFont typeface="Wingdings 3" pitchFamily="18" charset="2"/>
              <a:buNone/>
            </a:pPr>
            <a:endParaRPr lang="ru-RU" altLang="ru-RU" sz="2600" smtClean="0"/>
          </a:p>
        </p:txBody>
      </p:sp>
      <p:sp>
        <p:nvSpPr>
          <p:cNvPr id="69635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985FBCA-9318-43C9-A910-2D9129FB2401}" type="slidenum">
              <a:rPr lang="ru-RU" altLang="ru-RU" smtClean="0"/>
              <a:pPr eaLnBrk="1" hangingPunct="1"/>
              <a:t>59</a:t>
            </a:fld>
            <a:endParaRPr lang="ru-RU" altLang="ru-RU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Содержимое 1"/>
          <p:cNvSpPr>
            <a:spLocks noGrp="1"/>
          </p:cNvSpPr>
          <p:nvPr>
            <p:ph idx="1"/>
          </p:nvPr>
        </p:nvSpPr>
        <p:spPr>
          <a:xfrm>
            <a:off x="0" y="1428750"/>
            <a:ext cx="8786813" cy="4786313"/>
          </a:xfrm>
        </p:spPr>
        <p:txBody>
          <a:bodyPr/>
          <a:lstStyle/>
          <a:p>
            <a:pPr algn="ctr">
              <a:spcBef>
                <a:spcPct val="0"/>
              </a:spcBef>
              <a:buFont typeface="Wingdings" pitchFamily="2" charset="2"/>
              <a:buChar char="Ø"/>
            </a:pPr>
            <a:r>
              <a:rPr lang="ru-RU" altLang="ru-RU" sz="2800" b="1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altLang="ru-RU" sz="30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b="1" smtClean="0">
                <a:cs typeface="Times New Roman" pitchFamily="18" charset="0"/>
              </a:rPr>
              <a:t>Филиал Муниципального бюджетное общеобразовательного учреждения «Средняя общеобразовательная школа № 3» ликвидирован</a:t>
            </a:r>
          </a:p>
          <a:p>
            <a:pPr algn="ctr">
              <a:spcBef>
                <a:spcPct val="0"/>
              </a:spcBef>
            </a:pPr>
            <a:r>
              <a:rPr lang="ru-RU" altLang="ru-RU" sz="2800" b="1" smtClean="0">
                <a:cs typeface="Times New Roman" pitchFamily="18" charset="0"/>
              </a:rPr>
              <a:t>Муниципальное дошкольное образовательное учреждение «Центр развития ребёнка детский сад № 13 «Золотой ключик» реорганизовано путём присоединения к МБДОУ «ЦРР детский сад  № 5 «Гнездышко»</a:t>
            </a:r>
            <a:endParaRPr lang="ru-RU" altLang="ru-RU" sz="280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928694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3600" dirty="0" smtClean="0">
                <a:solidFill>
                  <a:srgbClr val="000099"/>
                </a:solidFill>
              </a:rPr>
              <a:t>Изменения в сети образовательных </a:t>
            </a:r>
            <a:br>
              <a:rPr lang="ru-RU" sz="3600" dirty="0" smtClean="0">
                <a:solidFill>
                  <a:srgbClr val="000099"/>
                </a:solidFill>
              </a:rPr>
            </a:br>
            <a:r>
              <a:rPr lang="ru-RU" sz="3600" dirty="0" smtClean="0">
                <a:solidFill>
                  <a:srgbClr val="000099"/>
                </a:solidFill>
              </a:rPr>
              <a:t>учреждений в 2015 году</a:t>
            </a:r>
            <a:endParaRPr lang="ru-RU" dirty="0"/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1A4FA15-F921-4F94-9884-DA2F9FF93C90}" type="slidenum">
              <a:rPr lang="ru-RU" altLang="ru-RU" smtClean="0"/>
              <a:pPr eaLnBrk="1" hangingPunct="1"/>
              <a:t>6</a:t>
            </a:fld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Содержимое 1"/>
          <p:cNvSpPr>
            <a:spLocks noGrp="1"/>
          </p:cNvSpPr>
          <p:nvPr>
            <p:ph idx="1"/>
          </p:nvPr>
        </p:nvSpPr>
        <p:spPr>
          <a:xfrm>
            <a:off x="214313" y="214313"/>
            <a:ext cx="8715375" cy="5792787"/>
          </a:xfrm>
        </p:spPr>
        <p:txBody>
          <a:bodyPr/>
          <a:lstStyle/>
          <a:p>
            <a:pPr algn="ctr">
              <a:buFont typeface="Wingdings 3" pitchFamily="18" charset="2"/>
              <a:buNone/>
            </a:pPr>
            <a:r>
              <a:rPr lang="ru-RU" altLang="ru-RU" smtClean="0"/>
              <a:t> </a:t>
            </a:r>
            <a:r>
              <a:rPr lang="ru-RU" altLang="ru-RU" smtClean="0">
                <a:solidFill>
                  <a:srgbClr val="000099"/>
                </a:solidFill>
              </a:rPr>
              <a:t>Краевой Форум образовательных инициатив </a:t>
            </a:r>
          </a:p>
          <a:p>
            <a:pPr algn="ctr">
              <a:buFont typeface="Wingdings 3" pitchFamily="18" charset="2"/>
              <a:buNone/>
            </a:pPr>
            <a:endParaRPr lang="ru-RU" altLang="ru-RU" smtClean="0">
              <a:solidFill>
                <a:srgbClr val="000099"/>
              </a:solidFill>
            </a:endParaRPr>
          </a:p>
          <a:p>
            <a:pPr>
              <a:buFont typeface="Wingdings 3" pitchFamily="18" charset="2"/>
              <a:buNone/>
            </a:pPr>
            <a:r>
              <a:rPr lang="ru-RU" altLang="ru-RU" sz="2300" smtClean="0"/>
              <a:t>   В номинации «против рутины образования»  педагоги МБОУ № 18 представили воспитательную систему ДОУ, в номинации «Образование в поддержку умной инфраструктуры жизни» Мироманова В. И. представила методическое пособие по химии, опыт создания развивающей предметно-пространственной среды в номинации «Безбарьерная среда» показал МБДОУ  № 4, в конкурсе «Портфолиу учебных проектов» творческая группа МБДОУ № 5 представили сетевой проект «Необычное и интересное рядом»; </a:t>
            </a:r>
          </a:p>
          <a:p>
            <a:pPr>
              <a:buFont typeface="Wingdings 3" pitchFamily="18" charset="2"/>
              <a:buNone/>
            </a:pPr>
            <a:r>
              <a:rPr lang="ru-RU" altLang="ru-RU" sz="2300" smtClean="0"/>
              <a:t>   </a:t>
            </a:r>
            <a:r>
              <a:rPr lang="ru-RU" altLang="ru-RU" sz="2300" smtClean="0">
                <a:solidFill>
                  <a:srgbClr val="000099"/>
                </a:solidFill>
              </a:rPr>
              <a:t>Дипломами лауреатов </a:t>
            </a:r>
            <a:r>
              <a:rPr lang="ru-RU" altLang="ru-RU" sz="2300" smtClean="0"/>
              <a:t>краевого форума награждены команды МЬЛРУ № 18, 4</a:t>
            </a:r>
          </a:p>
          <a:p>
            <a:pPr>
              <a:buFont typeface="Wingdings 3" pitchFamily="18" charset="2"/>
              <a:buNone/>
            </a:pPr>
            <a:r>
              <a:rPr lang="ru-RU" altLang="ru-RU" sz="2300" smtClean="0"/>
              <a:t>   </a:t>
            </a:r>
            <a:r>
              <a:rPr lang="ru-RU" altLang="ru-RU" sz="2300" smtClean="0">
                <a:solidFill>
                  <a:srgbClr val="000099"/>
                </a:solidFill>
              </a:rPr>
              <a:t>Бронзовую медаль </a:t>
            </a:r>
            <a:r>
              <a:rPr lang="ru-RU" altLang="ru-RU" sz="2300" smtClean="0"/>
              <a:t>получили МБДОУ № 3,5,13</a:t>
            </a:r>
          </a:p>
        </p:txBody>
      </p:sp>
      <p:sp>
        <p:nvSpPr>
          <p:cNvPr id="70659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49A0F7E-5DA9-433D-BAE7-B0B79541D1B0}" type="slidenum">
              <a:rPr lang="ru-RU" altLang="ru-RU" smtClean="0"/>
              <a:pPr eaLnBrk="1" hangingPunct="1"/>
              <a:t>60</a:t>
            </a:fld>
            <a:endParaRPr lang="ru-RU" altLang="ru-RU" smtClean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Содержимое 1"/>
          <p:cNvSpPr>
            <a:spLocks noGrp="1"/>
          </p:cNvSpPr>
          <p:nvPr>
            <p:ph idx="1"/>
          </p:nvPr>
        </p:nvSpPr>
        <p:spPr>
          <a:xfrm>
            <a:off x="214313" y="357188"/>
            <a:ext cx="8715375" cy="6215062"/>
          </a:xfrm>
        </p:spPr>
        <p:txBody>
          <a:bodyPr/>
          <a:lstStyle/>
          <a:p>
            <a:pPr algn="ctr">
              <a:buFont typeface="Wingdings 3" pitchFamily="18" charset="2"/>
              <a:buNone/>
              <a:defRPr/>
            </a:pPr>
            <a:r>
              <a:rPr lang="ru-RU" dirty="0" smtClean="0"/>
              <a:t> </a:t>
            </a:r>
            <a:r>
              <a:rPr lang="ru-RU" dirty="0" smtClean="0">
                <a:solidFill>
                  <a:srgbClr val="000099"/>
                </a:solidFill>
              </a:rPr>
              <a:t>Сетевое взаимодействие</a:t>
            </a:r>
          </a:p>
          <a:p>
            <a:pPr>
              <a:defRPr/>
            </a:pPr>
            <a:r>
              <a:rPr lang="ru-RU" sz="2300" dirty="0" smtClean="0"/>
              <a:t>Продолжает работу сайт ГМО: </a:t>
            </a:r>
            <a:r>
              <a:rPr lang="en-US" sz="2300" dirty="0" smtClean="0">
                <a:solidFill>
                  <a:srgbClr val="000099"/>
                </a:solidFill>
              </a:rPr>
              <a:t>https://sites.google.com/site/gmopedagogovspasskd/</a:t>
            </a:r>
            <a:r>
              <a:rPr lang="ru-RU" sz="2300" dirty="0" smtClean="0">
                <a:solidFill>
                  <a:srgbClr val="000099"/>
                </a:solidFill>
              </a:rPr>
              <a:t>;</a:t>
            </a:r>
            <a:endParaRPr lang="ru-RU" sz="2300" u="sng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defRPr/>
            </a:pPr>
            <a:r>
              <a:rPr lang="ru-RU" sz="2300" dirty="0" smtClean="0"/>
              <a:t>Создан сайт «Учитель года»;</a:t>
            </a:r>
          </a:p>
          <a:p>
            <a:pPr>
              <a:defRPr/>
            </a:pPr>
            <a:r>
              <a:rPr lang="ru-RU" sz="2300" dirty="0" smtClean="0"/>
              <a:t>Проводится сетевой конкурс для </a:t>
            </a:r>
            <a:r>
              <a:rPr lang="ru-RU" sz="2300" dirty="0" err="1" smtClean="0"/>
              <a:t>старашеклассников</a:t>
            </a:r>
            <a:r>
              <a:rPr lang="ru-RU" sz="2300" dirty="0" smtClean="0"/>
              <a:t>; «</a:t>
            </a:r>
            <a:r>
              <a:rPr lang="ru-RU" sz="2300" dirty="0" err="1" smtClean="0"/>
              <a:t>Блоголето</a:t>
            </a:r>
            <a:r>
              <a:rPr lang="ru-RU" sz="2300" dirty="0" smtClean="0"/>
              <a:t>»;</a:t>
            </a:r>
          </a:p>
          <a:p>
            <a:pPr>
              <a:defRPr/>
            </a:pPr>
            <a:r>
              <a:rPr lang="ru-RU" sz="2300" dirty="0" smtClean="0"/>
              <a:t>22 педагога обучаются дистанционно;</a:t>
            </a:r>
          </a:p>
          <a:p>
            <a:pPr>
              <a:defRPr/>
            </a:pPr>
            <a:r>
              <a:rPr lang="ru-RU" sz="2300" dirty="0" smtClean="0"/>
              <a:t>Из 268 учителей 201 работает с ИКТ в системе (74 %);</a:t>
            </a:r>
          </a:p>
          <a:p>
            <a:pPr>
              <a:defRPr/>
            </a:pPr>
            <a:r>
              <a:rPr lang="ru-RU" sz="2300" dirty="0" smtClean="0"/>
              <a:t>Обучено на внебюджетных курсах 322 человека (84 педагога и 89 младших воспитателя – в 2014 г., 149 человек – в 2015 г.);</a:t>
            </a:r>
          </a:p>
          <a:p>
            <a:pPr>
              <a:defRPr/>
            </a:pPr>
            <a:r>
              <a:rPr lang="ru-RU" sz="2300" dirty="0" smtClean="0"/>
              <a:t>42 педагога </a:t>
            </a:r>
            <a:r>
              <a:rPr lang="ru-RU" sz="2300" dirty="0" err="1" smtClean="0"/>
              <a:t>принали</a:t>
            </a:r>
            <a:r>
              <a:rPr lang="ru-RU" sz="2300" dirty="0" smtClean="0"/>
              <a:t> участие в семинаре М. Е. </a:t>
            </a:r>
            <a:r>
              <a:rPr lang="ru-RU" sz="2300" dirty="0" err="1" smtClean="0"/>
              <a:t>Бершадского</a:t>
            </a:r>
            <a:r>
              <a:rPr lang="ru-RU" sz="2300" dirty="0" smtClean="0"/>
              <a:t> «Образовательные технологии к стандарту нового поколения».</a:t>
            </a:r>
          </a:p>
          <a:p>
            <a:pPr>
              <a:defRPr/>
            </a:pPr>
            <a:r>
              <a:rPr lang="ru-RU" sz="2300" dirty="0" smtClean="0"/>
              <a:t>Проведено 22 семинара-практикума, на которых обучалось 168 педагогических работника</a:t>
            </a:r>
          </a:p>
        </p:txBody>
      </p:sp>
      <p:sp>
        <p:nvSpPr>
          <p:cNvPr id="71683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EB646ED-5FAA-4EB9-BB7D-C9859100036B}" type="slidenum">
              <a:rPr lang="ru-RU" altLang="ru-RU" smtClean="0"/>
              <a:pPr eaLnBrk="1" hangingPunct="1"/>
              <a:t>61</a:t>
            </a:fld>
            <a:endParaRPr lang="ru-RU" altLang="ru-RU" smtClean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654032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dirty="0" smtClean="0">
                <a:solidFill>
                  <a:srgbClr val="000099"/>
                </a:solidFill>
              </a:rPr>
              <a:t>Курсовая подготовка педагогов</a:t>
            </a:r>
            <a:endParaRPr lang="ru-RU" dirty="0">
              <a:solidFill>
                <a:srgbClr val="000099"/>
              </a:solidFill>
            </a:endParaRPr>
          </a:p>
        </p:txBody>
      </p:sp>
      <p:sp>
        <p:nvSpPr>
          <p:cNvPr id="72707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B0812F0-F1AE-4EFF-987D-CC4ECC189F67}" type="slidenum">
              <a:rPr lang="ru-RU" altLang="ru-RU" smtClean="0"/>
              <a:pPr eaLnBrk="1" hangingPunct="1"/>
              <a:t>62</a:t>
            </a:fld>
            <a:endParaRPr lang="ru-RU" altLang="ru-RU" smtClean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57162" y="1000108"/>
          <a:ext cx="8429679" cy="5119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631"/>
                <a:gridCol w="936631"/>
                <a:gridCol w="936631"/>
                <a:gridCol w="936631"/>
                <a:gridCol w="936631"/>
                <a:gridCol w="936631"/>
                <a:gridCol w="936631"/>
                <a:gridCol w="936631"/>
                <a:gridCol w="936631"/>
              </a:tblGrid>
              <a:tr h="335758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Учебный год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обучилось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Курсовая подготовка на азе города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Преподготовка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Учителя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Воспитатели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Педагоги дополнительного образования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Курсовая подготовка на базе ПК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Обучались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дистанционно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881069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2013-2014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307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257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89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81069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2014-2015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374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322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134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117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Содержимое 1"/>
          <p:cNvSpPr>
            <a:spLocks noGrp="1"/>
          </p:cNvSpPr>
          <p:nvPr>
            <p:ph idx="1"/>
          </p:nvPr>
        </p:nvSpPr>
        <p:spPr>
          <a:xfrm>
            <a:off x="214313" y="428625"/>
            <a:ext cx="8643937" cy="6143625"/>
          </a:xfrm>
        </p:spPr>
        <p:txBody>
          <a:bodyPr/>
          <a:lstStyle/>
          <a:p>
            <a:pPr algn="just"/>
            <a:r>
              <a:rPr lang="ru-RU" altLang="ru-RU" sz="2800" smtClean="0"/>
              <a:t>Аттестация педагогических работников направлена на повышение качества экспертизы профессиональных компетентностей педагогов. </a:t>
            </a:r>
          </a:p>
          <a:p>
            <a:pPr algn="just"/>
            <a:r>
              <a:rPr lang="ru-RU" altLang="ru-RU" smtClean="0"/>
              <a:t>Организована  учеба экспертов в практической деятельности, участие в краевых и городских семинарах для экспертов, осуществлялось  индивидуальное консультирование аттестуемых и экспертов, посещение учебных занятий  методистами и экспертами</a:t>
            </a:r>
          </a:p>
          <a:p>
            <a:pPr algn="just"/>
            <a:r>
              <a:rPr lang="ru-RU" altLang="ru-RU" sz="2800" b="1" smtClean="0">
                <a:solidFill>
                  <a:srgbClr val="000099"/>
                </a:solidFill>
              </a:rPr>
              <a:t>Всего   аттестовано   108</a:t>
            </a:r>
            <a:r>
              <a:rPr lang="ru-RU" altLang="ru-RU" sz="2800" b="1" smtClean="0"/>
              <a:t> человек, </a:t>
            </a:r>
          </a:p>
          <a:p>
            <a:pPr algn="just">
              <a:buFont typeface="Wingdings 3" pitchFamily="18" charset="2"/>
              <a:buNone/>
            </a:pPr>
            <a:r>
              <a:rPr lang="ru-RU" altLang="ru-RU" sz="2800" b="1" smtClean="0"/>
              <a:t>      из них на высшую категорию – 50 чел.,   </a:t>
            </a:r>
          </a:p>
          <a:p>
            <a:pPr algn="just">
              <a:buFont typeface="Wingdings 3" pitchFamily="18" charset="2"/>
              <a:buNone/>
            </a:pPr>
            <a:r>
              <a:rPr lang="ru-RU" altLang="ru-RU" sz="2800" b="1" smtClean="0"/>
              <a:t>                                    на первую – 58 чел.</a:t>
            </a:r>
          </a:p>
          <a:p>
            <a:pPr algn="just"/>
            <a:endParaRPr lang="ru-RU" altLang="ru-RU" smtClean="0"/>
          </a:p>
          <a:p>
            <a:pPr algn="just"/>
            <a:endParaRPr lang="ru-RU" altLang="ru-RU" smtClean="0"/>
          </a:p>
        </p:txBody>
      </p:sp>
      <p:sp>
        <p:nvSpPr>
          <p:cNvPr id="73731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EBA2FE0-4DB6-4BCC-BBCA-DA94141D66F6}" type="slidenum">
              <a:rPr lang="ru-RU" altLang="ru-RU" smtClean="0"/>
              <a:pPr eaLnBrk="1" hangingPunct="1"/>
              <a:t>63</a:t>
            </a:fld>
            <a:endParaRPr lang="ru-RU" altLang="ru-RU" smtClean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pPr algn="ctr">
              <a:defRPr/>
            </a:pPr>
            <a:r>
              <a:rPr lang="ru-RU" dirty="0" smtClean="0">
                <a:solidFill>
                  <a:srgbClr val="000099"/>
                </a:solidFill>
              </a:rPr>
              <a:t>Аттестация   педагогов</a:t>
            </a:r>
            <a:endParaRPr lang="ru-RU" dirty="0">
              <a:solidFill>
                <a:srgbClr val="000099"/>
              </a:solidFill>
            </a:endParaRPr>
          </a:p>
        </p:txBody>
      </p:sp>
      <p:sp>
        <p:nvSpPr>
          <p:cNvPr id="74755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0B54D49-F924-4A3E-9050-6153D2D28ADF}" type="slidenum">
              <a:rPr lang="ru-RU" altLang="ru-RU" smtClean="0"/>
              <a:pPr eaLnBrk="1" hangingPunct="1"/>
              <a:t>64</a:t>
            </a:fld>
            <a:endParaRPr lang="ru-RU" altLang="ru-RU" smtClean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313" y="1071563"/>
          <a:ext cx="8572500" cy="4989513"/>
        </p:xfrm>
        <a:graphic>
          <a:graphicData uri="http://schemas.openxmlformats.org/drawingml/2006/table">
            <a:tbl>
              <a:tblPr/>
              <a:tblGrid>
                <a:gridCol w="3000375"/>
                <a:gridCol w="2714625"/>
                <a:gridCol w="2857500"/>
              </a:tblGrid>
              <a:tr h="1555750"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Типы ОУ</a:t>
                      </a:r>
                      <a:endParaRPr kumimoji="0" lang="ru-RU" alt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EEF5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Аттестовано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на высшую категорию</a:t>
                      </a:r>
                      <a:endParaRPr kumimoji="0" lang="ru-RU" alt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EEF5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Аттестовано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на первую категорию</a:t>
                      </a:r>
                      <a:endParaRPr kumimoji="0" lang="ru-RU" alt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EEF5"/>
                    </a:solidFill>
                  </a:tcPr>
                </a:tc>
              </a:tr>
              <a:tr h="803275"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Школы</a:t>
                      </a:r>
                      <a:endParaRPr kumimoji="0" lang="ru-RU" alt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28</a:t>
                      </a:r>
                      <a:endParaRPr kumimoji="0" lang="ru-RU" alt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3275"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ДОУ</a:t>
                      </a:r>
                      <a:endParaRPr kumimoji="0" lang="ru-RU" alt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16</a:t>
                      </a:r>
                      <a:endParaRPr kumimoji="0" lang="ru-RU" alt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ru-RU" alt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3275"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УДО</a:t>
                      </a:r>
                      <a:endParaRPr kumimoji="0" lang="ru-RU" alt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6</a:t>
                      </a:r>
                      <a:endParaRPr kumimoji="0" lang="ru-RU" alt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2</a:t>
                      </a:r>
                      <a:endParaRPr kumimoji="0" lang="ru-RU" alt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3938"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Всего аттестовано</a:t>
                      </a:r>
                      <a:endParaRPr kumimoji="0" lang="ru-RU" alt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50</a:t>
                      </a:r>
                      <a:endParaRPr kumimoji="0" lang="ru-RU" alt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</a:t>
                      </a:r>
                      <a:endParaRPr kumimoji="0" lang="ru-RU" alt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4782" name="Rectangle 1"/>
          <p:cNvSpPr>
            <a:spLocks noChangeArrowheads="1"/>
          </p:cNvSpPr>
          <p:nvPr/>
        </p:nvSpPr>
        <p:spPr bwMode="auto">
          <a:xfrm>
            <a:off x="0" y="0"/>
            <a:ext cx="9144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ru-RU" altLang="ru-RU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pPr algn="ctr">
              <a:defRPr/>
            </a:pPr>
            <a:r>
              <a:rPr lang="ru-RU" dirty="0" smtClean="0">
                <a:solidFill>
                  <a:srgbClr val="000099"/>
                </a:solidFill>
              </a:rPr>
              <a:t>Аттестация  педагогов</a:t>
            </a:r>
            <a:endParaRPr lang="ru-RU" dirty="0">
              <a:solidFill>
                <a:srgbClr val="000099"/>
              </a:solidFill>
            </a:endParaRPr>
          </a:p>
        </p:txBody>
      </p:sp>
      <p:sp>
        <p:nvSpPr>
          <p:cNvPr id="75779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229C6DB-5EDF-4764-84CD-BC9EE3CB0CEF}" type="slidenum">
              <a:rPr lang="ru-RU" altLang="ru-RU" smtClean="0"/>
              <a:pPr eaLnBrk="1" hangingPunct="1"/>
              <a:t>65</a:t>
            </a:fld>
            <a:endParaRPr lang="ru-RU" altLang="ru-RU" smtClean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313" y="928688"/>
          <a:ext cx="8715375" cy="4718052"/>
        </p:xfrm>
        <a:graphic>
          <a:graphicData uri="http://schemas.openxmlformats.org/drawingml/2006/table">
            <a:tbl>
              <a:tblPr/>
              <a:tblGrid>
                <a:gridCol w="1643062"/>
                <a:gridCol w="1285875"/>
                <a:gridCol w="1071563"/>
                <a:gridCol w="1285875"/>
                <a:gridCol w="1000125"/>
                <a:gridCol w="1357312"/>
                <a:gridCol w="1071563"/>
              </a:tblGrid>
              <a:tr h="428625"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Учебный  год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EEF5"/>
                    </a:solidFill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2012-2013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E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2013-2014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E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2014-2015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E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9863"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Категория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Всего аттестовано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Впервые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Всего аттестовано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Впервые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Всего аттестовано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Впервые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2788"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Высшая категория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42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3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32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3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50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2788"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Первая категория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47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7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44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7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58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16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8388"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Соответствие занимаемой должности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89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10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108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ИТОГО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42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3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32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50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4282" y="0"/>
            <a:ext cx="8472518" cy="1785926"/>
          </a:xfrm>
        </p:spPr>
        <p:txBody>
          <a:bodyPr/>
          <a:lstStyle/>
          <a:p>
            <a:pPr algn="ctr">
              <a:defRPr/>
            </a:pPr>
            <a:r>
              <a:rPr lang="ru-RU" sz="2800" dirty="0" smtClean="0">
                <a:solidFill>
                  <a:srgbClr val="000099"/>
                </a:solidFill>
              </a:rPr>
              <a:t>Уровень  квалификации </a:t>
            </a:r>
            <a:br>
              <a:rPr lang="ru-RU" sz="2800" dirty="0" smtClean="0">
                <a:solidFill>
                  <a:srgbClr val="000099"/>
                </a:solidFill>
              </a:rPr>
            </a:br>
            <a:r>
              <a:rPr lang="ru-RU" sz="2800" dirty="0" smtClean="0">
                <a:solidFill>
                  <a:srgbClr val="000099"/>
                </a:solidFill>
              </a:rPr>
              <a:t>педагогических работников </a:t>
            </a:r>
            <a:br>
              <a:rPr lang="ru-RU" sz="2800" dirty="0" smtClean="0">
                <a:solidFill>
                  <a:srgbClr val="000099"/>
                </a:solidFill>
              </a:rPr>
            </a:br>
            <a:r>
              <a:rPr lang="ru-RU" sz="2800" dirty="0" smtClean="0">
                <a:solidFill>
                  <a:srgbClr val="000099"/>
                </a:solidFill>
              </a:rPr>
              <a:t>(июнь 2011   - июнь 2014 года) </a:t>
            </a:r>
            <a:endParaRPr lang="ru-RU" sz="2800" dirty="0">
              <a:solidFill>
                <a:srgbClr val="000099"/>
              </a:solidFill>
            </a:endParaRPr>
          </a:p>
        </p:txBody>
      </p:sp>
      <p:sp>
        <p:nvSpPr>
          <p:cNvPr id="76803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FA5540C-20EA-443A-84DE-B1AF1082242E}" type="slidenum">
              <a:rPr lang="ru-RU" altLang="ru-RU" smtClean="0"/>
              <a:pPr eaLnBrk="1" hangingPunct="1"/>
              <a:t>66</a:t>
            </a:fld>
            <a:endParaRPr lang="ru-RU" altLang="ru-RU" smtClean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42875" y="1643063"/>
          <a:ext cx="8715375" cy="4358388"/>
        </p:xfrm>
        <a:graphic>
          <a:graphicData uri="http://schemas.openxmlformats.org/drawingml/2006/table">
            <a:tbl>
              <a:tblPr/>
              <a:tblGrid>
                <a:gridCol w="1143000"/>
                <a:gridCol w="1357313"/>
                <a:gridCol w="1285875"/>
                <a:gridCol w="1571625"/>
                <a:gridCol w="1500187"/>
                <a:gridCol w="1857375"/>
              </a:tblGrid>
              <a:tr h="1516063"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Год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EEF5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Всего пед. работни-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ков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EEF5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Высшая категория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EEF5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Первая категория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EEF5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Не имеют  квалификационной  категории   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EEF5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%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аттестованных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работников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EEF5"/>
                    </a:solidFill>
                  </a:tcPr>
                </a:tc>
              </a:tr>
              <a:tr h="696913"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2012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660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252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38,2%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225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34,1%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183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27,7%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72,3%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650"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2013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635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227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(35,75%)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216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 (34%)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169 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(26,61%)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73,37%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7238"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2014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611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210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(34,4%)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210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 (34,4%)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191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(31,3%)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68,8%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7238"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2015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545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181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(33,2%)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216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 (39,6%)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148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(27,2%)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72,8%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Содержимое 1"/>
          <p:cNvSpPr>
            <a:spLocks noGrp="1"/>
          </p:cNvSpPr>
          <p:nvPr>
            <p:ph idx="1"/>
          </p:nvPr>
        </p:nvSpPr>
        <p:spPr>
          <a:xfrm>
            <a:off x="142875" y="285750"/>
            <a:ext cx="8786813" cy="5721350"/>
          </a:xfrm>
        </p:spPr>
        <p:txBody>
          <a:bodyPr/>
          <a:lstStyle/>
          <a:p>
            <a:pPr algn="ctr">
              <a:buFont typeface="Wingdings 3" pitchFamily="18" charset="2"/>
              <a:buNone/>
            </a:pPr>
            <a:r>
              <a:rPr lang="ru-RU" altLang="ru-RU" sz="2600" b="1" smtClean="0">
                <a:solidFill>
                  <a:srgbClr val="000099"/>
                </a:solidFill>
              </a:rPr>
              <a:t>22-й городской конкурс профессионального мастерства «Учитель года-2015»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z="2600" b="1" u="sng" smtClean="0"/>
              <a:t>Участвовало 8 педагогов: </a:t>
            </a:r>
            <a:r>
              <a:rPr lang="ru-RU" altLang="ru-RU" sz="2400" smtClean="0"/>
              <a:t> </a:t>
            </a:r>
          </a:p>
          <a:p>
            <a:pPr algn="just">
              <a:buFont typeface="Wingdings 3" pitchFamily="18" charset="2"/>
              <a:buNone/>
            </a:pPr>
            <a:r>
              <a:rPr lang="ru-RU" altLang="ru-RU" sz="2400" smtClean="0"/>
              <a:t>  4 воспитателя ДОУ, 4 учителя</a:t>
            </a:r>
            <a:endParaRPr lang="ru-RU" altLang="ru-RU" sz="2600" b="1" u="sng" smtClean="0"/>
          </a:p>
          <a:p>
            <a:pPr algn="ctr">
              <a:buFont typeface="Wingdings 3" pitchFamily="18" charset="2"/>
              <a:buNone/>
            </a:pPr>
            <a:r>
              <a:rPr lang="ru-RU" altLang="ru-RU" sz="2400" b="1" smtClean="0"/>
              <a:t>В финал вышли 4 человека:</a:t>
            </a:r>
          </a:p>
          <a:p>
            <a:pPr>
              <a:buFont typeface="Wingdings 3" pitchFamily="18" charset="2"/>
              <a:buNone/>
            </a:pPr>
            <a:r>
              <a:rPr lang="ru-RU" altLang="ru-RU" sz="2400" smtClean="0"/>
              <a:t>- </a:t>
            </a:r>
            <a:r>
              <a:rPr lang="ru-RU" altLang="ru-RU" sz="2400" b="1" smtClean="0"/>
              <a:t>Андрющенко Ольга Борисовна</a:t>
            </a:r>
            <a:r>
              <a:rPr lang="ru-RU" altLang="ru-RU" sz="2400" smtClean="0"/>
              <a:t>, воспитатель МБДОУ ЦРР № 27 (1-е место)</a:t>
            </a:r>
            <a:r>
              <a:rPr lang="ru-RU" altLang="ru-RU" sz="2000" smtClean="0"/>
              <a:t>;</a:t>
            </a:r>
          </a:p>
          <a:p>
            <a:pPr>
              <a:buFont typeface="Wingdings 3" pitchFamily="18" charset="2"/>
              <a:buNone/>
            </a:pPr>
            <a:r>
              <a:rPr lang="ru-RU" altLang="ru-RU" sz="2400" b="1" smtClean="0"/>
              <a:t>-Моляренко Ирина Александровна</a:t>
            </a:r>
            <a:r>
              <a:rPr lang="ru-RU" altLang="ru-RU" sz="2400" smtClean="0"/>
              <a:t>, учитель физической культуры МБОУ Гимназия (2-е место);</a:t>
            </a:r>
            <a:endParaRPr lang="ru-RU" altLang="ru-RU" sz="2000" smtClean="0"/>
          </a:p>
          <a:p>
            <a:pPr>
              <a:buFont typeface="Wingdings 3" pitchFamily="18" charset="2"/>
              <a:buNone/>
            </a:pPr>
            <a:r>
              <a:rPr lang="ru-RU" altLang="ru-RU" sz="2400" smtClean="0"/>
              <a:t>- </a:t>
            </a:r>
            <a:r>
              <a:rPr lang="ru-RU" altLang="ru-RU" sz="2400" b="1" smtClean="0"/>
              <a:t>Александрова Елена Петровна</a:t>
            </a:r>
            <a:r>
              <a:rPr lang="ru-RU" altLang="ru-RU" sz="2400" smtClean="0"/>
              <a:t>, учитель начальных классов МБОУ СОШ № 4 (3-е место)</a:t>
            </a:r>
            <a:r>
              <a:rPr lang="ru-RU" altLang="ru-RU" sz="2000" smtClean="0"/>
              <a:t>;</a:t>
            </a:r>
          </a:p>
          <a:p>
            <a:pPr>
              <a:buFont typeface="Wingdings 3" pitchFamily="18" charset="2"/>
              <a:buNone/>
            </a:pPr>
            <a:r>
              <a:rPr lang="ru-RU" altLang="ru-RU" sz="2400" smtClean="0"/>
              <a:t>- </a:t>
            </a:r>
            <a:r>
              <a:rPr lang="ru-RU" altLang="ru-RU" sz="2400" b="1" smtClean="0"/>
              <a:t>Горбунова Елена Владимировна</a:t>
            </a:r>
            <a:r>
              <a:rPr lang="ru-RU" altLang="ru-RU" sz="2400" smtClean="0"/>
              <a:t>, старший воспитатель МБДОУ № 23</a:t>
            </a:r>
            <a:r>
              <a:rPr lang="ru-RU" altLang="ru-RU" sz="2000" smtClean="0"/>
              <a:t>.</a:t>
            </a:r>
          </a:p>
          <a:p>
            <a:pPr>
              <a:buFontTx/>
              <a:buChar char="-"/>
            </a:pPr>
            <a:endParaRPr lang="ru-RU" altLang="ru-RU" sz="2400" smtClean="0"/>
          </a:p>
        </p:txBody>
      </p:sp>
      <p:sp>
        <p:nvSpPr>
          <p:cNvPr id="77827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21E14DC-980F-401D-A857-EB4D87175105}" type="slidenum">
              <a:rPr lang="ru-RU" altLang="ru-RU" smtClean="0"/>
              <a:pPr eaLnBrk="1" hangingPunct="1"/>
              <a:t>67</a:t>
            </a:fld>
            <a:endParaRPr lang="ru-RU" altLang="ru-RU" smtClean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Содержимое 1"/>
          <p:cNvSpPr>
            <a:spLocks noGrp="1"/>
          </p:cNvSpPr>
          <p:nvPr>
            <p:ph idx="1"/>
          </p:nvPr>
        </p:nvSpPr>
        <p:spPr>
          <a:xfrm>
            <a:off x="357188" y="1928813"/>
            <a:ext cx="8572500" cy="4429125"/>
          </a:xfrm>
        </p:spPr>
        <p:txBody>
          <a:bodyPr/>
          <a:lstStyle/>
          <a:p>
            <a:r>
              <a:rPr lang="ru-RU" altLang="ru-RU" smtClean="0"/>
              <a:t>Ежегодно участвуют более 100 человек. </a:t>
            </a:r>
          </a:p>
          <a:p>
            <a:r>
              <a:rPr lang="ru-RU" altLang="ru-RU" smtClean="0"/>
              <a:t>В  августе 2014 года  приняли  участие</a:t>
            </a:r>
          </a:p>
          <a:p>
            <a:pPr>
              <a:buFont typeface="Wingdings 3" pitchFamily="18" charset="2"/>
              <a:buNone/>
            </a:pPr>
            <a:r>
              <a:rPr lang="ru-RU" altLang="ru-RU" smtClean="0"/>
              <a:t>  33 образовательных учреждения. </a:t>
            </a:r>
          </a:p>
          <a:p>
            <a:r>
              <a:rPr lang="ru-RU" altLang="ru-RU" smtClean="0"/>
              <a:t>На экспертизу представлено   160 творческих работ. </a:t>
            </a:r>
          </a:p>
          <a:p>
            <a:r>
              <a:rPr lang="ru-RU" altLang="ru-RU" smtClean="0"/>
              <a:t>За творческие разработки, представленные на городской Форум 68 педагогов награждено дипломами разных степеней. </a:t>
            </a:r>
          </a:p>
          <a:p>
            <a:endParaRPr lang="ru-RU" alt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500042"/>
            <a:ext cx="8858280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dirty="0" smtClean="0">
                <a:solidFill>
                  <a:srgbClr val="000099"/>
                </a:solidFill>
              </a:rPr>
              <a:t>Городской Форум </a:t>
            </a:r>
            <a:br>
              <a:rPr lang="ru-RU" dirty="0" smtClean="0">
                <a:solidFill>
                  <a:srgbClr val="000099"/>
                </a:solidFill>
              </a:rPr>
            </a:br>
            <a:r>
              <a:rPr lang="ru-RU" dirty="0" smtClean="0">
                <a:solidFill>
                  <a:srgbClr val="000099"/>
                </a:solidFill>
              </a:rPr>
              <a:t>образовательных инициатив</a:t>
            </a:r>
            <a:endParaRPr lang="ru-RU" dirty="0">
              <a:solidFill>
                <a:srgbClr val="000099"/>
              </a:solidFill>
            </a:endParaRPr>
          </a:p>
        </p:txBody>
      </p:sp>
      <p:sp>
        <p:nvSpPr>
          <p:cNvPr id="78852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8643543-B9CD-409B-9797-E40CF697AA02}" type="slidenum">
              <a:rPr lang="ru-RU" altLang="ru-RU" smtClean="0"/>
              <a:pPr eaLnBrk="1" hangingPunct="1"/>
              <a:t>68</a:t>
            </a:fld>
            <a:endParaRPr lang="ru-RU" altLang="ru-RU" smtClean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Содержимое 1"/>
          <p:cNvSpPr>
            <a:spLocks noGrp="1"/>
          </p:cNvSpPr>
          <p:nvPr>
            <p:ph idx="1"/>
          </p:nvPr>
        </p:nvSpPr>
        <p:spPr>
          <a:xfrm>
            <a:off x="142875" y="214313"/>
            <a:ext cx="8786813" cy="6429375"/>
          </a:xfrm>
        </p:spPr>
        <p:txBody>
          <a:bodyPr/>
          <a:lstStyle/>
          <a:p>
            <a:pPr algn="ctr">
              <a:buFont typeface="Wingdings 3" pitchFamily="18" charset="2"/>
              <a:buNone/>
            </a:pPr>
            <a:r>
              <a:rPr lang="ru-RU" altLang="ru-RU" sz="3400" b="1" smtClean="0">
                <a:solidFill>
                  <a:srgbClr val="000099"/>
                </a:solidFill>
              </a:rPr>
              <a:t>В Приморском Форуме образовательных инициатив 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z="3400" b="1" smtClean="0"/>
              <a:t>в 2013 году приняли участие 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z="3400" b="1" smtClean="0"/>
              <a:t>21 педаго. </a:t>
            </a:r>
          </a:p>
          <a:p>
            <a:pPr algn="ctr">
              <a:buFont typeface="Wingdings 3" pitchFamily="18" charset="2"/>
              <a:buNone/>
            </a:pPr>
            <a:endParaRPr lang="ru-RU" altLang="ru-RU" sz="800" b="1" smtClean="0">
              <a:solidFill>
                <a:srgbClr val="000099"/>
              </a:solidFill>
            </a:endParaRPr>
          </a:p>
          <a:p>
            <a:pPr algn="ctr">
              <a:buFont typeface="Wingdings 3" pitchFamily="18" charset="2"/>
              <a:buNone/>
            </a:pPr>
            <a:r>
              <a:rPr lang="ru-RU" altLang="ru-RU" sz="3400" b="1" smtClean="0">
                <a:solidFill>
                  <a:srgbClr val="000099"/>
                </a:solidFill>
              </a:rPr>
              <a:t>6 наград:  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z="3400" smtClean="0"/>
              <a:t>2 бронзовые медали, 4  диплома лауреата конкурсных программ. </a:t>
            </a:r>
          </a:p>
          <a:p>
            <a:pPr algn="ctr">
              <a:buFont typeface="Wingdings 3" pitchFamily="18" charset="2"/>
              <a:buNone/>
            </a:pPr>
            <a:endParaRPr lang="ru-RU" altLang="ru-RU" sz="800" smtClean="0"/>
          </a:p>
          <a:p>
            <a:pPr algn="ctr">
              <a:buFont typeface="Wingdings 3" pitchFamily="18" charset="2"/>
              <a:buNone/>
            </a:pPr>
            <a:r>
              <a:rPr lang="ru-RU" altLang="ru-RU" sz="3400" smtClean="0"/>
              <a:t>За последние 3 года в краевом Форуме участвовало 77 человек.</a:t>
            </a:r>
            <a:endParaRPr lang="ru-RU" altLang="ru-RU" sz="3400" b="1" smtClean="0"/>
          </a:p>
        </p:txBody>
      </p:sp>
      <p:sp>
        <p:nvSpPr>
          <p:cNvPr id="79875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4EF5AF2-0061-4DD3-BB83-DA6FB7773D5D}" type="slidenum">
              <a:rPr lang="ru-RU" altLang="ru-RU" smtClean="0"/>
              <a:pPr eaLnBrk="1" hangingPunct="1"/>
              <a:t>69</a:t>
            </a:fld>
            <a:endParaRPr lang="ru-RU" altLang="ru-RU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110B7B7-C846-43CB-BC44-593DBA5C0C0C}" type="slidenum">
              <a:rPr lang="ru-RU" altLang="ru-RU" smtClean="0"/>
              <a:pPr eaLnBrk="1" hangingPunct="1"/>
              <a:t>7</a:t>
            </a:fld>
            <a:endParaRPr lang="ru-RU" altLang="ru-RU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3" y="1142985"/>
          <a:ext cx="8501124" cy="4833197"/>
        </p:xfrm>
        <a:graphic>
          <a:graphicData uri="http://schemas.openxmlformats.org/drawingml/2006/table">
            <a:tbl>
              <a:tblPr/>
              <a:tblGrid>
                <a:gridCol w="1285887"/>
                <a:gridCol w="1143008"/>
                <a:gridCol w="1357322"/>
                <a:gridCol w="1714512"/>
                <a:gridCol w="1428760"/>
                <a:gridCol w="1571635"/>
              </a:tblGrid>
              <a:tr h="3000395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Calibri"/>
                        </a:rPr>
                        <a:t>Учебный год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vert="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Calibri"/>
                        </a:rPr>
                        <a:t>Численность детского населения в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Calibri"/>
                        </a:rPr>
                        <a:t>возрасте</a:t>
                      </a: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Calibri"/>
                        </a:rPr>
                        <a:t> 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Calibri"/>
                        </a:rPr>
                        <a:t>от 0 до 18 лет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vert="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Calibri"/>
                        </a:rPr>
                        <a:t>Общее количество 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Calibri"/>
                        </a:rPr>
                        <a:t>(%) организованных детей 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Calibri"/>
                        </a:rPr>
                        <a:t>в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Calibri"/>
                        </a:rPr>
                        <a:t>возрасте</a:t>
                      </a: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Calibri"/>
                        </a:rPr>
                        <a:t> 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Calibri"/>
                        </a:rPr>
                        <a:t>от 0 до 18 лет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vert="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Calibri"/>
                        </a:rPr>
                        <a:t>Количество (%) 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Calibri"/>
                        </a:rPr>
                        <a:t>детей, осваивавших программу дошкольного образования от общего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Calibri"/>
                        </a:rPr>
                        <a:t>кол-ва 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Calibri"/>
                        </a:rPr>
                        <a:t>организованных детей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vert="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Calibri"/>
                        </a:rPr>
                        <a:t>Количество (%) осваивавших программу общего образования от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Calibri"/>
                        </a:rPr>
                        <a:t>общего  кол-ва 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Calibri"/>
                        </a:rPr>
                        <a:t>организованных детей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vert="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Calibri"/>
                        </a:rPr>
                        <a:t>Количество (%) осваивавших программы дополнительного образования от общего количества детского населения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vert="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863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99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2012-2013</a:t>
                      </a:r>
                      <a:endParaRPr lang="ru-RU" sz="1800" b="1" dirty="0">
                        <a:solidFill>
                          <a:srgbClr val="99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8604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7200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(83,7%)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0" dirty="0">
                          <a:latin typeface="Times New Roman"/>
                          <a:ea typeface="Calibri"/>
                          <a:cs typeface="Calibri"/>
                        </a:rPr>
                        <a:t>2545</a:t>
                      </a:r>
                      <a:endParaRPr lang="ru-RU" sz="1800" b="1" i="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0" dirty="0">
                          <a:latin typeface="Times New Roman"/>
                          <a:ea typeface="Calibri"/>
                          <a:cs typeface="Calibri"/>
                        </a:rPr>
                        <a:t>(35,3%)</a:t>
                      </a:r>
                      <a:endParaRPr lang="ru-RU" sz="1800" b="1" i="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0" dirty="0">
                          <a:latin typeface="Times New Roman"/>
                          <a:ea typeface="Calibri"/>
                          <a:cs typeface="Calibri"/>
                        </a:rPr>
                        <a:t>4676 </a:t>
                      </a:r>
                      <a:endParaRPr lang="ru-RU" sz="1800" b="1" i="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0" dirty="0">
                          <a:latin typeface="Times New Roman"/>
                          <a:ea typeface="Calibri"/>
                          <a:cs typeface="Calibri"/>
                        </a:rPr>
                        <a:t>(66,3%)</a:t>
                      </a:r>
                      <a:r>
                        <a:rPr lang="ru-RU" sz="1800" b="1" i="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  </a:t>
                      </a:r>
                      <a:endParaRPr lang="ru-RU" sz="1800" b="1" i="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7614</a:t>
                      </a:r>
                      <a:endParaRPr lang="ru-RU" sz="1800" b="1" i="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(88,5%)</a:t>
                      </a:r>
                      <a:endParaRPr lang="ru-RU" sz="1800" b="1" i="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3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99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2013-2014</a:t>
                      </a:r>
                      <a:endParaRPr lang="ru-RU" sz="1800" b="1" dirty="0">
                        <a:solidFill>
                          <a:srgbClr val="99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8762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7479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(85,35%)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0" dirty="0">
                          <a:latin typeface="Times New Roman"/>
                          <a:ea typeface="Calibri"/>
                          <a:cs typeface="Calibri"/>
                        </a:rPr>
                        <a:t>2556</a:t>
                      </a:r>
                      <a:endParaRPr lang="ru-RU" sz="1800" b="1" i="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0" dirty="0">
                          <a:latin typeface="Times New Roman"/>
                          <a:ea typeface="Calibri"/>
                          <a:cs typeface="Calibri"/>
                        </a:rPr>
                        <a:t>(29,2%)</a:t>
                      </a:r>
                      <a:endParaRPr lang="ru-RU" sz="1800" b="1" i="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0" dirty="0">
                          <a:latin typeface="Times New Roman"/>
                          <a:ea typeface="Calibri"/>
                          <a:cs typeface="Calibri"/>
                        </a:rPr>
                        <a:t>4889</a:t>
                      </a:r>
                      <a:endParaRPr lang="ru-RU" sz="1800" b="1" i="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0" dirty="0">
                          <a:latin typeface="Times New Roman"/>
                          <a:ea typeface="Calibri"/>
                          <a:cs typeface="Calibri"/>
                        </a:rPr>
                        <a:t>(55,8%)</a:t>
                      </a:r>
                      <a:endParaRPr lang="ru-RU" sz="1800" b="1" i="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0" dirty="0">
                          <a:latin typeface="Times New Roman"/>
                          <a:ea typeface="Calibri"/>
                          <a:cs typeface="Calibri"/>
                        </a:rPr>
                        <a:t>7798</a:t>
                      </a:r>
                      <a:endParaRPr lang="ru-RU" sz="1800" b="1" i="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0" dirty="0">
                          <a:latin typeface="Times New Roman"/>
                          <a:ea typeface="Calibri"/>
                          <a:cs typeface="Calibri"/>
                        </a:rPr>
                        <a:t>(89%)</a:t>
                      </a:r>
                      <a:endParaRPr lang="ru-RU" sz="1800" b="1" i="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3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99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2014-2015</a:t>
                      </a:r>
                      <a:endParaRPr lang="ru-RU" sz="1800" b="1" dirty="0">
                        <a:solidFill>
                          <a:srgbClr val="99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Calibri"/>
                        </a:rPr>
                        <a:t>8614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Calibri"/>
                        </a:rPr>
                        <a:t>7363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(</a:t>
                      </a:r>
                      <a:r>
                        <a:rPr lang="ru-RU" sz="1800" b="1" dirty="0" smtClean="0">
                          <a:latin typeface="Times New Roman"/>
                          <a:ea typeface="Calibri"/>
                          <a:cs typeface="Calibri"/>
                        </a:rPr>
                        <a:t>85,47%)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0" dirty="0" smtClean="0">
                          <a:latin typeface="Times New Roman"/>
                          <a:ea typeface="Calibri"/>
                          <a:cs typeface="Calibri"/>
                        </a:rPr>
                        <a:t>2688</a:t>
                      </a:r>
                      <a:endParaRPr lang="ru-RU" sz="1800" b="1" i="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0" dirty="0" smtClean="0">
                          <a:latin typeface="Times New Roman"/>
                          <a:ea typeface="Calibri"/>
                          <a:cs typeface="Calibri"/>
                        </a:rPr>
                        <a:t>(36,5%)</a:t>
                      </a:r>
                      <a:endParaRPr lang="ru-RU" sz="1800" b="1" i="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0" dirty="0" smtClean="0">
                          <a:latin typeface="Times New Roman"/>
                          <a:ea typeface="Calibri"/>
                          <a:cs typeface="Calibri"/>
                        </a:rPr>
                        <a:t>4918</a:t>
                      </a:r>
                      <a:endParaRPr lang="ru-RU" sz="1800" b="1" i="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0" dirty="0" smtClean="0">
                          <a:latin typeface="Times New Roman"/>
                          <a:ea typeface="Calibri"/>
                          <a:cs typeface="Calibri"/>
                        </a:rPr>
                        <a:t>(66,8</a:t>
                      </a:r>
                      <a:r>
                        <a:rPr lang="ru-RU" sz="1800" b="1" i="0" dirty="0">
                          <a:latin typeface="Times New Roman"/>
                          <a:ea typeface="Calibri"/>
                          <a:cs typeface="Calibri"/>
                        </a:rPr>
                        <a:t>%)</a:t>
                      </a:r>
                      <a:endParaRPr lang="ru-RU" sz="1800" b="1" i="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0" dirty="0" smtClean="0">
                          <a:latin typeface="Times New Roman"/>
                          <a:ea typeface="Calibri"/>
                          <a:cs typeface="Calibri"/>
                        </a:rPr>
                        <a:t>6391</a:t>
                      </a:r>
                      <a:endParaRPr lang="ru-RU" sz="1800" b="1" i="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0" dirty="0" smtClean="0">
                          <a:latin typeface="Times New Roman"/>
                          <a:ea typeface="Calibri"/>
                          <a:cs typeface="Calibri"/>
                        </a:rPr>
                        <a:t>(75%)</a:t>
                      </a:r>
                      <a:endParaRPr lang="ru-RU" sz="1800" b="1" i="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-142875" y="144463"/>
            <a:ext cx="928687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altLang="ru-RU" sz="2800" b="1">
                <a:solidFill>
                  <a:srgbClr val="00009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Охват образованием детей </a:t>
            </a:r>
          </a:p>
          <a:p>
            <a:pPr algn="ctr"/>
            <a:r>
              <a:rPr lang="ru-RU" altLang="ru-RU" sz="2800" b="1">
                <a:solidFill>
                  <a:srgbClr val="00009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(по состоянию на 01 июля)</a:t>
            </a:r>
            <a:endParaRPr lang="ru-RU" altLang="ru-RU" sz="2800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i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i="1" dirty="0" smtClean="0">
                <a:solidFill>
                  <a:srgbClr val="000099"/>
                </a:solidFill>
              </a:rPr>
              <a:t>Результаты участия в краевом Форуме образовательных инициатив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80899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59C47FA-E3D4-4F1A-A547-59AF706F321C}" type="slidenum">
              <a:rPr lang="ru-RU" altLang="ru-RU" smtClean="0"/>
              <a:pPr eaLnBrk="1" hangingPunct="1"/>
              <a:t>70</a:t>
            </a:fld>
            <a:endParaRPr lang="ru-RU" altLang="ru-RU" smtClean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1357299"/>
          <a:ext cx="8572559" cy="4026047"/>
        </p:xfrm>
        <a:graphic>
          <a:graphicData uri="http://schemas.openxmlformats.org/drawingml/2006/table">
            <a:tbl>
              <a:tblPr/>
              <a:tblGrid>
                <a:gridCol w="887712"/>
                <a:gridCol w="1129361"/>
                <a:gridCol w="877173"/>
                <a:gridCol w="1268416"/>
                <a:gridCol w="1235273"/>
                <a:gridCol w="1149278"/>
                <a:gridCol w="907420"/>
                <a:gridCol w="1117926"/>
              </a:tblGrid>
              <a:tr h="21431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Calibri"/>
                        </a:rPr>
                        <a:t>    Годы</a:t>
                      </a:r>
                      <a:endParaRPr lang="ru-RU" sz="20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Calibri"/>
                        </a:rPr>
                        <a:t>количество</a:t>
                      </a:r>
                      <a:endParaRPr lang="ru-RU" sz="2000" b="1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Calibri"/>
                        </a:rPr>
                        <a:t>участников</a:t>
                      </a:r>
                      <a:endParaRPr lang="ru-RU" sz="20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vert="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Calibri"/>
                        </a:rPr>
                        <a:t>Всего  </a:t>
                      </a:r>
                      <a:r>
                        <a:rPr lang="ru-RU" sz="2000" b="1" dirty="0">
                          <a:latin typeface="Times New Roman"/>
                          <a:ea typeface="Calibri"/>
                          <a:cs typeface="Calibri"/>
                        </a:rPr>
                        <a:t>наград</a:t>
                      </a:r>
                      <a:endParaRPr lang="ru-RU" sz="20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vert="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Calibri"/>
                        </a:rPr>
                        <a:t>Золотая медаль</a:t>
                      </a:r>
                      <a:endParaRPr lang="ru-RU" sz="20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vert="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Calibri"/>
                        </a:rPr>
                        <a:t>Серебряная медаль</a:t>
                      </a:r>
                      <a:endParaRPr lang="ru-RU" sz="20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vert="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Calibri"/>
                        </a:rPr>
                        <a:t>Бронзовая медаль</a:t>
                      </a:r>
                      <a:endParaRPr lang="ru-RU" sz="20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vert="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Calibri"/>
                        </a:rPr>
                        <a:t> Приз</a:t>
                      </a:r>
                      <a:endParaRPr lang="ru-RU" sz="2000" b="1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 err="1">
                          <a:latin typeface="Times New Roman"/>
                          <a:ea typeface="Calibri"/>
                          <a:cs typeface="Calibri"/>
                        </a:rPr>
                        <a:t>Гран-При</a:t>
                      </a:r>
                      <a:endParaRPr lang="ru-RU" sz="20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vert="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Calibri"/>
                        </a:rPr>
                        <a:t>Дипломы </a:t>
                      </a:r>
                      <a:endParaRPr lang="ru-RU" sz="2000" b="1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Calibri"/>
                        </a:rPr>
                        <a:t>лауреата</a:t>
                      </a:r>
                      <a:endParaRPr lang="ru-RU" sz="20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vert="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5905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Calibri"/>
                        </a:rPr>
                        <a:t>  2012</a:t>
                      </a:r>
                      <a:endParaRPr lang="ru-RU" sz="2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Calibri"/>
                        </a:rPr>
                        <a:t>     26</a:t>
                      </a:r>
                      <a:endParaRPr lang="ru-RU" sz="20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Calibri"/>
                        </a:rPr>
                        <a:t>      11</a:t>
                      </a:r>
                      <a:endParaRPr lang="ru-RU" sz="20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Calibri"/>
                        </a:rPr>
                        <a:t>      2</a:t>
                      </a:r>
                      <a:endParaRPr lang="ru-RU" sz="20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Calibri"/>
                        </a:rPr>
                        <a:t>       2</a:t>
                      </a:r>
                      <a:endParaRPr lang="ru-RU" sz="20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Calibri"/>
                        </a:rPr>
                        <a:t>       1</a:t>
                      </a:r>
                      <a:endParaRPr lang="ru-RU" sz="20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Calibri"/>
                        </a:rPr>
                        <a:t>   -</a:t>
                      </a:r>
                      <a:endParaRPr lang="ru-RU" sz="20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Calibri"/>
                        </a:rPr>
                        <a:t>      6</a:t>
                      </a:r>
                      <a:endParaRPr lang="ru-RU" sz="20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Calibri"/>
                        </a:rPr>
                        <a:t>  </a:t>
                      </a:r>
                      <a:r>
                        <a:rPr lang="ru-RU" sz="2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Calibri"/>
                        </a:rPr>
                        <a:t>2013</a:t>
                      </a:r>
                      <a:endParaRPr lang="ru-RU" sz="2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Calibri"/>
                        </a:rPr>
                        <a:t>    30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Calibri"/>
                        </a:rPr>
                        <a:t>      </a:t>
                      </a:r>
                      <a:r>
                        <a:rPr lang="ru-RU" sz="2000" b="1" dirty="0">
                          <a:latin typeface="Times New Roman"/>
                          <a:ea typeface="Calibri"/>
                          <a:cs typeface="Calibri"/>
                        </a:rPr>
                        <a:t>9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Calibri"/>
                        </a:rPr>
                        <a:t>     -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Calibri"/>
                        </a:rPr>
                        <a:t>      -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Calibri"/>
                        </a:rPr>
                        <a:t>       1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Calibri"/>
                        </a:rPr>
                        <a:t>   1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Calibri"/>
                        </a:rPr>
                        <a:t>     7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27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Calibri"/>
                        </a:rPr>
                        <a:t>  2014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Calibri"/>
                        </a:rPr>
                        <a:t>     21</a:t>
                      </a:r>
                      <a:endParaRPr lang="ru-RU" sz="20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Calibri"/>
                        </a:rPr>
                        <a:t>      6</a:t>
                      </a:r>
                      <a:endParaRPr lang="ru-RU" sz="20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Calibri"/>
                        </a:rPr>
                        <a:t>      -</a:t>
                      </a:r>
                      <a:endParaRPr lang="ru-RU" sz="20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Calibri"/>
                        </a:rPr>
                        <a:t>       -</a:t>
                      </a:r>
                      <a:endParaRPr lang="ru-RU" sz="20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Calibri"/>
                        </a:rPr>
                        <a:t>      2</a:t>
                      </a:r>
                      <a:endParaRPr lang="ru-RU" sz="20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Calibri"/>
                        </a:rPr>
                        <a:t>   -</a:t>
                      </a:r>
                      <a:endParaRPr lang="ru-RU" sz="20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Calibri"/>
                        </a:rPr>
                        <a:t>      4</a:t>
                      </a:r>
                      <a:endParaRPr lang="ru-RU" sz="20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Содержимое 1"/>
          <p:cNvSpPr>
            <a:spLocks noGrp="1"/>
          </p:cNvSpPr>
          <p:nvPr>
            <p:ph idx="1"/>
          </p:nvPr>
        </p:nvSpPr>
        <p:spPr>
          <a:xfrm>
            <a:off x="142875" y="357188"/>
            <a:ext cx="8786813" cy="5649912"/>
          </a:xfrm>
        </p:spPr>
        <p:txBody>
          <a:bodyPr/>
          <a:lstStyle/>
          <a:p>
            <a:pPr algn="ctr">
              <a:buFont typeface="Wingdings 3" pitchFamily="18" charset="2"/>
              <a:buNone/>
            </a:pPr>
            <a:r>
              <a:rPr lang="ru-RU" altLang="ru-RU" b="1" smtClean="0"/>
              <a:t>	</a:t>
            </a:r>
            <a:r>
              <a:rPr lang="ru-RU" altLang="ru-RU" sz="3600" b="1" smtClean="0">
                <a:solidFill>
                  <a:srgbClr val="000099"/>
                </a:solidFill>
              </a:rPr>
              <a:t>Победитель конкурса лучших учителей </a:t>
            </a:r>
            <a:r>
              <a:rPr lang="ru-RU" altLang="ru-RU" sz="3600" b="1" smtClean="0"/>
              <a:t>на получение денежного поощрения  в рамках  приоритетного национального проекта «Образование» 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z="3600" b="1" smtClean="0"/>
              <a:t>	</a:t>
            </a:r>
            <a:r>
              <a:rPr lang="ru-RU" altLang="ru-RU" sz="3600" b="1" smtClean="0">
                <a:solidFill>
                  <a:srgbClr val="CC0000"/>
                </a:solidFill>
              </a:rPr>
              <a:t> Черенкова Елена Анатольевна</a:t>
            </a:r>
            <a:r>
              <a:rPr lang="ru-RU" altLang="ru-RU" sz="3600" b="1" smtClean="0">
                <a:solidFill>
                  <a:srgbClr val="000099"/>
                </a:solidFill>
              </a:rPr>
              <a:t>, 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z="3600" b="1" smtClean="0">
                <a:solidFill>
                  <a:srgbClr val="000099"/>
                </a:solidFill>
              </a:rPr>
              <a:t>учитель истории и обществознания 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z="3600" b="1" smtClean="0">
                <a:solidFill>
                  <a:srgbClr val="000099"/>
                </a:solidFill>
              </a:rPr>
              <a:t>МБОУ СОШ № 3 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z="3600" b="1" smtClean="0">
                <a:solidFill>
                  <a:srgbClr val="000099"/>
                </a:solidFill>
              </a:rPr>
              <a:t>(из 13 педагогов Приморского края)</a:t>
            </a:r>
          </a:p>
          <a:p>
            <a:endParaRPr lang="ru-RU" altLang="ru-RU" smtClean="0"/>
          </a:p>
        </p:txBody>
      </p:sp>
      <p:sp>
        <p:nvSpPr>
          <p:cNvPr id="81923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5EC87F4-4B6A-403A-99B1-246E092B1BF1}" type="slidenum">
              <a:rPr lang="ru-RU" altLang="ru-RU" smtClean="0"/>
              <a:pPr eaLnBrk="1" hangingPunct="1"/>
              <a:t>71</a:t>
            </a:fld>
            <a:endParaRPr lang="ru-RU" altLang="ru-RU" smtClean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Содержимое 1"/>
          <p:cNvSpPr>
            <a:spLocks noGrp="1"/>
          </p:cNvSpPr>
          <p:nvPr>
            <p:ph idx="1"/>
          </p:nvPr>
        </p:nvSpPr>
        <p:spPr>
          <a:xfrm>
            <a:off x="285750" y="500063"/>
            <a:ext cx="8643938" cy="5715000"/>
          </a:xfrm>
        </p:spPr>
        <p:txBody>
          <a:bodyPr/>
          <a:lstStyle/>
          <a:p>
            <a:pPr algn="ctr">
              <a:buFont typeface="Wingdings 3" pitchFamily="18" charset="2"/>
              <a:buNone/>
            </a:pPr>
            <a:r>
              <a:rPr lang="ru-RU" altLang="ru-RU" sz="3600" b="1" smtClean="0"/>
              <a:t>За 9 лет в конкурсах участвовали 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z="3600" b="1" smtClean="0"/>
              <a:t> 47 учителей города, 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z="3600" b="1" smtClean="0"/>
              <a:t>из них - 22 победителя. </a:t>
            </a:r>
          </a:p>
          <a:p>
            <a:pPr algn="ctr">
              <a:buFont typeface="Wingdings 3" pitchFamily="18" charset="2"/>
              <a:buNone/>
            </a:pPr>
            <a:endParaRPr lang="ru-RU" altLang="ru-RU" sz="800" b="1" smtClean="0"/>
          </a:p>
          <a:p>
            <a:pPr algn="ctr">
              <a:buFont typeface="Wingdings 3" pitchFamily="18" charset="2"/>
              <a:buNone/>
            </a:pPr>
            <a:endParaRPr lang="ru-RU" altLang="ru-RU" sz="800" b="1" smtClean="0"/>
          </a:p>
          <a:p>
            <a:pPr algn="ctr">
              <a:buFont typeface="Wingdings 3" pitchFamily="18" charset="2"/>
              <a:buNone/>
            </a:pPr>
            <a:r>
              <a:rPr lang="ru-RU" altLang="ru-RU" sz="3400" b="1" smtClean="0"/>
              <a:t>Опыт  систематически распространяется на августовских конференциях и на городских Форумах образовательных инициатив, на стажёрских  площадках образовательных учреждений.    </a:t>
            </a:r>
          </a:p>
          <a:p>
            <a:endParaRPr lang="ru-RU" altLang="ru-RU" smtClean="0"/>
          </a:p>
        </p:txBody>
      </p:sp>
      <p:sp>
        <p:nvSpPr>
          <p:cNvPr id="82947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743F34D-2EFD-45D8-9F12-A9A3914F9783}" type="slidenum">
              <a:rPr lang="ru-RU" altLang="ru-RU" smtClean="0"/>
              <a:pPr eaLnBrk="1" hangingPunct="1"/>
              <a:t>72</a:t>
            </a:fld>
            <a:endParaRPr lang="ru-RU" altLang="ru-RU" smtClean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3"/>
          <p:cNvSpPr>
            <a:spLocks noGrp="1"/>
          </p:cNvSpPr>
          <p:nvPr>
            <p:ph type="body" idx="4294967295"/>
          </p:nvPr>
        </p:nvSpPr>
        <p:spPr>
          <a:xfrm>
            <a:off x="0" y="142875"/>
            <a:ext cx="8858250" cy="6072188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 3" pitchFamily="18" charset="2"/>
              <a:buNone/>
            </a:pPr>
            <a:r>
              <a:rPr lang="ru-RU" altLang="ru-RU" sz="2400" b="1" smtClean="0">
                <a:solidFill>
                  <a:srgbClr val="000099"/>
                </a:solidFill>
              </a:rPr>
              <a:t>Подпрограмма</a:t>
            </a:r>
          </a:p>
          <a:p>
            <a:pPr algn="ctr">
              <a:lnSpc>
                <a:spcPct val="80000"/>
              </a:lnSpc>
              <a:buFont typeface="Wingdings 3" pitchFamily="18" charset="2"/>
              <a:buNone/>
            </a:pPr>
            <a:r>
              <a:rPr lang="ru-RU" altLang="ru-RU" sz="2400" b="1" smtClean="0">
                <a:solidFill>
                  <a:srgbClr val="000099"/>
                </a:solidFill>
              </a:rPr>
              <a:t>«Пожарная безопасность образовательных учреждений </a:t>
            </a:r>
          </a:p>
          <a:p>
            <a:pPr algn="ctr">
              <a:lnSpc>
                <a:spcPct val="80000"/>
              </a:lnSpc>
              <a:buFont typeface="Wingdings 3" pitchFamily="18" charset="2"/>
              <a:buNone/>
            </a:pPr>
            <a:r>
              <a:rPr lang="ru-RU" altLang="ru-RU" sz="2400" b="1" smtClean="0">
                <a:solidFill>
                  <a:srgbClr val="000099"/>
                </a:solidFill>
              </a:rPr>
              <a:t>г.о.Спасск-Дальний на 2014-2016 годы» :</a:t>
            </a:r>
          </a:p>
          <a:p>
            <a:pPr algn="ctr">
              <a:lnSpc>
                <a:spcPct val="80000"/>
              </a:lnSpc>
              <a:buFont typeface="Wingdings 3" pitchFamily="18" charset="2"/>
              <a:buNone/>
            </a:pPr>
            <a:endParaRPr lang="ru-RU" altLang="ru-RU" sz="800" b="1" i="1" smtClean="0">
              <a:solidFill>
                <a:srgbClr val="000099"/>
              </a:solidFill>
            </a:endParaRPr>
          </a:p>
          <a:p>
            <a:r>
              <a:rPr lang="ru-RU" altLang="ru-RU" sz="2000" smtClean="0"/>
              <a:t>в 2014 году запланировано – 609 800,00 руб., </a:t>
            </a:r>
          </a:p>
          <a:p>
            <a:pPr>
              <a:buFont typeface="Wingdings 3" pitchFamily="18" charset="2"/>
              <a:buNone/>
            </a:pPr>
            <a:r>
              <a:rPr lang="ru-RU" altLang="ru-RU" sz="2000" smtClean="0"/>
              <a:t>                        израсходовано – 109 800, 00 руб.,</a:t>
            </a:r>
          </a:p>
          <a:p>
            <a:pPr>
              <a:buFont typeface="Wingdings 3" pitchFamily="18" charset="2"/>
              <a:buNone/>
            </a:pPr>
            <a:r>
              <a:rPr lang="ru-RU" altLang="ru-RU" sz="2000" smtClean="0"/>
              <a:t>                        фактически исполнено – 1 605 122,24  руб.</a:t>
            </a:r>
          </a:p>
          <a:p>
            <a:r>
              <a:rPr lang="ru-RU" altLang="ru-RU" sz="2000" smtClean="0"/>
              <a:t>В ходе исполнения подпрограммы осуществлялось:</a:t>
            </a:r>
          </a:p>
          <a:p>
            <a:pPr>
              <a:buFont typeface="Wingdings 3" pitchFamily="18" charset="2"/>
              <a:buNone/>
            </a:pPr>
            <a:r>
              <a:rPr lang="ru-RU" altLang="ru-RU" sz="2000" smtClean="0"/>
              <a:t>      - </a:t>
            </a:r>
            <a:r>
              <a:rPr lang="ru-RU" altLang="ru-RU" sz="2000" b="1" smtClean="0"/>
              <a:t>ежемесячное техническое обслуживание АПС ;</a:t>
            </a:r>
            <a:endParaRPr lang="ru-RU" altLang="ru-RU" sz="2000" smtClean="0"/>
          </a:p>
          <a:p>
            <a:pPr>
              <a:buFont typeface="Wingdings 3" pitchFamily="18" charset="2"/>
              <a:buNone/>
            </a:pPr>
            <a:r>
              <a:rPr lang="ru-RU" altLang="ru-RU" sz="2000" smtClean="0"/>
              <a:t>      - </a:t>
            </a:r>
            <a:r>
              <a:rPr lang="ru-RU" altLang="ru-RU" sz="2000" b="1" smtClean="0"/>
              <a:t>приобретен прибор «Приток-А»</a:t>
            </a:r>
            <a:r>
              <a:rPr lang="ru-RU" altLang="ru-RU" sz="2000" smtClean="0"/>
              <a:t> </a:t>
            </a:r>
            <a:r>
              <a:rPr lang="ru-RU" altLang="ru-RU" sz="2000" b="1" smtClean="0"/>
              <a:t>для автоматической пожарной сигнализации МБУ ДО ДДТ</a:t>
            </a:r>
            <a:r>
              <a:rPr lang="ru-RU" altLang="ru-RU" sz="2000" smtClean="0"/>
              <a:t>;</a:t>
            </a:r>
          </a:p>
          <a:p>
            <a:pPr>
              <a:buFont typeface="Wingdings 3" pitchFamily="18" charset="2"/>
              <a:buNone/>
            </a:pPr>
            <a:r>
              <a:rPr lang="ru-RU" altLang="ru-RU" sz="2000" smtClean="0"/>
              <a:t>       - </a:t>
            </a:r>
            <a:r>
              <a:rPr lang="ru-RU" altLang="ru-RU" sz="2000" b="1" smtClean="0"/>
              <a:t>огнезащитная обработка деревянных конструкций чердачного помещения  МБУ ДО  «Созвездие»</a:t>
            </a:r>
            <a:r>
              <a:rPr lang="ru-RU" altLang="ru-RU" sz="2000" smtClean="0"/>
              <a:t>.</a:t>
            </a:r>
          </a:p>
          <a:p>
            <a:r>
              <a:rPr lang="ru-RU" altLang="ru-RU" sz="2000" smtClean="0"/>
              <a:t>Выполнены работы по изготовлению проектно-сметной документации на монтаж АПС в МБДОУ №№ 9,14,16,17,23,26, МБОУ СОШ №№ 3,5,12,14, МБУ ДО ДДТ, ДЮСШ «»Олимп на сумму 365 038,00 рублей, монтаж АПС и системы оповещения, включая пусконаладочные работы МБУ ДО ДДТ.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Содержимое 1"/>
          <p:cNvSpPr>
            <a:spLocks noGrp="1"/>
          </p:cNvSpPr>
          <p:nvPr>
            <p:ph idx="1"/>
          </p:nvPr>
        </p:nvSpPr>
        <p:spPr>
          <a:xfrm>
            <a:off x="142875" y="142875"/>
            <a:ext cx="8786813" cy="6357938"/>
          </a:xfrm>
        </p:spPr>
        <p:txBody>
          <a:bodyPr/>
          <a:lstStyle/>
          <a:p>
            <a:pPr algn="ctr">
              <a:buFont typeface="Wingdings 3" pitchFamily="18" charset="2"/>
              <a:buNone/>
            </a:pPr>
            <a:r>
              <a:rPr lang="ru-RU" altLang="ru-RU" sz="2800" b="1" smtClean="0">
                <a:solidFill>
                  <a:srgbClr val="000099"/>
                </a:solidFill>
              </a:rPr>
              <a:t>Подпрограмма «Укрепление материально-технической базы образовательных учреждений городского округа Спасск-Дальний» на 2014-2016 годы </a:t>
            </a:r>
            <a:r>
              <a:rPr lang="ru-RU" altLang="ru-RU" sz="2800" smtClean="0">
                <a:solidFill>
                  <a:srgbClr val="000099"/>
                </a:solidFill>
              </a:rPr>
              <a:t/>
            </a:r>
            <a:br>
              <a:rPr lang="ru-RU" altLang="ru-RU" sz="2800" smtClean="0">
                <a:solidFill>
                  <a:srgbClr val="000099"/>
                </a:solidFill>
              </a:rPr>
            </a:br>
            <a:r>
              <a:rPr lang="ru-RU" altLang="ru-RU" sz="2200" b="1" smtClean="0"/>
              <a:t>В 2014 году было запланировано 5 252 000,31 руб., </a:t>
            </a:r>
            <a:br>
              <a:rPr lang="ru-RU" altLang="ru-RU" sz="2200" b="1" smtClean="0"/>
            </a:br>
            <a:r>
              <a:rPr lang="ru-RU" altLang="ru-RU" sz="2200" b="1" smtClean="0"/>
              <a:t>                     кассовые расходы – 4 319 693,31 руб., </a:t>
            </a:r>
          </a:p>
          <a:p>
            <a:pPr algn="ctr">
              <a:buFont typeface="Wingdings 3" pitchFamily="18" charset="2"/>
              <a:buNone/>
            </a:pPr>
            <a:r>
              <a:rPr lang="ru-RU" altLang="ru-RU" sz="2200" b="1" smtClean="0"/>
              <a:t>                  фактически исполнено – 4 216 590,31 руб.</a:t>
            </a:r>
            <a:r>
              <a:rPr lang="ru-RU" altLang="ru-RU" sz="2200" smtClean="0"/>
              <a:t/>
            </a:r>
            <a:br>
              <a:rPr lang="ru-RU" altLang="ru-RU" sz="2200" smtClean="0"/>
            </a:br>
            <a:endParaRPr lang="ru-RU" altLang="ru-RU" sz="800" smtClean="0"/>
          </a:p>
          <a:p>
            <a:pPr algn="ctr">
              <a:buFont typeface="Wingdings 3" pitchFamily="18" charset="2"/>
              <a:buNone/>
            </a:pPr>
            <a:endParaRPr lang="ru-RU" altLang="ru-RU" sz="800" b="1" smtClean="0">
              <a:solidFill>
                <a:srgbClr val="000099"/>
              </a:solidFill>
            </a:endParaRPr>
          </a:p>
          <a:p>
            <a:pPr algn="ctr">
              <a:buFont typeface="Wingdings 3" pitchFamily="18" charset="2"/>
              <a:buNone/>
            </a:pPr>
            <a:r>
              <a:rPr lang="ru-RU" altLang="ru-RU" sz="2200" smtClean="0"/>
              <a:t/>
            </a:r>
            <a:br>
              <a:rPr lang="ru-RU" altLang="ru-RU" sz="2200" smtClean="0"/>
            </a:br>
            <a:r>
              <a:rPr lang="ru-RU" altLang="ru-RU" sz="2400" smtClean="0"/>
              <a:t>Осуществлены капитальные ремонты систем отоплений МБДОУ №№ 7,14, МБОУ СОШ № 12. Приобретены материалы для текущего ремонта кровли МБОУ СОШ № 5. Разработана проектная документация на реконструкцию кровли, осуществлена реконструкция кровли и капитальный ремонт окон МБОУ СОШ № 3</a:t>
            </a:r>
          </a:p>
        </p:txBody>
      </p:sp>
      <p:sp>
        <p:nvSpPr>
          <p:cNvPr id="84995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459E68C-92D0-4972-81DE-9A74409C5A26}" type="slidenum">
              <a:rPr lang="ru-RU" altLang="ru-RU" smtClean="0"/>
              <a:pPr eaLnBrk="1" hangingPunct="1"/>
              <a:t>74</a:t>
            </a:fld>
            <a:endParaRPr lang="ru-RU" altLang="ru-RU" smtClean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Содержимое 1"/>
          <p:cNvSpPr>
            <a:spLocks noGrp="1"/>
          </p:cNvSpPr>
          <p:nvPr>
            <p:ph idx="1"/>
          </p:nvPr>
        </p:nvSpPr>
        <p:spPr>
          <a:xfrm>
            <a:off x="214313" y="1143000"/>
            <a:ext cx="8786812" cy="5500688"/>
          </a:xfrm>
        </p:spPr>
        <p:txBody>
          <a:bodyPr/>
          <a:lstStyle/>
          <a:p>
            <a:r>
              <a:rPr lang="ru-RU" altLang="ru-RU" sz="2000" smtClean="0"/>
              <a:t>считать, что в целом задачи, поставленные в 2013-2014учебном году управлением образования, муниципальными образовательными организациями городского округа Спасск-Дальний, выполнены достаточно эффективно и результативно;</a:t>
            </a:r>
          </a:p>
          <a:p>
            <a:r>
              <a:rPr lang="ru-RU" altLang="ru-RU" sz="2000" smtClean="0"/>
              <a:t>способствовать укреплению материально-технической базы муниципальных образовательных учреждений в соответствии с современными требованиями;</a:t>
            </a:r>
          </a:p>
          <a:p>
            <a:r>
              <a:rPr lang="ru-RU" altLang="ru-RU" sz="2000" smtClean="0"/>
              <a:t>качественно реализовывать в муниципальных общеобразовательных учреждениях городского округа Спасск-Дальний образовательные программы общего образования в разрезе новых ФГОС с учетом совершенствования образовательной среды, учитывать данный фактор при разработке программ развития учреждений, отражать результаты этой работы в публичных докладах;</a:t>
            </a:r>
          </a:p>
          <a:p>
            <a:r>
              <a:rPr lang="ru-RU" altLang="ru-RU" sz="2000" smtClean="0"/>
              <a:t>расширить практику предоставления населению дополнительных платных услуг.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4282" y="214290"/>
            <a:ext cx="8786874" cy="928694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3100" dirty="0" smtClean="0">
                <a:solidFill>
                  <a:srgbClr val="000099"/>
                </a:solidFill>
              </a:rPr>
              <a:t>Решения, принятые по итогам </a:t>
            </a:r>
            <a:br>
              <a:rPr lang="ru-RU" sz="3100" dirty="0" smtClean="0">
                <a:solidFill>
                  <a:srgbClr val="000099"/>
                </a:solidFill>
              </a:rPr>
            </a:br>
            <a:r>
              <a:rPr lang="ru-RU" sz="3100" dirty="0" smtClean="0">
                <a:solidFill>
                  <a:srgbClr val="000099"/>
                </a:solidFill>
              </a:rPr>
              <a:t>общественного обсуждения </a:t>
            </a:r>
            <a:endParaRPr lang="ru-RU" dirty="0"/>
          </a:p>
        </p:txBody>
      </p:sp>
      <p:sp>
        <p:nvSpPr>
          <p:cNvPr id="86020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EBF7B2A-1D8B-4EBB-BE96-E1B0E8F7E552}" type="slidenum">
              <a:rPr lang="ru-RU" altLang="ru-RU" smtClean="0"/>
              <a:pPr eaLnBrk="1" hangingPunct="1"/>
              <a:t>75</a:t>
            </a:fld>
            <a:endParaRPr lang="ru-RU" altLang="ru-RU" smtClean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Содержимое 1"/>
          <p:cNvSpPr>
            <a:spLocks noGrp="1"/>
          </p:cNvSpPr>
          <p:nvPr>
            <p:ph idx="1"/>
          </p:nvPr>
        </p:nvSpPr>
        <p:spPr>
          <a:xfrm>
            <a:off x="0" y="1428750"/>
            <a:ext cx="8929688" cy="5000625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ru-RU" altLang="ru-RU" sz="1700" b="1" smtClean="0"/>
              <a:t>1. Предупреждение переуплотнённости в дошкольных образовательных учреждениях.</a:t>
            </a:r>
          </a:p>
          <a:p>
            <a:pPr>
              <a:buFont typeface="Wingdings 3" pitchFamily="18" charset="2"/>
              <a:buNone/>
            </a:pPr>
            <a:r>
              <a:rPr lang="ru-RU" altLang="ru-RU" sz="1700" b="1" smtClean="0"/>
              <a:t>2. Совершенствование материально-технического оснащения образовательного процесса в муниципальных общеобразовательных организациях для эффективной реализации современных требований, выполнение которых обеспечивает безопасность, охрану здоровья участников образовательного процесса. </a:t>
            </a:r>
          </a:p>
          <a:p>
            <a:pPr>
              <a:buFont typeface="Wingdings 3" pitchFamily="18" charset="2"/>
              <a:buNone/>
            </a:pPr>
            <a:r>
              <a:rPr lang="ru-RU" altLang="ru-RU" sz="1700" b="1" smtClean="0"/>
              <a:t>3. Создание в муниципальных образовательных организациях городского округа Спасск-Дальний условий для качественной реализации ФГОСв системе общего образования, включая дошкольное образование, организацию инклюзивного образования.</a:t>
            </a:r>
          </a:p>
          <a:p>
            <a:pPr>
              <a:buFont typeface="Wingdings 3" pitchFamily="18" charset="2"/>
              <a:buNone/>
            </a:pPr>
            <a:r>
              <a:rPr lang="ru-RU" altLang="ru-RU" sz="1700" b="1" smtClean="0"/>
              <a:t>4. Стимулирование профессионально-личностного, компетентностного развития педагогических кадров, совершенствование информационно-коммуникационной компетентности учителей.</a:t>
            </a:r>
          </a:p>
          <a:p>
            <a:pPr>
              <a:buFont typeface="Wingdings 3" pitchFamily="18" charset="2"/>
              <a:buNone/>
            </a:pPr>
            <a:r>
              <a:rPr lang="ru-RU" altLang="ru-RU" sz="1700" b="1" smtClean="0"/>
              <a:t>5. Оптимизация системы образования с учетом современных требований и ресурсов городского округа Спасск-Дальний.</a:t>
            </a:r>
          </a:p>
          <a:p>
            <a:pPr>
              <a:buFont typeface="Wingdings 3" pitchFamily="18" charset="2"/>
              <a:buNone/>
            </a:pPr>
            <a:r>
              <a:rPr lang="ru-RU" altLang="ru-RU" sz="1700" b="1" smtClean="0"/>
              <a:t>6. Активизация предоставления муниципальными образовательными организациями востребованных у населения платных услуг.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2844" y="214290"/>
            <a:ext cx="9001156" cy="135732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400" dirty="0" smtClean="0">
                <a:solidFill>
                  <a:srgbClr val="000099"/>
                </a:solidFill>
              </a:rPr>
              <a:t>Направления  улучшения  муниципальной  системы образования  городского  округа  </a:t>
            </a:r>
            <a:r>
              <a:rPr lang="ru-RU" sz="2400" dirty="0" err="1" smtClean="0">
                <a:solidFill>
                  <a:srgbClr val="000099"/>
                </a:solidFill>
              </a:rPr>
              <a:t>Спасск-Дальний</a:t>
            </a:r>
            <a:r>
              <a:rPr lang="ru-RU" sz="2400" dirty="0" smtClean="0">
                <a:solidFill>
                  <a:srgbClr val="000099"/>
                </a:solidFill>
              </a:rPr>
              <a:t> </a:t>
            </a:r>
            <a:br>
              <a:rPr lang="ru-RU" sz="2400" dirty="0" smtClean="0">
                <a:solidFill>
                  <a:srgbClr val="000099"/>
                </a:solidFill>
              </a:rPr>
            </a:br>
            <a:r>
              <a:rPr lang="ru-RU" sz="2400" dirty="0" smtClean="0">
                <a:solidFill>
                  <a:srgbClr val="000099"/>
                </a:solidFill>
              </a:rPr>
              <a:t>на 2014-2015  учебный год:</a:t>
            </a:r>
            <a:endParaRPr lang="ru-RU" sz="2400" dirty="0">
              <a:solidFill>
                <a:srgbClr val="000099"/>
              </a:solidFill>
            </a:endParaRPr>
          </a:p>
        </p:txBody>
      </p:sp>
      <p:sp>
        <p:nvSpPr>
          <p:cNvPr id="87044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A82475C-2671-4DFB-9019-1A00BE9DC8FB}" type="slidenum">
              <a:rPr lang="ru-RU" altLang="ru-RU" smtClean="0"/>
              <a:pPr eaLnBrk="1" hangingPunct="1"/>
              <a:t>76</a:t>
            </a:fld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0BEC01C-7093-485A-9A43-22EDB9E0D340}" type="slidenum">
              <a:rPr lang="ru-RU" altLang="ru-RU" smtClean="0"/>
              <a:pPr eaLnBrk="1" hangingPunct="1"/>
              <a:t>77</a:t>
            </a:fld>
            <a:endParaRPr lang="ru-RU" altLang="ru-RU" smtClean="0"/>
          </a:p>
        </p:txBody>
      </p:sp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9600" dirty="0">
                <a:solidFill>
                  <a:srgbClr val="000099"/>
                </a:solidFill>
                <a:latin typeface="Georgia" pitchFamily="18" charset="0"/>
              </a:rPr>
              <a:t>С </a:t>
            </a:r>
            <a:r>
              <a:rPr lang="ru-RU" sz="9600" dirty="0" smtClean="0">
                <a:solidFill>
                  <a:srgbClr val="000099"/>
                </a:solidFill>
                <a:latin typeface="Georgia" pitchFamily="18" charset="0"/>
              </a:rPr>
              <a:t> новым</a:t>
            </a:r>
            <a:br>
              <a:rPr lang="ru-RU" sz="9600" dirty="0" smtClean="0">
                <a:solidFill>
                  <a:srgbClr val="000099"/>
                </a:solidFill>
                <a:latin typeface="Georgia" pitchFamily="18" charset="0"/>
              </a:rPr>
            </a:br>
            <a:r>
              <a:rPr lang="ru-RU" sz="9600" dirty="0" smtClean="0">
                <a:solidFill>
                  <a:srgbClr val="000099"/>
                </a:solidFill>
                <a:latin typeface="Georgia" pitchFamily="18" charset="0"/>
              </a:rPr>
              <a:t> 2015-2016</a:t>
            </a:r>
            <a:br>
              <a:rPr lang="ru-RU" sz="9600" dirty="0" smtClean="0">
                <a:solidFill>
                  <a:srgbClr val="000099"/>
                </a:solidFill>
                <a:latin typeface="Georgia" pitchFamily="18" charset="0"/>
              </a:rPr>
            </a:br>
            <a:r>
              <a:rPr lang="ru-RU" sz="9600" dirty="0" smtClean="0">
                <a:solidFill>
                  <a:srgbClr val="000099"/>
                </a:solidFill>
                <a:latin typeface="Georgia" pitchFamily="18" charset="0"/>
              </a:rPr>
              <a:t>учебным  годом</a:t>
            </a:r>
            <a:r>
              <a:rPr lang="ru-RU" sz="9600" dirty="0">
                <a:solidFill>
                  <a:srgbClr val="000099"/>
                </a:solidFill>
                <a:latin typeface="Georgia" pitchFamily="18" charset="0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7373D33-58B3-43A1-BAC7-008DA2716DBC}" type="slidenum">
              <a:rPr lang="ru-RU" altLang="ru-RU" smtClean="0"/>
              <a:pPr eaLnBrk="1" hangingPunct="1"/>
              <a:t>8</a:t>
            </a:fld>
            <a:endParaRPr lang="ru-RU" altLang="ru-RU" smtClean="0"/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>
            <a:off x="0" y="141288"/>
            <a:ext cx="914400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altLang="ru-RU" sz="2800" b="1">
                <a:solidFill>
                  <a:srgbClr val="00009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Охват образованием детей</a:t>
            </a:r>
          </a:p>
          <a:p>
            <a:pPr algn="ctr"/>
            <a:r>
              <a:rPr lang="ru-RU" altLang="ru-RU" sz="2800" b="1">
                <a:solidFill>
                  <a:srgbClr val="00009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(по состоянию на 01 июля)</a:t>
            </a:r>
            <a:endParaRPr lang="ru-RU" altLang="ru-RU" sz="2800">
              <a:solidFill>
                <a:srgbClr val="000099"/>
              </a:solidFill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57188" y="1143000"/>
          <a:ext cx="8429625" cy="4956620"/>
        </p:xfrm>
        <a:graphic>
          <a:graphicData uri="http://schemas.openxmlformats.org/drawingml/2006/table">
            <a:tbl>
              <a:tblPr/>
              <a:tblGrid>
                <a:gridCol w="1428750"/>
                <a:gridCol w="1500187"/>
                <a:gridCol w="1928813"/>
                <a:gridCol w="1857375"/>
                <a:gridCol w="1714500"/>
              </a:tblGrid>
              <a:tr h="2643188"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Учебный год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EEF5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Общее количество 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 обучающихся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EEF5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Количество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(%) обучающихся, осваивавших программу начального общего образования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EEF5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Количество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(%)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обучающихся, осваивавших программу основного общего образования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EEF5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Количество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(%)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обучающихся, осваивавших программу среднего (полного) общего образования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EEF5"/>
                    </a:solidFill>
                  </a:tcPr>
                </a:tc>
              </a:tr>
              <a:tr h="628650"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2012-2013</a:t>
                      </a:r>
                      <a:endParaRPr kumimoji="0" lang="ru-RU" altLang="ru-RU" sz="2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4916</a:t>
                      </a:r>
                      <a:endParaRPr kumimoji="0" lang="ru-RU" altLang="ru-RU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1960</a:t>
                      </a:r>
                      <a:endParaRPr kumimoji="0" lang="ru-RU" altLang="ru-RU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(39,8%)</a:t>
                      </a:r>
                      <a:endParaRPr kumimoji="0" lang="ru-RU" altLang="ru-RU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2257</a:t>
                      </a:r>
                      <a:endParaRPr kumimoji="0" lang="ru-RU" altLang="ru-RU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(45,9%)</a:t>
                      </a:r>
                      <a:endParaRPr kumimoji="0" lang="ru-RU" altLang="ru-RU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699</a:t>
                      </a:r>
                      <a:endParaRPr kumimoji="0" lang="ru-RU" altLang="ru-RU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(14,2%)</a:t>
                      </a:r>
                      <a:endParaRPr kumimoji="0" lang="ru-RU" altLang="ru-RU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650"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2013-2014</a:t>
                      </a:r>
                      <a:endParaRPr kumimoji="0" lang="ru-RU" altLang="ru-RU" sz="2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4889</a:t>
                      </a:r>
                      <a:endParaRPr kumimoji="0" lang="ru-RU" altLang="ru-RU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1948 </a:t>
                      </a:r>
                      <a:endParaRPr kumimoji="0" lang="ru-RU" altLang="ru-RU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(39,8%)</a:t>
                      </a:r>
                      <a:endParaRPr kumimoji="0" lang="ru-RU" altLang="ru-RU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2270</a:t>
                      </a:r>
                      <a:endParaRPr kumimoji="0" lang="ru-RU" altLang="ru-RU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(46,4%)</a:t>
                      </a:r>
                      <a:endParaRPr kumimoji="0" lang="ru-RU" altLang="ru-RU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671</a:t>
                      </a:r>
                      <a:endParaRPr kumimoji="0" lang="ru-RU" altLang="ru-RU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(13,7%)</a:t>
                      </a:r>
                      <a:endParaRPr kumimoji="0" lang="ru-RU" altLang="ru-RU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650"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2014-2015</a:t>
                      </a:r>
                      <a:endParaRPr kumimoji="0" lang="ru-RU" altLang="ru-RU" sz="2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4918</a:t>
                      </a:r>
                      <a:endParaRPr kumimoji="0" lang="ru-RU" altLang="ru-RU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1910 </a:t>
                      </a:r>
                      <a:endParaRPr kumimoji="0" lang="ru-RU" altLang="ru-RU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(38,8%)</a:t>
                      </a:r>
                      <a:endParaRPr kumimoji="0" lang="ru-RU" altLang="ru-RU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2351</a:t>
                      </a:r>
                      <a:endParaRPr kumimoji="0" lang="ru-RU" altLang="ru-RU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(47,8%)</a:t>
                      </a:r>
                      <a:endParaRPr kumimoji="0" lang="ru-RU" altLang="ru-RU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657</a:t>
                      </a:r>
                      <a:endParaRPr kumimoji="0" lang="ru-RU" altLang="ru-RU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(13,4%)</a:t>
                      </a:r>
                      <a:endParaRPr kumimoji="0" lang="ru-RU" altLang="ru-RU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FCAFCC1-B09B-42B6-BE6B-9AE20C591AFC}" type="slidenum">
              <a:rPr lang="ru-RU" altLang="ru-RU" smtClean="0"/>
              <a:pPr eaLnBrk="1" hangingPunct="1"/>
              <a:t>9</a:t>
            </a:fld>
            <a:endParaRPr lang="ru-RU" altLang="ru-RU" smtClean="0"/>
          </a:p>
        </p:txBody>
      </p:sp>
      <p:sp>
        <p:nvSpPr>
          <p:cNvPr id="18435" name="Rectangle 4"/>
          <p:cNvSpPr>
            <a:spLocks noChangeArrowheads="1"/>
          </p:cNvSpPr>
          <p:nvPr/>
        </p:nvSpPr>
        <p:spPr bwMode="auto">
          <a:xfrm>
            <a:off x="0" y="141288"/>
            <a:ext cx="914400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altLang="ru-RU" sz="2800" b="1">
                <a:solidFill>
                  <a:srgbClr val="00009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Охват образованием детей</a:t>
            </a:r>
          </a:p>
          <a:p>
            <a:pPr algn="ctr"/>
            <a:r>
              <a:rPr lang="ru-RU" altLang="ru-RU" sz="2800" b="1">
                <a:solidFill>
                  <a:srgbClr val="00009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(по состоянию на 01 июля)</a:t>
            </a:r>
            <a:endParaRPr lang="ru-RU" altLang="ru-RU" sz="2800">
              <a:solidFill>
                <a:srgbClr val="000099"/>
              </a:solidFill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28596" y="1142983"/>
          <a:ext cx="8429683" cy="4786347"/>
        </p:xfrm>
        <a:graphic>
          <a:graphicData uri="http://schemas.openxmlformats.org/drawingml/2006/table">
            <a:tbl>
              <a:tblPr/>
              <a:tblGrid>
                <a:gridCol w="857256"/>
                <a:gridCol w="857256"/>
                <a:gridCol w="1071570"/>
                <a:gridCol w="1714512"/>
                <a:gridCol w="1214446"/>
                <a:gridCol w="1071570"/>
                <a:gridCol w="1643073"/>
              </a:tblGrid>
              <a:tr h="27860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Учебный год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vert="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Общее количество 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 обучающихся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vert="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Количество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(%) обучающихся 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99"/>
                          </a:solidFill>
                          <a:latin typeface="Times New Roman"/>
                          <a:ea typeface="Calibri"/>
                          <a:cs typeface="Calibri"/>
                        </a:rPr>
                        <a:t>по очной форме</a:t>
                      </a:r>
                      <a:endParaRPr lang="ru-RU" sz="1800" b="1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vert="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Количество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(%) обучающихся по индивидуальной форме обучения/из них </a:t>
                      </a:r>
                      <a:r>
                        <a:rPr lang="ru-RU" sz="1800" b="1" dirty="0">
                          <a:solidFill>
                            <a:srgbClr val="000099"/>
                          </a:solidFill>
                          <a:latin typeface="Times New Roman"/>
                          <a:ea typeface="Calibri"/>
                          <a:cs typeface="Calibri"/>
                        </a:rPr>
                        <a:t>дистанционно</a:t>
                      </a:r>
                      <a:endParaRPr lang="ru-RU" sz="1800" b="1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vert="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Количество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(%) обучающихся по </a:t>
                      </a:r>
                      <a:endParaRPr lang="ru-RU" sz="1800" b="1" dirty="0" smtClean="0">
                        <a:latin typeface="Times New Roman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 smtClean="0">
                          <a:solidFill>
                            <a:srgbClr val="000099"/>
                          </a:solidFill>
                          <a:latin typeface="Times New Roman"/>
                          <a:ea typeface="Calibri"/>
                          <a:cs typeface="Calibri"/>
                        </a:rPr>
                        <a:t>очно-заочной</a:t>
                      </a:r>
                      <a:r>
                        <a:rPr lang="ru-RU" sz="1800" b="1" dirty="0" smtClean="0">
                          <a:solidFill>
                            <a:srgbClr val="000099"/>
                          </a:solidFill>
                          <a:latin typeface="Times New Roman"/>
                          <a:ea typeface="Calibri"/>
                          <a:cs typeface="Calibri"/>
                        </a:rPr>
                        <a:t> </a:t>
                      </a:r>
                      <a:r>
                        <a:rPr lang="ru-RU" sz="1800" b="1" dirty="0">
                          <a:solidFill>
                            <a:srgbClr val="000099"/>
                          </a:solidFill>
                          <a:latin typeface="Times New Roman"/>
                          <a:ea typeface="Calibri"/>
                          <a:cs typeface="Calibri"/>
                        </a:rPr>
                        <a:t>форме</a:t>
                      </a:r>
                      <a:endParaRPr lang="ru-RU" sz="1800" b="1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vert="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Количество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(%) обучающихся </a:t>
                      </a:r>
                      <a:r>
                        <a:rPr lang="ru-RU" sz="1800" b="1" dirty="0">
                          <a:solidFill>
                            <a:srgbClr val="000099"/>
                          </a:solidFill>
                          <a:latin typeface="Times New Roman"/>
                          <a:ea typeface="Calibri"/>
                          <a:cs typeface="Calibri"/>
                        </a:rPr>
                        <a:t>экстерном</a:t>
                      </a:r>
                      <a:endParaRPr lang="ru-RU" sz="1800" b="1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vert="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Количество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(%) обучающихся, получающих образование </a:t>
                      </a:r>
                      <a:r>
                        <a:rPr lang="ru-RU" sz="1800" b="1" dirty="0">
                          <a:solidFill>
                            <a:srgbClr val="000099"/>
                          </a:solidFill>
                          <a:latin typeface="Times New Roman"/>
                          <a:ea typeface="Calibri"/>
                          <a:cs typeface="Calibri"/>
                        </a:rPr>
                        <a:t>в форме семейного образования</a:t>
                      </a:r>
                      <a:endParaRPr lang="ru-RU" sz="1800" b="1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vert="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CC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2012-2013</a:t>
                      </a:r>
                      <a:endParaRPr lang="ru-RU" sz="1800" b="1" dirty="0">
                        <a:solidFill>
                          <a:srgbClr val="CC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4916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4579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(93,1%)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57 (1,2%)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 /4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279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(5,7%)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1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(0,02%)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Calibri"/>
                        </a:rPr>
                        <a:t>0</a:t>
                      </a:r>
                      <a:endParaRPr lang="ru-RU" sz="1800" b="1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C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2013-2014</a:t>
                      </a:r>
                      <a:endParaRPr lang="ru-RU" sz="1800" b="1" dirty="0">
                        <a:solidFill>
                          <a:srgbClr val="CC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4889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4602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(94,1%)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Calibri"/>
                        </a:rPr>
                        <a:t>68 (1,4%)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/5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287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Calibri"/>
                        </a:rPr>
                        <a:t>(5,8%)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0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0%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1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0,02%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CC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2014-2015</a:t>
                      </a:r>
                      <a:endParaRPr lang="ru-RU" sz="1800" b="1" dirty="0">
                        <a:solidFill>
                          <a:srgbClr val="CC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Calibri"/>
                        </a:rPr>
                        <a:t>4918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Calibri"/>
                        </a:rPr>
                        <a:t>4621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(</a:t>
                      </a:r>
                      <a:r>
                        <a:rPr lang="ru-RU" sz="1800" b="1" dirty="0" smtClean="0">
                          <a:latin typeface="Times New Roman"/>
                          <a:ea typeface="Calibri"/>
                          <a:cs typeface="Calibri"/>
                        </a:rPr>
                        <a:t>94,0%)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Calibri"/>
                        </a:rPr>
                        <a:t>50 (1,0%)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/5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Calibri"/>
                        </a:rPr>
                        <a:t>297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Calibri"/>
                        </a:rPr>
                        <a:t>(6,0%)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0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0%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Calibri"/>
                        </a:rPr>
                        <a:t>2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Calibri"/>
                        </a:rPr>
                        <a:t>0,04%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7482</TotalTime>
  <Words>5626</Words>
  <Application>Microsoft Office PowerPoint</Application>
  <PresentationFormat>Экран (4:3)</PresentationFormat>
  <Paragraphs>1926</Paragraphs>
  <Slides>77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77</vt:i4>
      </vt:variant>
    </vt:vector>
  </HeadingPairs>
  <TitlesOfParts>
    <vt:vector size="86" baseType="lpstr">
      <vt:lpstr>Arial</vt:lpstr>
      <vt:lpstr>Lucida Sans Unicode</vt:lpstr>
      <vt:lpstr>Wingdings 3</vt:lpstr>
      <vt:lpstr>Verdana</vt:lpstr>
      <vt:lpstr>Wingdings 2</vt:lpstr>
      <vt:lpstr>Wingdings</vt:lpstr>
      <vt:lpstr>Times New Roman</vt:lpstr>
      <vt:lpstr>Calibri</vt:lpstr>
      <vt:lpstr>Открытая</vt:lpstr>
      <vt:lpstr>    Состояние и развитие  муниципальной  системы  образования городского  округа Спасск-Дальний </vt:lpstr>
      <vt:lpstr>Цели и задачи   системы  образования:</vt:lpstr>
      <vt:lpstr>Главные приоритеты системы образования:</vt:lpstr>
      <vt:lpstr>Презентация PowerPoint</vt:lpstr>
      <vt:lpstr>Изменения в сети образовательных  учреждений в 2014 году</vt:lpstr>
      <vt:lpstr>Изменения в сети образовательных  учреждений в 2015 году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Меры по устранению переуплотненности в ДОУ</vt:lpstr>
      <vt:lpstr>Для  обеспечения  равных возможностей  получения качественного  образования</vt:lpstr>
      <vt:lpstr>Презентация PowerPoint</vt:lpstr>
      <vt:lpstr>Индивидуальное обучение</vt:lpstr>
      <vt:lpstr>Презентация PowerPoint</vt:lpstr>
      <vt:lpstr>Презентация PowerPoint</vt:lpstr>
      <vt:lpstr>Направления работы учреждений дополнительного образования</vt:lpstr>
      <vt:lpstr>Презентация PowerPoint</vt:lpstr>
      <vt:lpstr>Презентация PowerPoint</vt:lpstr>
      <vt:lpstr>Основные причины непосещения </vt:lpstr>
      <vt:lpstr>Презентация PowerPoint</vt:lpstr>
      <vt:lpstr>Презентация PowerPoint</vt:lpstr>
      <vt:lpstr>Лидеры  по числу хорошистов и отличников   МБОУ «Гимназия» - 63% (в 2012-2013 учебном году - 62,9%)  Повысилось  количество учеников, успевающих на «4»и «5»  в школах №№ 1, 5, 11, 15. </vt:lpstr>
      <vt:lpstr>Сведения об обучающихся на «4» и «5»</vt:lpstr>
      <vt:lpstr>Презентация PowerPoint</vt:lpstr>
      <vt:lpstr>Динамика  результатов ЕГЭ  по обязательным предметам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Общие результаты ГИА-9</vt:lpstr>
      <vt:lpstr>Презентация PowerPoint</vt:lpstr>
      <vt:lpstr>Презентация PowerPoint</vt:lpstr>
      <vt:lpstr>Презентация PowerPoint</vt:lpstr>
      <vt:lpstr>Результаты участия в олимпиадах</vt:lpstr>
      <vt:lpstr>Презентация PowerPoint</vt:lpstr>
      <vt:lpstr>Ключевые мероприятиями по выявлению и поддержке талантливой молодежи</vt:lpstr>
      <vt:lpstr>Презентация PowerPoint</vt:lpstr>
      <vt:lpstr>  Участие в международных и всероссийских мероприятиях: </vt:lpstr>
      <vt:lpstr>Участие в краевых конкурсах</vt:lpstr>
      <vt:lpstr>Внеучебные достижения обучающихся</vt:lpstr>
      <vt:lpstr>Устройство выпускников 9-х классов</vt:lpstr>
      <vt:lpstr>Устройство выпускников 11-х классов</vt:lpstr>
      <vt:lpstr>Презентация PowerPoint</vt:lpstr>
      <vt:lpstr>Презентация PowerPoint</vt:lpstr>
      <vt:lpstr>Презентация PowerPoint</vt:lpstr>
      <vt:lpstr>Презентация PowerPoint</vt:lpstr>
      <vt:lpstr>Финансирование  системы образования</vt:lpstr>
      <vt:lpstr>Презентация PowerPoint</vt:lpstr>
      <vt:lpstr>Оснащенность  современным оборудованием</vt:lpstr>
      <vt:lpstr>Презентация PowerPoint</vt:lpstr>
      <vt:lpstr>Презентация PowerPoint</vt:lpstr>
      <vt:lpstr>Презентация PowerPoint</vt:lpstr>
      <vt:lpstr>Курсовая подготовка педагогов</vt:lpstr>
      <vt:lpstr>Презентация PowerPoint</vt:lpstr>
      <vt:lpstr>Аттестация   педагогов</vt:lpstr>
      <vt:lpstr>Аттестация  педагогов</vt:lpstr>
      <vt:lpstr>Уровень  квалификации  педагогических работников  (июнь 2011   - июнь 2014 года) </vt:lpstr>
      <vt:lpstr>Презентация PowerPoint</vt:lpstr>
      <vt:lpstr>Городской Форум  образовательных инициатив</vt:lpstr>
      <vt:lpstr>Презентация PowerPoint</vt:lpstr>
      <vt:lpstr>  Результаты участия в краевом Форуме образовательных инициатив </vt:lpstr>
      <vt:lpstr>Презентация PowerPoint</vt:lpstr>
      <vt:lpstr>Презентация PowerPoint</vt:lpstr>
      <vt:lpstr>Презентация PowerPoint</vt:lpstr>
      <vt:lpstr>Презентация PowerPoint</vt:lpstr>
      <vt:lpstr>Решения, принятые по итогам  общественного обсуждения </vt:lpstr>
      <vt:lpstr>Направления  улучшения  муниципальной  системы образования  городского  округа  Спасск-Дальний  на 2014-2015  учебный год:</vt:lpstr>
      <vt:lpstr>С  новым  2015-2016 учебным  годом!</vt:lpstr>
    </vt:vector>
  </TitlesOfParts>
  <Company>Primorye.ru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Fallen Angel</dc:creator>
  <cp:lastModifiedBy>adm</cp:lastModifiedBy>
  <cp:revision>731</cp:revision>
  <dcterms:created xsi:type="dcterms:W3CDTF">2004-08-10T10:50:47Z</dcterms:created>
  <dcterms:modified xsi:type="dcterms:W3CDTF">2015-08-31T00:50:07Z</dcterms:modified>
</cp:coreProperties>
</file>