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6" r:id="rId3"/>
    <p:sldId id="257" r:id="rId4"/>
    <p:sldId id="258" r:id="rId5"/>
    <p:sldId id="259" r:id="rId6"/>
    <p:sldId id="261" r:id="rId7"/>
    <p:sldId id="262" r:id="rId8"/>
    <p:sldId id="263" r:id="rId9"/>
    <p:sldId id="265" r:id="rId10"/>
    <p:sldId id="26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7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16" name="Номер слайда 15"/>
          <p:cNvSpPr>
            <a:spLocks noGrp="1"/>
          </p:cNvSpPr>
          <p:nvPr>
            <p:ph type="sldNum" sz="quarter" idx="11"/>
          </p:nvPr>
        </p:nvSpPr>
        <p:spPr/>
        <p:txBody>
          <a:bodyPr/>
          <a:lstStyle/>
          <a:p>
            <a:fld id="{3B495E83-607B-4BF3-B2EE-8AAE243C9EA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95E83-607B-4BF3-B2EE-8AAE243C9EA2}"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95E83-607B-4BF3-B2EE-8AAE243C9EA2}"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2F115D6-D27B-43F9-9474-C7DC72335EC2}" type="datetimeFigureOut">
              <a:rPr lang="ru-RU" smtClean="0"/>
              <a:pPr/>
              <a:t>08.04.2015</a:t>
            </a:fld>
            <a:endParaRPr lang="ru-RU"/>
          </a:p>
        </p:txBody>
      </p:sp>
      <p:sp>
        <p:nvSpPr>
          <p:cNvPr id="15" name="Номер слайда 14"/>
          <p:cNvSpPr>
            <a:spLocks noGrp="1"/>
          </p:cNvSpPr>
          <p:nvPr>
            <p:ph type="sldNum" sz="quarter" idx="15"/>
          </p:nvPr>
        </p:nvSpPr>
        <p:spPr/>
        <p:txBody>
          <a:bodyPr/>
          <a:lstStyle>
            <a:lvl1pPr algn="ctr">
              <a:defRPr/>
            </a:lvl1pPr>
          </a:lstStyle>
          <a:p>
            <a:fld id="{3B495E83-607B-4BF3-B2EE-8AAE243C9EA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95E83-607B-4BF3-B2EE-8AAE243C9EA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95E83-607B-4BF3-B2EE-8AAE243C9EA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B495E83-607B-4BF3-B2EE-8AAE243C9EA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495E83-607B-4BF3-B2EE-8AAE243C9EA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495E83-607B-4BF3-B2EE-8AAE243C9EA2}"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2F115D6-D27B-43F9-9474-C7DC72335EC2}" type="datetimeFigureOut">
              <a:rPr lang="ru-RU" smtClean="0"/>
              <a:pPr/>
              <a:t>08.04.2015</a:t>
            </a:fld>
            <a:endParaRPr lang="ru-RU"/>
          </a:p>
        </p:txBody>
      </p:sp>
      <p:sp>
        <p:nvSpPr>
          <p:cNvPr id="9" name="Номер слайда 8"/>
          <p:cNvSpPr>
            <a:spLocks noGrp="1"/>
          </p:cNvSpPr>
          <p:nvPr>
            <p:ph type="sldNum" sz="quarter" idx="15"/>
          </p:nvPr>
        </p:nvSpPr>
        <p:spPr/>
        <p:txBody>
          <a:bodyPr/>
          <a:lstStyle/>
          <a:p>
            <a:fld id="{3B495E83-607B-4BF3-B2EE-8AAE243C9EA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2F115D6-D27B-43F9-9474-C7DC72335EC2}" type="datetimeFigureOut">
              <a:rPr lang="ru-RU" smtClean="0"/>
              <a:pPr/>
              <a:t>08.04.2015</a:t>
            </a:fld>
            <a:endParaRPr lang="ru-RU"/>
          </a:p>
        </p:txBody>
      </p:sp>
      <p:sp>
        <p:nvSpPr>
          <p:cNvPr id="9" name="Номер слайда 8"/>
          <p:cNvSpPr>
            <a:spLocks noGrp="1"/>
          </p:cNvSpPr>
          <p:nvPr>
            <p:ph type="sldNum" sz="quarter" idx="11"/>
          </p:nvPr>
        </p:nvSpPr>
        <p:spPr/>
        <p:txBody>
          <a:bodyPr/>
          <a:lstStyle/>
          <a:p>
            <a:fld id="{3B495E83-607B-4BF3-B2EE-8AAE243C9EA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2F115D6-D27B-43F9-9474-C7DC72335EC2}" type="datetimeFigureOut">
              <a:rPr lang="ru-RU" smtClean="0"/>
              <a:pPr/>
              <a:t>08.04.2015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B495E83-607B-4BF3-B2EE-8AAE243C9EA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3"/>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2786058"/>
            <a:ext cx="7929618" cy="1785950"/>
          </a:xfrm>
        </p:spPr>
        <p:txBody>
          <a:bodyPr>
            <a:noAutofit/>
          </a:bodyPr>
          <a:lstStyle/>
          <a:p>
            <a:pPr algn="ctr">
              <a:buNone/>
            </a:pPr>
            <a:r>
              <a:rPr lang="ru-RU" sz="4000" b="1" dirty="0" smtClean="0">
                <a:solidFill>
                  <a:schemeClr val="accent3">
                    <a:lumMod val="50000"/>
                  </a:schemeClr>
                </a:solidFill>
              </a:rPr>
              <a:t>Страницы истории </a:t>
            </a:r>
          </a:p>
          <a:p>
            <a:pPr algn="ctr">
              <a:buNone/>
            </a:pPr>
            <a:r>
              <a:rPr lang="ru-RU" sz="4000" b="1" dirty="0" smtClean="0">
                <a:solidFill>
                  <a:schemeClr val="accent3">
                    <a:lumMod val="50000"/>
                  </a:schemeClr>
                </a:solidFill>
              </a:rPr>
              <a:t>Дома детского творчества</a:t>
            </a:r>
            <a:endParaRPr lang="ru-RU" sz="4000" b="1" dirty="0">
              <a:solidFill>
                <a:schemeClr val="accent3">
                  <a:lumMod val="50000"/>
                </a:schemeClr>
              </a:solidFill>
            </a:endParaRPr>
          </a:p>
        </p:txBody>
      </p:sp>
      <p:sp>
        <p:nvSpPr>
          <p:cNvPr id="3" name="Заголовок 2"/>
          <p:cNvSpPr>
            <a:spLocks noGrp="1"/>
          </p:cNvSpPr>
          <p:nvPr>
            <p:ph type="title"/>
          </p:nvPr>
        </p:nvSpPr>
        <p:spPr>
          <a:xfrm>
            <a:off x="457200" y="642918"/>
            <a:ext cx="8229600" cy="1285884"/>
          </a:xfrm>
        </p:spPr>
        <p:txBody>
          <a:bodyPr>
            <a:noAutofit/>
          </a:bodyPr>
          <a:lstStyle/>
          <a:p>
            <a:pPr algn="ctr"/>
            <a:r>
              <a:rPr lang="ru-RU" sz="2000" b="1" dirty="0" smtClean="0">
                <a:solidFill>
                  <a:schemeClr val="accent3">
                    <a:lumMod val="50000"/>
                  </a:schemeClr>
                </a:solidFill>
              </a:rPr>
              <a:t>Муниципальное  бюджетное  учреждение</a:t>
            </a:r>
            <a:br>
              <a:rPr lang="ru-RU" sz="2000" b="1" dirty="0" smtClean="0">
                <a:solidFill>
                  <a:schemeClr val="accent3">
                    <a:lumMod val="50000"/>
                  </a:schemeClr>
                </a:solidFill>
              </a:rPr>
            </a:br>
            <a:r>
              <a:rPr lang="ru-RU" sz="2000" b="1" dirty="0" smtClean="0">
                <a:solidFill>
                  <a:schemeClr val="accent3">
                    <a:lumMod val="50000"/>
                  </a:schemeClr>
                </a:solidFill>
              </a:rPr>
              <a:t> дополнительного образования </a:t>
            </a:r>
            <a:br>
              <a:rPr lang="ru-RU" sz="2000" b="1" dirty="0" smtClean="0">
                <a:solidFill>
                  <a:schemeClr val="accent3">
                    <a:lumMod val="50000"/>
                  </a:schemeClr>
                </a:solidFill>
              </a:rPr>
            </a:br>
            <a:r>
              <a:rPr lang="ru-RU" sz="2000" b="1" dirty="0" smtClean="0">
                <a:solidFill>
                  <a:schemeClr val="accent3">
                    <a:lumMod val="50000"/>
                  </a:schemeClr>
                </a:solidFill>
              </a:rPr>
              <a:t>« Дом детского творчества »</a:t>
            </a:r>
            <a:br>
              <a:rPr lang="ru-RU" sz="2000" b="1" dirty="0" smtClean="0">
                <a:solidFill>
                  <a:schemeClr val="accent3">
                    <a:lumMod val="50000"/>
                  </a:schemeClr>
                </a:solidFill>
              </a:rPr>
            </a:br>
            <a:r>
              <a:rPr lang="ru-RU" sz="2000" b="1" dirty="0" smtClean="0">
                <a:solidFill>
                  <a:schemeClr val="accent3">
                    <a:lumMod val="50000"/>
                  </a:schemeClr>
                </a:solidFill>
              </a:rPr>
              <a:t>городского округа Спасск - Дальний</a:t>
            </a:r>
            <a:endParaRPr lang="ru-RU" sz="2000" b="1" dirty="0">
              <a:solidFill>
                <a:schemeClr val="accent3">
                  <a:lumMod val="50000"/>
                </a:schemeClr>
              </a:solidFill>
            </a:endParaRPr>
          </a:p>
        </p:txBody>
      </p:sp>
      <p:sp>
        <p:nvSpPr>
          <p:cNvPr id="4" name="TextBox 3"/>
          <p:cNvSpPr txBox="1"/>
          <p:nvPr/>
        </p:nvSpPr>
        <p:spPr>
          <a:xfrm>
            <a:off x="3214678" y="5857892"/>
            <a:ext cx="3000396" cy="369332"/>
          </a:xfrm>
          <a:prstGeom prst="rect">
            <a:avLst/>
          </a:prstGeom>
          <a:noFill/>
        </p:spPr>
        <p:txBody>
          <a:bodyPr wrap="square" rtlCol="0">
            <a:spAutoFit/>
          </a:bodyPr>
          <a:lstStyle/>
          <a:p>
            <a:pPr algn="ctr"/>
            <a:r>
              <a:rPr lang="ru-RU" b="1" dirty="0" smtClean="0">
                <a:solidFill>
                  <a:schemeClr val="accent3">
                    <a:lumMod val="50000"/>
                  </a:schemeClr>
                </a:solidFill>
              </a:rPr>
              <a:t>2015 год</a:t>
            </a:r>
            <a:endParaRPr lang="ru-RU" b="1" dirty="0">
              <a:solidFill>
                <a:schemeClr val="accent3">
                  <a:lumMod val="50000"/>
                </a:schemeClr>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57620" y="1500174"/>
            <a:ext cx="4714908" cy="928694"/>
          </a:xfrm>
        </p:spPr>
        <p:txBody>
          <a:bodyPr>
            <a:noAutofit/>
          </a:bodyPr>
          <a:lstStyle/>
          <a:p>
            <a:pPr algn="ctr">
              <a:buNone/>
            </a:pPr>
            <a:r>
              <a:rPr lang="ru-RU" sz="2800" b="1" dirty="0" smtClean="0">
                <a:solidFill>
                  <a:schemeClr val="accent3">
                    <a:lumMod val="50000"/>
                  </a:schemeClr>
                </a:solidFill>
              </a:rPr>
              <a:t>Кордовая модель Воловик Левы</a:t>
            </a:r>
            <a:endParaRPr lang="ru-RU" sz="2800" b="1" dirty="0">
              <a:solidFill>
                <a:schemeClr val="accent3">
                  <a:lumMod val="50000"/>
                </a:schemeClr>
              </a:solidFill>
            </a:endParaRPr>
          </a:p>
        </p:txBody>
      </p:sp>
      <p:sp>
        <p:nvSpPr>
          <p:cNvPr id="3" name="Заголовок 2"/>
          <p:cNvSpPr>
            <a:spLocks noGrp="1"/>
          </p:cNvSpPr>
          <p:nvPr>
            <p:ph type="title"/>
          </p:nvPr>
        </p:nvSpPr>
        <p:spPr>
          <a:xfrm>
            <a:off x="571472" y="4357694"/>
            <a:ext cx="3071834" cy="714380"/>
          </a:xfrm>
        </p:spPr>
        <p:txBody>
          <a:bodyPr>
            <a:normAutofit/>
          </a:bodyPr>
          <a:lstStyle/>
          <a:p>
            <a:pPr algn="ctr"/>
            <a:r>
              <a:rPr lang="ru-RU" sz="2000" b="1" dirty="0" smtClean="0">
                <a:solidFill>
                  <a:schemeClr val="accent3">
                    <a:lumMod val="50000"/>
                  </a:schemeClr>
                </a:solidFill>
              </a:rPr>
              <a:t>Будущий</a:t>
            </a:r>
            <a:br>
              <a:rPr lang="ru-RU" sz="2000" b="1" dirty="0" smtClean="0">
                <a:solidFill>
                  <a:schemeClr val="accent3">
                    <a:lumMod val="50000"/>
                  </a:schemeClr>
                </a:solidFill>
              </a:rPr>
            </a:br>
            <a:r>
              <a:rPr lang="ru-RU" sz="2000" b="1" dirty="0" smtClean="0">
                <a:solidFill>
                  <a:schemeClr val="accent3">
                    <a:lumMod val="50000"/>
                  </a:schemeClr>
                </a:solidFill>
              </a:rPr>
              <a:t> авиамоделист</a:t>
            </a:r>
            <a:endParaRPr lang="ru-RU" sz="2000" b="1" dirty="0">
              <a:solidFill>
                <a:schemeClr val="accent3">
                  <a:lumMod val="50000"/>
                </a:schemeClr>
              </a:solidFill>
            </a:endParaRPr>
          </a:p>
        </p:txBody>
      </p:sp>
      <p:pic>
        <p:nvPicPr>
          <p:cNvPr id="2051" name="Picture 3" descr="C:\Users\dns\Desktop\MDS00235.jpg"/>
          <p:cNvPicPr>
            <a:picLocks noChangeAspect="1" noChangeArrowheads="1"/>
          </p:cNvPicPr>
          <p:nvPr/>
        </p:nvPicPr>
        <p:blipFill>
          <a:blip r:embed="rId2" cstate="email"/>
          <a:srcRect/>
          <a:stretch>
            <a:fillRect/>
          </a:stretch>
        </p:blipFill>
        <p:spPr bwMode="auto">
          <a:xfrm>
            <a:off x="571472" y="428604"/>
            <a:ext cx="3071834" cy="3929090"/>
          </a:xfrm>
          <a:prstGeom prst="rect">
            <a:avLst/>
          </a:prstGeom>
          <a:noFill/>
          <a:ln w="28575">
            <a:solidFill>
              <a:schemeClr val="accent3">
                <a:lumMod val="50000"/>
              </a:schemeClr>
            </a:solidFill>
          </a:ln>
        </p:spPr>
      </p:pic>
      <p:pic>
        <p:nvPicPr>
          <p:cNvPr id="2053" name="Picture 5" descr="E:\сканы\пионерское лето в приморье\MDS00236.jpg"/>
          <p:cNvPicPr>
            <a:picLocks noChangeAspect="1" noChangeArrowheads="1"/>
          </p:cNvPicPr>
          <p:nvPr/>
        </p:nvPicPr>
        <p:blipFill>
          <a:blip r:embed="rId3" cstate="email"/>
          <a:srcRect/>
          <a:stretch>
            <a:fillRect/>
          </a:stretch>
        </p:blipFill>
        <p:spPr bwMode="auto">
          <a:xfrm>
            <a:off x="3857620" y="2571744"/>
            <a:ext cx="4786346" cy="3786214"/>
          </a:xfrm>
          <a:prstGeom prst="rect">
            <a:avLst/>
          </a:prstGeom>
          <a:noFill/>
          <a:ln w="28575">
            <a:solidFill>
              <a:schemeClr val="accent3">
                <a:lumMod val="50000"/>
              </a:schemeClr>
            </a:solidFill>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2984"/>
            <a:ext cx="8229600" cy="1643074"/>
          </a:xfrm>
        </p:spPr>
        <p:txBody>
          <a:bodyPr>
            <a:noAutofit/>
          </a:bodyPr>
          <a:lstStyle/>
          <a:p>
            <a:pPr algn="just">
              <a:buNone/>
            </a:pPr>
            <a:r>
              <a:rPr lang="ru-RU" sz="2000" b="1" dirty="0" smtClean="0">
                <a:solidFill>
                  <a:schemeClr val="accent3">
                    <a:lumMod val="50000"/>
                  </a:schemeClr>
                </a:solidFill>
                <a:latin typeface="Segoe Script" pitchFamily="34" charset="0"/>
              </a:rPr>
              <a:t>1950 год. Большая группа пионеров предложила создать свой пионерский театр. Руководителем пригласили Николая Андреевича Осадчего. Среди юных артистов успехом пользовались Толя Курилов, Галя Чугунова.</a:t>
            </a:r>
            <a:endParaRPr lang="ru-RU" sz="2000" b="1" dirty="0">
              <a:solidFill>
                <a:schemeClr val="accent3">
                  <a:lumMod val="50000"/>
                </a:schemeClr>
              </a:solidFill>
              <a:latin typeface="Segoe Script" pitchFamily="34" charset="0"/>
            </a:endParaRPr>
          </a:p>
        </p:txBody>
      </p:sp>
      <p:sp>
        <p:nvSpPr>
          <p:cNvPr id="3" name="Заголовок 2"/>
          <p:cNvSpPr>
            <a:spLocks noGrp="1"/>
          </p:cNvSpPr>
          <p:nvPr>
            <p:ph type="title"/>
          </p:nvPr>
        </p:nvSpPr>
        <p:spPr>
          <a:xfrm>
            <a:off x="457200" y="1285860"/>
            <a:ext cx="8229600" cy="142876"/>
          </a:xfrm>
        </p:spPr>
        <p:txBody>
          <a:bodyPr>
            <a:normAutofit fontScale="90000"/>
          </a:bodyPr>
          <a:lstStyle/>
          <a:p>
            <a:pPr algn="ctr"/>
            <a:r>
              <a:rPr lang="ru-RU" b="1" dirty="0" smtClean="0">
                <a:solidFill>
                  <a:schemeClr val="accent3">
                    <a:lumMod val="50000"/>
                  </a:schemeClr>
                </a:solidFill>
              </a:rPr>
              <a:t>Пионерский театр</a:t>
            </a:r>
            <a:br>
              <a:rPr lang="ru-RU" b="1" dirty="0" smtClean="0">
                <a:solidFill>
                  <a:schemeClr val="accent3">
                    <a:lumMod val="50000"/>
                  </a:schemeClr>
                </a:solidFill>
              </a:rPr>
            </a:br>
            <a:endParaRPr lang="ru-RU" b="1" dirty="0">
              <a:solidFill>
                <a:schemeClr val="accent3">
                  <a:lumMod val="50000"/>
                </a:schemeClr>
              </a:solidFill>
            </a:endParaRPr>
          </a:p>
        </p:txBody>
      </p:sp>
      <p:pic>
        <p:nvPicPr>
          <p:cNvPr id="2050" name="Picture 2" descr="D:\Мои доки\сканы\летопись\MDS00019.jpg"/>
          <p:cNvPicPr>
            <a:picLocks noChangeAspect="1" noChangeArrowheads="1"/>
          </p:cNvPicPr>
          <p:nvPr/>
        </p:nvPicPr>
        <p:blipFill>
          <a:blip r:embed="rId2" cstate="email"/>
          <a:srcRect/>
          <a:stretch>
            <a:fillRect/>
          </a:stretch>
        </p:blipFill>
        <p:spPr bwMode="auto">
          <a:xfrm>
            <a:off x="500034" y="3143248"/>
            <a:ext cx="3929090" cy="2786082"/>
          </a:xfrm>
          <a:prstGeom prst="rect">
            <a:avLst/>
          </a:prstGeom>
          <a:noFill/>
          <a:ln w="28575">
            <a:solidFill>
              <a:schemeClr val="accent3">
                <a:lumMod val="50000"/>
              </a:schemeClr>
            </a:solidFill>
          </a:ln>
        </p:spPr>
      </p:pic>
      <p:pic>
        <p:nvPicPr>
          <p:cNvPr id="5" name="Picture 4" descr="D:\Мои доки\сканы\летопись\MDS00073.jpg"/>
          <p:cNvPicPr>
            <a:picLocks noChangeAspect="1" noChangeArrowheads="1"/>
          </p:cNvPicPr>
          <p:nvPr/>
        </p:nvPicPr>
        <p:blipFill>
          <a:blip r:embed="rId3" cstate="email"/>
          <a:srcRect/>
          <a:stretch>
            <a:fillRect/>
          </a:stretch>
        </p:blipFill>
        <p:spPr bwMode="auto">
          <a:xfrm>
            <a:off x="4572000" y="3143248"/>
            <a:ext cx="4130676" cy="2786082"/>
          </a:xfrm>
          <a:prstGeom prst="rect">
            <a:avLst/>
          </a:prstGeom>
          <a:noFill/>
          <a:ln w="28575">
            <a:solidFill>
              <a:schemeClr val="accent3">
                <a:lumMod val="50000"/>
              </a:schemeClr>
            </a:solidFill>
          </a:ln>
        </p:spPr>
      </p:pic>
    </p:spTree>
  </p:cSld>
  <p:clrMapOvr>
    <a:masterClrMapping/>
  </p:clrMapOvr>
  <p:transition spd="slow">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4357694"/>
            <a:ext cx="3786214" cy="857256"/>
          </a:xfrm>
        </p:spPr>
        <p:txBody>
          <a:bodyPr>
            <a:normAutofit fontScale="70000" lnSpcReduction="20000"/>
          </a:bodyPr>
          <a:lstStyle/>
          <a:p>
            <a:pPr algn="ctr">
              <a:buNone/>
            </a:pPr>
            <a:r>
              <a:rPr lang="ru-RU" b="1" dirty="0" smtClean="0">
                <a:solidFill>
                  <a:schemeClr val="accent3">
                    <a:lumMod val="50000"/>
                  </a:schemeClr>
                </a:solidFill>
              </a:rPr>
              <a:t>Сцена из пьесы Маршака «Кошкин дом» в постановке кукольного кружка</a:t>
            </a:r>
            <a:endParaRPr lang="ru-RU" b="1" dirty="0">
              <a:solidFill>
                <a:schemeClr val="accent3">
                  <a:lumMod val="50000"/>
                </a:schemeClr>
              </a:solidFill>
            </a:endParaRPr>
          </a:p>
        </p:txBody>
      </p:sp>
      <p:sp>
        <p:nvSpPr>
          <p:cNvPr id="3" name="Заголовок 2"/>
          <p:cNvSpPr>
            <a:spLocks noGrp="1"/>
          </p:cNvSpPr>
          <p:nvPr>
            <p:ph type="title"/>
          </p:nvPr>
        </p:nvSpPr>
        <p:spPr>
          <a:xfrm>
            <a:off x="457200" y="152400"/>
            <a:ext cx="8229600" cy="1062022"/>
          </a:xfrm>
        </p:spPr>
        <p:txBody>
          <a:bodyPr/>
          <a:lstStyle/>
          <a:p>
            <a:pPr algn="ctr"/>
            <a:r>
              <a:rPr lang="ru-RU" b="1" dirty="0" smtClean="0">
                <a:solidFill>
                  <a:schemeClr val="accent3">
                    <a:lumMod val="50000"/>
                  </a:schemeClr>
                </a:solidFill>
              </a:rPr>
              <a:t>Кукольный театр</a:t>
            </a:r>
            <a:endParaRPr lang="ru-RU" b="1" dirty="0">
              <a:solidFill>
                <a:schemeClr val="accent3">
                  <a:lumMod val="50000"/>
                </a:schemeClr>
              </a:solidFill>
            </a:endParaRPr>
          </a:p>
        </p:txBody>
      </p:sp>
      <p:pic>
        <p:nvPicPr>
          <p:cNvPr id="3074" name="Picture 2" descr="D:\Мои доки\сканы\пионерское лето в приморье\MDS00229.jpg"/>
          <p:cNvPicPr>
            <a:picLocks noChangeAspect="1" noChangeArrowheads="1"/>
          </p:cNvPicPr>
          <p:nvPr/>
        </p:nvPicPr>
        <p:blipFill>
          <a:blip r:embed="rId2" cstate="email"/>
          <a:srcRect/>
          <a:stretch>
            <a:fillRect/>
          </a:stretch>
        </p:blipFill>
        <p:spPr bwMode="auto">
          <a:xfrm>
            <a:off x="500034" y="1643050"/>
            <a:ext cx="3757613" cy="2500330"/>
          </a:xfrm>
          <a:prstGeom prst="rect">
            <a:avLst/>
          </a:prstGeom>
          <a:noFill/>
          <a:ln w="28575">
            <a:solidFill>
              <a:schemeClr val="accent3">
                <a:lumMod val="50000"/>
              </a:schemeClr>
            </a:solidFill>
          </a:ln>
        </p:spPr>
      </p:pic>
      <p:pic>
        <p:nvPicPr>
          <p:cNvPr id="3075" name="Picture 3"/>
          <p:cNvPicPr>
            <a:picLocks noChangeAspect="1" noChangeArrowheads="1"/>
          </p:cNvPicPr>
          <p:nvPr/>
        </p:nvPicPr>
        <p:blipFill>
          <a:blip r:embed="rId3" cstate="email"/>
          <a:srcRect/>
          <a:stretch>
            <a:fillRect/>
          </a:stretch>
        </p:blipFill>
        <p:spPr bwMode="auto">
          <a:xfrm>
            <a:off x="4572000" y="3286124"/>
            <a:ext cx="4029077" cy="2643206"/>
          </a:xfrm>
          <a:prstGeom prst="rect">
            <a:avLst/>
          </a:prstGeom>
          <a:noFill/>
          <a:ln w="28575">
            <a:solidFill>
              <a:schemeClr val="accent3">
                <a:lumMod val="50000"/>
              </a:schemeClr>
            </a:solidFill>
            <a:miter lim="800000"/>
            <a:headEnd/>
            <a:tailEnd/>
          </a:ln>
          <a:effectLst/>
        </p:spPr>
      </p:pic>
      <p:sp>
        <p:nvSpPr>
          <p:cNvPr id="7" name="TextBox 6"/>
          <p:cNvSpPr txBox="1"/>
          <p:nvPr/>
        </p:nvSpPr>
        <p:spPr>
          <a:xfrm>
            <a:off x="2214546" y="4143380"/>
            <a:ext cx="184731" cy="369332"/>
          </a:xfrm>
          <a:prstGeom prst="rect">
            <a:avLst/>
          </a:prstGeom>
          <a:noFill/>
        </p:spPr>
        <p:txBody>
          <a:bodyPr wrap="none" rtlCol="0">
            <a:spAutoFit/>
          </a:bodyPr>
          <a:lstStyle/>
          <a:p>
            <a:endParaRPr lang="ru-RU" dirty="0"/>
          </a:p>
        </p:txBody>
      </p:sp>
      <p:sp>
        <p:nvSpPr>
          <p:cNvPr id="10" name="TextBox 9"/>
          <p:cNvSpPr txBox="1"/>
          <p:nvPr/>
        </p:nvSpPr>
        <p:spPr>
          <a:xfrm>
            <a:off x="4786314" y="2357430"/>
            <a:ext cx="3571900" cy="923330"/>
          </a:xfrm>
          <a:prstGeom prst="rect">
            <a:avLst/>
          </a:prstGeom>
          <a:noFill/>
        </p:spPr>
        <p:txBody>
          <a:bodyPr wrap="square" rtlCol="0">
            <a:spAutoFit/>
          </a:bodyPr>
          <a:lstStyle/>
          <a:p>
            <a:pPr algn="ctr"/>
            <a:r>
              <a:rPr lang="ru-RU" b="1" dirty="0" smtClean="0">
                <a:solidFill>
                  <a:schemeClr val="accent3">
                    <a:lumMod val="50000"/>
                  </a:schemeClr>
                </a:solidFill>
              </a:rPr>
              <a:t>Артисты кукольного театра Дома пионеров со своими куклами</a:t>
            </a:r>
            <a:endParaRPr lang="ru-RU" b="1" dirty="0">
              <a:solidFill>
                <a:schemeClr val="accent3">
                  <a:lumMod val="50000"/>
                </a:schemeClr>
              </a:solidFill>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1357322"/>
          </a:xfrm>
        </p:spPr>
        <p:txBody>
          <a:bodyPr>
            <a:normAutofit fontScale="77500" lnSpcReduction="20000"/>
          </a:bodyPr>
          <a:lstStyle/>
          <a:p>
            <a:pPr algn="just">
              <a:buNone/>
            </a:pPr>
            <a:r>
              <a:rPr lang="ru-RU" b="1" dirty="0" smtClean="0">
                <a:solidFill>
                  <a:schemeClr val="accent3">
                    <a:lumMod val="50000"/>
                  </a:schemeClr>
                </a:solidFill>
              </a:rPr>
              <a:t>    </a:t>
            </a:r>
            <a:r>
              <a:rPr lang="ru-RU" b="1" dirty="0" smtClean="0">
                <a:solidFill>
                  <a:schemeClr val="accent3">
                    <a:lumMod val="50000"/>
                  </a:schemeClr>
                </a:solidFill>
                <a:latin typeface="Segoe Script" pitchFamily="34" charset="0"/>
              </a:rPr>
              <a:t>Руководителем кружка работал Юдаков Владимир Михайлович. Часто в Доме пионеров проводились выставки работ юных художников. Лучшими были Черпак, Браташов, Ермолаев, Клепиков и др.</a:t>
            </a:r>
            <a:endParaRPr lang="ru-RU" b="1" dirty="0">
              <a:solidFill>
                <a:schemeClr val="accent3">
                  <a:lumMod val="50000"/>
                </a:schemeClr>
              </a:solidFill>
              <a:latin typeface="Segoe Script" pitchFamily="34" charset="0"/>
            </a:endParaRPr>
          </a:p>
        </p:txBody>
      </p:sp>
      <p:sp>
        <p:nvSpPr>
          <p:cNvPr id="3" name="Заголовок 2"/>
          <p:cNvSpPr>
            <a:spLocks noGrp="1"/>
          </p:cNvSpPr>
          <p:nvPr>
            <p:ph type="title"/>
          </p:nvPr>
        </p:nvSpPr>
        <p:spPr>
          <a:xfrm>
            <a:off x="457200" y="152400"/>
            <a:ext cx="8229600" cy="847708"/>
          </a:xfrm>
        </p:spPr>
        <p:txBody>
          <a:bodyPr/>
          <a:lstStyle/>
          <a:p>
            <a:pPr algn="ctr"/>
            <a:r>
              <a:rPr lang="ru-RU" b="1" dirty="0" smtClean="0">
                <a:solidFill>
                  <a:schemeClr val="accent3">
                    <a:lumMod val="50000"/>
                  </a:schemeClr>
                </a:solidFill>
              </a:rPr>
              <a:t>Кружок  «Юные художники»</a:t>
            </a:r>
            <a:endParaRPr lang="ru-RU" b="1" dirty="0">
              <a:solidFill>
                <a:schemeClr val="accent3">
                  <a:lumMod val="50000"/>
                </a:schemeClr>
              </a:solidFill>
            </a:endParaRPr>
          </a:p>
        </p:txBody>
      </p:sp>
      <p:pic>
        <p:nvPicPr>
          <p:cNvPr id="6" name="Picture 2" descr="C:\Users\dns\Desktop\MDS00282.jpg"/>
          <p:cNvPicPr>
            <a:picLocks noChangeAspect="1" noChangeArrowheads="1"/>
          </p:cNvPicPr>
          <p:nvPr/>
        </p:nvPicPr>
        <p:blipFill>
          <a:blip r:embed="rId2" cstate="email"/>
          <a:srcRect/>
          <a:stretch>
            <a:fillRect/>
          </a:stretch>
        </p:blipFill>
        <p:spPr bwMode="auto">
          <a:xfrm>
            <a:off x="1428728" y="2428868"/>
            <a:ext cx="6357982" cy="4071966"/>
          </a:xfrm>
          <a:prstGeom prst="rect">
            <a:avLst/>
          </a:prstGeom>
          <a:noFill/>
          <a:ln w="28575">
            <a:solidFill>
              <a:schemeClr val="accent3">
                <a:lumMod val="50000"/>
              </a:schemeClr>
            </a:solidFill>
          </a:ln>
        </p:spPr>
      </p:pic>
    </p:spTree>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04832"/>
          </a:xfrm>
        </p:spPr>
        <p:txBody>
          <a:bodyPr>
            <a:normAutofit/>
          </a:bodyPr>
          <a:lstStyle/>
          <a:p>
            <a:pPr algn="ctr"/>
            <a:r>
              <a:rPr lang="ru-RU" sz="3600" b="1" dirty="0" smtClean="0">
                <a:solidFill>
                  <a:schemeClr val="accent3">
                    <a:lumMod val="50000"/>
                  </a:schemeClr>
                </a:solidFill>
              </a:rPr>
              <a:t>Рисунки юных художников</a:t>
            </a:r>
            <a:endParaRPr lang="ru-RU" sz="3600" b="1" dirty="0">
              <a:solidFill>
                <a:schemeClr val="accent3">
                  <a:lumMod val="50000"/>
                </a:schemeClr>
              </a:solidFill>
            </a:endParaRPr>
          </a:p>
        </p:txBody>
      </p:sp>
      <p:pic>
        <p:nvPicPr>
          <p:cNvPr id="4099" name="Picture 3" descr="E:\сканы\работы кружка юнный художник\MDS00293.jpg"/>
          <p:cNvPicPr>
            <a:picLocks noGrp="1" noChangeAspect="1" noChangeArrowheads="1"/>
          </p:cNvPicPr>
          <p:nvPr>
            <p:ph idx="1"/>
          </p:nvPr>
        </p:nvPicPr>
        <p:blipFill>
          <a:blip r:embed="rId2" cstate="email"/>
          <a:srcRect/>
          <a:stretch>
            <a:fillRect/>
          </a:stretch>
        </p:blipFill>
        <p:spPr bwMode="auto">
          <a:xfrm>
            <a:off x="571472" y="1071546"/>
            <a:ext cx="3643338" cy="4572000"/>
          </a:xfrm>
          <a:prstGeom prst="rect">
            <a:avLst/>
          </a:prstGeom>
          <a:noFill/>
          <a:ln w="28575">
            <a:solidFill>
              <a:schemeClr val="accent3">
                <a:lumMod val="50000"/>
              </a:schemeClr>
            </a:solidFill>
          </a:ln>
        </p:spPr>
      </p:pic>
      <p:pic>
        <p:nvPicPr>
          <p:cNvPr id="9" name="Picture 2" descr="E:\сканы\работы кружка юнный художник\MDS00271.jpg"/>
          <p:cNvPicPr>
            <a:picLocks noChangeAspect="1" noChangeArrowheads="1"/>
          </p:cNvPicPr>
          <p:nvPr/>
        </p:nvPicPr>
        <p:blipFill>
          <a:blip r:embed="rId3" cstate="email"/>
          <a:srcRect/>
          <a:stretch>
            <a:fillRect/>
          </a:stretch>
        </p:blipFill>
        <p:spPr bwMode="auto">
          <a:xfrm>
            <a:off x="4643438" y="1071546"/>
            <a:ext cx="3857652" cy="4572032"/>
          </a:xfrm>
          <a:prstGeom prst="rect">
            <a:avLst/>
          </a:prstGeom>
          <a:noFill/>
          <a:ln w="28575">
            <a:solidFill>
              <a:schemeClr val="accent3">
                <a:lumMod val="50000"/>
              </a:schemeClr>
            </a:solidFill>
          </a:ln>
        </p:spPr>
      </p:pic>
      <p:sp>
        <p:nvSpPr>
          <p:cNvPr id="10" name="TextBox 9"/>
          <p:cNvSpPr txBox="1"/>
          <p:nvPr/>
        </p:nvSpPr>
        <p:spPr>
          <a:xfrm>
            <a:off x="571472" y="5715016"/>
            <a:ext cx="3643338" cy="584775"/>
          </a:xfrm>
          <a:prstGeom prst="rect">
            <a:avLst/>
          </a:prstGeom>
          <a:noFill/>
        </p:spPr>
        <p:txBody>
          <a:bodyPr wrap="square" rtlCol="0">
            <a:spAutoFit/>
          </a:bodyPr>
          <a:lstStyle/>
          <a:p>
            <a:pPr algn="ctr"/>
            <a:r>
              <a:rPr lang="ru-RU" sz="1600" b="1" dirty="0" smtClean="0">
                <a:solidFill>
                  <a:schemeClr val="accent3">
                    <a:lumMod val="50000"/>
                  </a:schemeClr>
                </a:solidFill>
              </a:rPr>
              <a:t>Работа ученика 6 кл.</a:t>
            </a:r>
          </a:p>
          <a:p>
            <a:pPr algn="ctr"/>
            <a:r>
              <a:rPr lang="ru-RU" sz="1600" b="1" dirty="0" smtClean="0">
                <a:solidFill>
                  <a:schemeClr val="accent3">
                    <a:lumMod val="50000"/>
                  </a:schemeClr>
                </a:solidFill>
              </a:rPr>
              <a:t> Ханова Гены</a:t>
            </a:r>
            <a:endParaRPr lang="ru-RU" sz="1600" b="1" dirty="0">
              <a:solidFill>
                <a:schemeClr val="accent3">
                  <a:lumMod val="50000"/>
                </a:schemeClr>
              </a:solidFill>
            </a:endParaRPr>
          </a:p>
        </p:txBody>
      </p:sp>
      <p:sp>
        <p:nvSpPr>
          <p:cNvPr id="11" name="TextBox 10"/>
          <p:cNvSpPr txBox="1"/>
          <p:nvPr/>
        </p:nvSpPr>
        <p:spPr>
          <a:xfrm>
            <a:off x="4714876" y="5643578"/>
            <a:ext cx="3786214" cy="584775"/>
          </a:xfrm>
          <a:prstGeom prst="rect">
            <a:avLst/>
          </a:prstGeom>
          <a:noFill/>
        </p:spPr>
        <p:txBody>
          <a:bodyPr wrap="square" rtlCol="0">
            <a:spAutoFit/>
          </a:bodyPr>
          <a:lstStyle/>
          <a:p>
            <a:pPr algn="ctr"/>
            <a:r>
              <a:rPr lang="ru-RU" sz="1600" b="1" dirty="0" smtClean="0">
                <a:solidFill>
                  <a:schemeClr val="accent3">
                    <a:lumMod val="50000"/>
                  </a:schemeClr>
                </a:solidFill>
              </a:rPr>
              <a:t>Работа ученика 7 кл. школы №1 Маслянко Володи</a:t>
            </a:r>
            <a:endParaRPr lang="ru-RU" sz="1600" b="1" dirty="0">
              <a:solidFill>
                <a:schemeClr val="accent3">
                  <a:lumMod val="50000"/>
                </a:schemeClr>
              </a:solidFill>
            </a:endParaRP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smtClean="0">
                <a:solidFill>
                  <a:schemeClr val="accent3">
                    <a:lumMod val="50000"/>
                  </a:schemeClr>
                </a:solidFill>
              </a:rPr>
              <a:t>Кружок кройки и шитья</a:t>
            </a:r>
            <a:endParaRPr lang="ru-RU" b="1" dirty="0">
              <a:solidFill>
                <a:schemeClr val="accent3">
                  <a:lumMod val="50000"/>
                </a:schemeClr>
              </a:solidFill>
            </a:endParaRPr>
          </a:p>
        </p:txBody>
      </p:sp>
      <p:sp>
        <p:nvSpPr>
          <p:cNvPr id="5" name="Содержимое 4"/>
          <p:cNvSpPr>
            <a:spLocks noGrp="1"/>
          </p:cNvSpPr>
          <p:nvPr>
            <p:ph idx="1"/>
          </p:nvPr>
        </p:nvSpPr>
        <p:spPr>
          <a:xfrm>
            <a:off x="3143240" y="4572008"/>
            <a:ext cx="5715040" cy="2000264"/>
          </a:xfrm>
        </p:spPr>
        <p:txBody>
          <a:bodyPr>
            <a:normAutofit lnSpcReduction="10000"/>
          </a:bodyPr>
          <a:lstStyle/>
          <a:p>
            <a:pPr algn="just">
              <a:buNone/>
            </a:pPr>
            <a:r>
              <a:rPr lang="ru-RU" sz="1400" dirty="0" smtClean="0"/>
              <a:t>     </a:t>
            </a:r>
            <a:r>
              <a:rPr lang="ru-RU" sz="1600" b="1" dirty="0" smtClean="0">
                <a:solidFill>
                  <a:schemeClr val="accent3">
                    <a:lumMod val="50000"/>
                  </a:schemeClr>
                </a:solidFill>
                <a:latin typeface="Segoe Script" pitchFamily="34" charset="0"/>
              </a:rPr>
              <a:t>В начале 50 – </a:t>
            </a:r>
            <a:r>
              <a:rPr lang="ru-RU" sz="1600" b="1" dirty="0" err="1" smtClean="0">
                <a:solidFill>
                  <a:schemeClr val="accent3">
                    <a:lumMod val="50000"/>
                  </a:schemeClr>
                </a:solidFill>
                <a:latin typeface="Segoe Script" pitchFamily="34" charset="0"/>
              </a:rPr>
              <a:t>х</a:t>
            </a:r>
            <a:r>
              <a:rPr lang="ru-RU" sz="1600" b="1" dirty="0" smtClean="0">
                <a:solidFill>
                  <a:schemeClr val="accent3">
                    <a:lumMod val="50000"/>
                  </a:schemeClr>
                </a:solidFill>
                <a:latin typeface="Segoe Script" pitchFamily="34" charset="0"/>
              </a:rPr>
              <a:t> гг. в Доме пионеров занимается кружок  кройки и шитья (руководитель Г.С. Филькина). За годы работы кружка  не одна сотня девочек научились самостоятельно шить одежду. Кружковцы выполняли заказы по пошиву платьев для доярок колхозов, выезжали в села делать раскрой платья.</a:t>
            </a:r>
            <a:endParaRPr lang="ru-RU" sz="1600" b="1" dirty="0">
              <a:solidFill>
                <a:schemeClr val="accent3">
                  <a:lumMod val="50000"/>
                </a:schemeClr>
              </a:solidFill>
              <a:latin typeface="Segoe Script" pitchFamily="34" charset="0"/>
            </a:endParaRPr>
          </a:p>
        </p:txBody>
      </p:sp>
      <p:pic>
        <p:nvPicPr>
          <p:cNvPr id="1026" name="Picture 2" descr="E:\сканы\летопись\MDS00043.jpg"/>
          <p:cNvPicPr>
            <a:picLocks noChangeAspect="1" noChangeArrowheads="1"/>
          </p:cNvPicPr>
          <p:nvPr/>
        </p:nvPicPr>
        <p:blipFill>
          <a:blip r:embed="rId2" cstate="email"/>
          <a:srcRect/>
          <a:stretch>
            <a:fillRect/>
          </a:stretch>
        </p:blipFill>
        <p:spPr bwMode="auto">
          <a:xfrm>
            <a:off x="428596" y="1500174"/>
            <a:ext cx="2714644" cy="3429024"/>
          </a:xfrm>
          <a:prstGeom prst="rect">
            <a:avLst/>
          </a:prstGeom>
          <a:noFill/>
          <a:ln w="28575">
            <a:solidFill>
              <a:schemeClr val="accent3">
                <a:lumMod val="50000"/>
              </a:schemeClr>
            </a:solidFill>
          </a:ln>
        </p:spPr>
      </p:pic>
      <p:pic>
        <p:nvPicPr>
          <p:cNvPr id="1027" name="Picture 3" descr="C:\Users\dns\Desktop\MDS00043.jpg"/>
          <p:cNvPicPr>
            <a:picLocks noChangeAspect="1" noChangeArrowheads="1"/>
          </p:cNvPicPr>
          <p:nvPr/>
        </p:nvPicPr>
        <p:blipFill>
          <a:blip r:embed="rId3" cstate="email"/>
          <a:srcRect/>
          <a:stretch>
            <a:fillRect/>
          </a:stretch>
        </p:blipFill>
        <p:spPr bwMode="auto">
          <a:xfrm>
            <a:off x="3643306" y="1500174"/>
            <a:ext cx="4929222" cy="3000396"/>
          </a:xfrm>
          <a:prstGeom prst="rect">
            <a:avLst/>
          </a:prstGeom>
          <a:noFill/>
          <a:ln w="28575">
            <a:solidFill>
              <a:schemeClr val="accent3">
                <a:lumMod val="50000"/>
              </a:schemeClr>
            </a:solidFill>
          </a:ln>
        </p:spPr>
      </p:pic>
      <p:sp>
        <p:nvSpPr>
          <p:cNvPr id="7" name="TextBox 6"/>
          <p:cNvSpPr txBox="1"/>
          <p:nvPr/>
        </p:nvSpPr>
        <p:spPr>
          <a:xfrm>
            <a:off x="428596" y="5000636"/>
            <a:ext cx="2714644" cy="369332"/>
          </a:xfrm>
          <a:prstGeom prst="rect">
            <a:avLst/>
          </a:prstGeom>
          <a:noFill/>
        </p:spPr>
        <p:txBody>
          <a:bodyPr wrap="square" rtlCol="0">
            <a:spAutoFit/>
          </a:bodyPr>
          <a:lstStyle/>
          <a:p>
            <a:pPr algn="ctr"/>
            <a:r>
              <a:rPr lang="ru-RU" b="1" dirty="0" smtClean="0">
                <a:solidFill>
                  <a:schemeClr val="accent3">
                    <a:lumMod val="50000"/>
                  </a:schemeClr>
                </a:solidFill>
              </a:rPr>
              <a:t>Г.С. Фелькина</a:t>
            </a:r>
            <a:endParaRPr lang="ru-RU" b="1" dirty="0">
              <a:solidFill>
                <a:schemeClr val="accent3">
                  <a:lumMod val="50000"/>
                </a:schemeClr>
              </a:solidFill>
            </a:endParaRPr>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48" y="1500174"/>
            <a:ext cx="4500594" cy="4429156"/>
          </a:xfrm>
        </p:spPr>
        <p:txBody>
          <a:bodyPr>
            <a:noAutofit/>
          </a:bodyPr>
          <a:lstStyle/>
          <a:p>
            <a:pPr algn="just">
              <a:buNone/>
            </a:pPr>
            <a:r>
              <a:rPr lang="ru-RU" sz="2000" b="1" dirty="0" smtClean="0">
                <a:solidFill>
                  <a:schemeClr val="accent3">
                    <a:lumMod val="50000"/>
                  </a:schemeClr>
                </a:solidFill>
                <a:latin typeface="Segoe Script" pitchFamily="34" charset="0"/>
              </a:rPr>
              <a:t>  В 1952 году в Доме пионеров был организован фотоконкурс на тему «Пионерское лето в Приморье». Лучшие фотоснимки были помещены в альбоме, которые отправили на краевую выставку во Владивосток. Юные фотографы Спасского Дома пионеров заняли  </a:t>
            </a:r>
            <a:r>
              <a:rPr lang="en-US" sz="2000" b="1" dirty="0" smtClean="0">
                <a:solidFill>
                  <a:schemeClr val="accent3">
                    <a:lumMod val="50000"/>
                  </a:schemeClr>
                </a:solidFill>
                <a:latin typeface="Segoe Script" pitchFamily="34" charset="0"/>
              </a:rPr>
              <a:t>III </a:t>
            </a:r>
            <a:r>
              <a:rPr lang="ru-RU" sz="2000" b="1" dirty="0" smtClean="0">
                <a:solidFill>
                  <a:schemeClr val="accent3">
                    <a:lumMod val="50000"/>
                  </a:schemeClr>
                </a:solidFill>
                <a:latin typeface="Segoe Script" pitchFamily="34" charset="0"/>
              </a:rPr>
              <a:t>место в крае.</a:t>
            </a:r>
          </a:p>
          <a:p>
            <a:pPr algn="just">
              <a:buNone/>
            </a:pPr>
            <a:endParaRPr lang="ru-RU" sz="2000" b="1" dirty="0" smtClean="0">
              <a:solidFill>
                <a:schemeClr val="accent3">
                  <a:lumMod val="50000"/>
                </a:schemeClr>
              </a:solidFill>
            </a:endParaRPr>
          </a:p>
          <a:p>
            <a:pPr algn="just">
              <a:buNone/>
            </a:pPr>
            <a:endParaRPr lang="ru-RU" sz="2000" b="1" dirty="0" smtClean="0">
              <a:solidFill>
                <a:schemeClr val="accent3">
                  <a:lumMod val="50000"/>
                </a:schemeClr>
              </a:solidFill>
            </a:endParaRPr>
          </a:p>
          <a:p>
            <a:pPr algn="just">
              <a:buNone/>
            </a:pPr>
            <a:endParaRPr lang="ru-RU" sz="2000" b="1" dirty="0" smtClean="0">
              <a:solidFill>
                <a:schemeClr val="accent3">
                  <a:lumMod val="50000"/>
                </a:schemeClr>
              </a:solidFill>
            </a:endParaRPr>
          </a:p>
        </p:txBody>
      </p:sp>
      <p:sp>
        <p:nvSpPr>
          <p:cNvPr id="3" name="Заголовок 2"/>
          <p:cNvSpPr>
            <a:spLocks noGrp="1"/>
          </p:cNvSpPr>
          <p:nvPr>
            <p:ph type="title"/>
          </p:nvPr>
        </p:nvSpPr>
        <p:spPr>
          <a:xfrm>
            <a:off x="457200" y="152400"/>
            <a:ext cx="8229600" cy="1062022"/>
          </a:xfrm>
        </p:spPr>
        <p:txBody>
          <a:bodyPr/>
          <a:lstStyle/>
          <a:p>
            <a:pPr algn="ctr"/>
            <a:r>
              <a:rPr lang="ru-RU" b="1" dirty="0" smtClean="0">
                <a:solidFill>
                  <a:schemeClr val="accent3">
                    <a:lumMod val="50000"/>
                  </a:schemeClr>
                </a:solidFill>
              </a:rPr>
              <a:t>Фотокружок</a:t>
            </a:r>
            <a:endParaRPr lang="ru-RU" b="1" dirty="0">
              <a:solidFill>
                <a:schemeClr val="accent3">
                  <a:lumMod val="50000"/>
                </a:schemeClr>
              </a:solidFill>
            </a:endParaRPr>
          </a:p>
        </p:txBody>
      </p:sp>
      <p:pic>
        <p:nvPicPr>
          <p:cNvPr id="2050" name="Picture 2" descr="E:\сканы\летопись\MDS00022.jpg"/>
          <p:cNvPicPr>
            <a:picLocks noChangeAspect="1" noChangeArrowheads="1"/>
          </p:cNvPicPr>
          <p:nvPr/>
        </p:nvPicPr>
        <p:blipFill>
          <a:blip r:embed="rId2" cstate="email"/>
          <a:srcRect/>
          <a:stretch>
            <a:fillRect/>
          </a:stretch>
        </p:blipFill>
        <p:spPr bwMode="auto">
          <a:xfrm>
            <a:off x="357158" y="1500174"/>
            <a:ext cx="3792811" cy="3286148"/>
          </a:xfrm>
          <a:prstGeom prst="rect">
            <a:avLst/>
          </a:prstGeom>
          <a:noFill/>
          <a:ln w="28575">
            <a:solidFill>
              <a:schemeClr val="accent3">
                <a:lumMod val="50000"/>
              </a:schemeClr>
            </a:solidFill>
          </a:ln>
        </p:spPr>
      </p:pic>
      <p:sp>
        <p:nvSpPr>
          <p:cNvPr id="8" name="TextBox 7"/>
          <p:cNvSpPr txBox="1"/>
          <p:nvPr/>
        </p:nvSpPr>
        <p:spPr>
          <a:xfrm>
            <a:off x="285720" y="4929198"/>
            <a:ext cx="3857652" cy="646331"/>
          </a:xfrm>
          <a:prstGeom prst="rect">
            <a:avLst/>
          </a:prstGeom>
          <a:noFill/>
        </p:spPr>
        <p:txBody>
          <a:bodyPr wrap="square" rtlCol="0">
            <a:spAutoFit/>
          </a:bodyPr>
          <a:lstStyle/>
          <a:p>
            <a:pPr algn="ctr">
              <a:buNone/>
            </a:pPr>
            <a:r>
              <a:rPr lang="ru-RU" b="1" dirty="0" smtClean="0">
                <a:solidFill>
                  <a:schemeClr val="accent3">
                    <a:lumMod val="50000"/>
                  </a:schemeClr>
                </a:solidFill>
              </a:rPr>
              <a:t>Юные фотографы готовятся к фотоконкурсу</a:t>
            </a:r>
            <a:endParaRPr lang="ru-RU" b="1" dirty="0">
              <a:solidFill>
                <a:schemeClr val="accent3">
                  <a:lumMod val="50000"/>
                </a:schemeClr>
              </a:solidFill>
            </a:endParaRPr>
          </a:p>
        </p:txBody>
      </p:sp>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2844" y="357166"/>
            <a:ext cx="8643998" cy="1214446"/>
          </a:xfrm>
        </p:spPr>
        <p:txBody>
          <a:bodyPr>
            <a:noAutofit/>
          </a:bodyPr>
          <a:lstStyle/>
          <a:p>
            <a:pPr algn="ctr"/>
            <a:r>
              <a:rPr lang="ru-RU" sz="2800" b="1" dirty="0" smtClean="0">
                <a:solidFill>
                  <a:schemeClr val="accent3">
                    <a:lumMod val="50000"/>
                  </a:schemeClr>
                </a:solidFill>
              </a:rPr>
              <a:t>Фотографии из альбома</a:t>
            </a:r>
            <a:br>
              <a:rPr lang="ru-RU" sz="2800" b="1" dirty="0" smtClean="0">
                <a:solidFill>
                  <a:schemeClr val="accent3">
                    <a:lumMod val="50000"/>
                  </a:schemeClr>
                </a:solidFill>
              </a:rPr>
            </a:br>
            <a:r>
              <a:rPr lang="ru-RU" sz="2800" b="1" dirty="0" smtClean="0">
                <a:solidFill>
                  <a:schemeClr val="accent3">
                    <a:lumMod val="50000"/>
                  </a:schemeClr>
                </a:solidFill>
              </a:rPr>
              <a:t> «Пионерское лето в Приморье» </a:t>
            </a:r>
            <a:br>
              <a:rPr lang="ru-RU" sz="2800" b="1" dirty="0" smtClean="0">
                <a:solidFill>
                  <a:schemeClr val="accent3">
                    <a:lumMod val="50000"/>
                  </a:schemeClr>
                </a:solidFill>
              </a:rPr>
            </a:br>
            <a:r>
              <a:rPr lang="ru-RU" sz="2800" b="1" dirty="0" smtClean="0">
                <a:solidFill>
                  <a:schemeClr val="accent3">
                    <a:lumMod val="50000"/>
                  </a:schemeClr>
                </a:solidFill>
              </a:rPr>
              <a:t>1952 год</a:t>
            </a:r>
            <a:endParaRPr lang="ru-RU" sz="2800" b="1" dirty="0">
              <a:solidFill>
                <a:schemeClr val="accent3">
                  <a:lumMod val="50000"/>
                </a:schemeClr>
              </a:solidFill>
            </a:endParaRPr>
          </a:p>
        </p:txBody>
      </p:sp>
      <p:pic>
        <p:nvPicPr>
          <p:cNvPr id="3076" name="Picture 4" descr="C:\Users\dns\Desktop\MDS00218.jpg"/>
          <p:cNvPicPr>
            <a:picLocks noChangeAspect="1" noChangeArrowheads="1"/>
          </p:cNvPicPr>
          <p:nvPr/>
        </p:nvPicPr>
        <p:blipFill>
          <a:blip r:embed="rId2" cstate="email"/>
          <a:srcRect/>
          <a:stretch>
            <a:fillRect/>
          </a:stretch>
        </p:blipFill>
        <p:spPr bwMode="auto">
          <a:xfrm>
            <a:off x="4071934" y="1643050"/>
            <a:ext cx="4454530" cy="3429024"/>
          </a:xfrm>
          <a:prstGeom prst="rect">
            <a:avLst/>
          </a:prstGeom>
          <a:noFill/>
          <a:ln w="28575">
            <a:solidFill>
              <a:schemeClr val="accent2">
                <a:lumMod val="50000"/>
              </a:schemeClr>
            </a:solidFill>
          </a:ln>
        </p:spPr>
      </p:pic>
      <p:pic>
        <p:nvPicPr>
          <p:cNvPr id="3077" name="Picture 5" descr="E:\сканы\пионерское лето в приморье\MDS00218.jpg"/>
          <p:cNvPicPr>
            <a:picLocks noChangeAspect="1" noChangeArrowheads="1"/>
          </p:cNvPicPr>
          <p:nvPr/>
        </p:nvPicPr>
        <p:blipFill>
          <a:blip r:embed="rId3" cstate="email"/>
          <a:srcRect/>
          <a:stretch>
            <a:fillRect/>
          </a:stretch>
        </p:blipFill>
        <p:spPr bwMode="auto">
          <a:xfrm>
            <a:off x="500034" y="1643051"/>
            <a:ext cx="3143272" cy="3429024"/>
          </a:xfrm>
          <a:prstGeom prst="rect">
            <a:avLst/>
          </a:prstGeom>
          <a:noFill/>
          <a:ln w="28575">
            <a:solidFill>
              <a:schemeClr val="accent2">
                <a:lumMod val="50000"/>
              </a:schemeClr>
            </a:solidFill>
          </a:ln>
        </p:spPr>
      </p:pic>
      <p:sp>
        <p:nvSpPr>
          <p:cNvPr id="11" name="TextBox 10"/>
          <p:cNvSpPr txBox="1"/>
          <p:nvPr/>
        </p:nvSpPr>
        <p:spPr>
          <a:xfrm>
            <a:off x="428596" y="5143511"/>
            <a:ext cx="3214710" cy="307777"/>
          </a:xfrm>
          <a:prstGeom prst="rect">
            <a:avLst/>
          </a:prstGeom>
          <a:noFill/>
        </p:spPr>
        <p:txBody>
          <a:bodyPr wrap="square" rtlCol="0">
            <a:spAutoFit/>
          </a:bodyPr>
          <a:lstStyle/>
          <a:p>
            <a:pPr algn="ctr"/>
            <a:r>
              <a:rPr lang="ru-RU" sz="1400" b="1" dirty="0" smtClean="0">
                <a:solidFill>
                  <a:schemeClr val="accent3">
                    <a:lumMod val="50000"/>
                  </a:schemeClr>
                </a:solidFill>
              </a:rPr>
              <a:t>Из пойманной рыбы  сварим уху</a:t>
            </a:r>
            <a:endParaRPr lang="ru-RU" sz="1400" b="1" dirty="0">
              <a:solidFill>
                <a:schemeClr val="accent3">
                  <a:lumMod val="50000"/>
                </a:schemeClr>
              </a:solidFill>
            </a:endParaRPr>
          </a:p>
        </p:txBody>
      </p:sp>
      <p:sp>
        <p:nvSpPr>
          <p:cNvPr id="12" name="TextBox 11"/>
          <p:cNvSpPr txBox="1"/>
          <p:nvPr/>
        </p:nvSpPr>
        <p:spPr>
          <a:xfrm>
            <a:off x="4071934" y="5143512"/>
            <a:ext cx="4500594" cy="338554"/>
          </a:xfrm>
          <a:prstGeom prst="rect">
            <a:avLst/>
          </a:prstGeom>
          <a:noFill/>
        </p:spPr>
        <p:txBody>
          <a:bodyPr wrap="square" rtlCol="0">
            <a:spAutoFit/>
          </a:bodyPr>
          <a:lstStyle/>
          <a:p>
            <a:pPr algn="ctr"/>
            <a:r>
              <a:rPr lang="ru-RU" sz="1600" b="1" dirty="0" smtClean="0">
                <a:solidFill>
                  <a:schemeClr val="accent3">
                    <a:lumMod val="50000"/>
                  </a:schemeClr>
                </a:solidFill>
              </a:rPr>
              <a:t>Обед на берегу р. Сантахезы</a:t>
            </a:r>
            <a:endParaRPr lang="ru-RU" sz="1600" b="1" dirty="0">
              <a:solidFill>
                <a:schemeClr val="accent3">
                  <a:lumMod val="50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3786190"/>
            <a:ext cx="3929090" cy="714380"/>
          </a:xfrm>
        </p:spPr>
        <p:txBody>
          <a:bodyPr>
            <a:normAutofit fontScale="92500" lnSpcReduction="20000"/>
          </a:bodyPr>
          <a:lstStyle/>
          <a:p>
            <a:pPr algn="ctr">
              <a:buNone/>
            </a:pPr>
            <a:r>
              <a:rPr lang="ru-RU" sz="1800" b="1" dirty="0" smtClean="0">
                <a:solidFill>
                  <a:schemeClr val="accent3">
                    <a:lumMod val="50000"/>
                  </a:schemeClr>
                </a:solidFill>
              </a:rPr>
              <a:t>Кружковцы Дома пионеров с большими букетами цветов возвращаются с прогулки.</a:t>
            </a:r>
            <a:endParaRPr lang="ru-RU" sz="1800" b="1" dirty="0">
              <a:solidFill>
                <a:schemeClr val="accent3">
                  <a:lumMod val="50000"/>
                </a:schemeClr>
              </a:solidFill>
            </a:endParaRPr>
          </a:p>
        </p:txBody>
      </p:sp>
      <p:pic>
        <p:nvPicPr>
          <p:cNvPr id="4098" name="Picture 2" descr="E:\сканы\пионерское лето в приморье\MDS00232.jpg"/>
          <p:cNvPicPr>
            <a:picLocks noChangeAspect="1" noChangeArrowheads="1"/>
          </p:cNvPicPr>
          <p:nvPr/>
        </p:nvPicPr>
        <p:blipFill>
          <a:blip r:embed="rId2" cstate="email"/>
          <a:srcRect/>
          <a:stretch>
            <a:fillRect/>
          </a:stretch>
        </p:blipFill>
        <p:spPr bwMode="auto">
          <a:xfrm>
            <a:off x="500034" y="428604"/>
            <a:ext cx="4357718" cy="3214710"/>
          </a:xfrm>
          <a:prstGeom prst="rect">
            <a:avLst/>
          </a:prstGeom>
          <a:noFill/>
          <a:ln w="28575">
            <a:solidFill>
              <a:schemeClr val="accent2">
                <a:lumMod val="50000"/>
              </a:schemeClr>
            </a:solidFill>
          </a:ln>
        </p:spPr>
      </p:pic>
      <p:pic>
        <p:nvPicPr>
          <p:cNvPr id="4099" name="Picture 3" descr="C:\Users\dns\Desktop\MDS00026.jpg"/>
          <p:cNvPicPr>
            <a:picLocks noChangeAspect="1" noChangeArrowheads="1"/>
          </p:cNvPicPr>
          <p:nvPr/>
        </p:nvPicPr>
        <p:blipFill>
          <a:blip r:embed="rId3" cstate="email"/>
          <a:srcRect/>
          <a:stretch>
            <a:fillRect/>
          </a:stretch>
        </p:blipFill>
        <p:spPr bwMode="auto">
          <a:xfrm>
            <a:off x="4643438" y="3357562"/>
            <a:ext cx="4022728" cy="3143272"/>
          </a:xfrm>
          <a:prstGeom prst="rect">
            <a:avLst/>
          </a:prstGeom>
          <a:noFill/>
          <a:ln w="28575">
            <a:solidFill>
              <a:schemeClr val="accent2">
                <a:lumMod val="50000"/>
              </a:schemeClr>
            </a:solidFill>
          </a:ln>
        </p:spPr>
      </p:pic>
      <p:sp>
        <p:nvSpPr>
          <p:cNvPr id="7" name="TextBox 6"/>
          <p:cNvSpPr txBox="1"/>
          <p:nvPr/>
        </p:nvSpPr>
        <p:spPr>
          <a:xfrm>
            <a:off x="5214942" y="2643182"/>
            <a:ext cx="3429024" cy="646331"/>
          </a:xfrm>
          <a:prstGeom prst="rect">
            <a:avLst/>
          </a:prstGeom>
          <a:noFill/>
        </p:spPr>
        <p:txBody>
          <a:bodyPr wrap="square" rtlCol="0">
            <a:spAutoFit/>
          </a:bodyPr>
          <a:lstStyle/>
          <a:p>
            <a:pPr algn="ctr"/>
            <a:r>
              <a:rPr lang="ru-RU" b="1" dirty="0" smtClean="0">
                <a:solidFill>
                  <a:schemeClr val="accent3">
                    <a:lumMod val="50000"/>
                  </a:schemeClr>
                </a:solidFill>
              </a:rPr>
              <a:t>Танцуют Оля Гусарчук и Валя Чайка</a:t>
            </a:r>
            <a:endParaRPr lang="ru-RU" b="1" dirty="0">
              <a:solidFill>
                <a:schemeClr val="accent3">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4857760"/>
            <a:ext cx="8472518" cy="1571636"/>
          </a:xfrm>
        </p:spPr>
        <p:txBody>
          <a:bodyPr>
            <a:noAutofit/>
          </a:bodyPr>
          <a:lstStyle/>
          <a:p>
            <a:pPr algn="just">
              <a:buNone/>
            </a:pPr>
            <a:r>
              <a:rPr lang="ru-RU" sz="2000" b="1" dirty="0" smtClean="0"/>
              <a:t>    </a:t>
            </a:r>
            <a:r>
              <a:rPr lang="ru-RU" sz="1800" b="1" dirty="0" smtClean="0">
                <a:solidFill>
                  <a:schemeClr val="accent3">
                    <a:lumMod val="50000"/>
                  </a:schemeClr>
                </a:solidFill>
                <a:latin typeface="Segoe Script" pitchFamily="34" charset="0"/>
              </a:rPr>
              <a:t>На летний период при Доме пионеров организовывались концертные группы в составе певцов, чтецов, танцоров. Ребята с большим удовольствием давали концерты в пионерских лагерях, выступали на полевых станах, у доярок с . Вишневки, в Прохорах, в Гайвороне, в Хвалынке.</a:t>
            </a:r>
            <a:endParaRPr lang="ru-RU" sz="1800" b="1" dirty="0">
              <a:solidFill>
                <a:schemeClr val="accent3">
                  <a:lumMod val="50000"/>
                </a:schemeClr>
              </a:solidFill>
              <a:latin typeface="Segoe Script" pitchFamily="34" charset="0"/>
            </a:endParaRPr>
          </a:p>
        </p:txBody>
      </p:sp>
      <p:sp>
        <p:nvSpPr>
          <p:cNvPr id="3" name="Заголовок 2"/>
          <p:cNvSpPr>
            <a:spLocks noGrp="1"/>
          </p:cNvSpPr>
          <p:nvPr>
            <p:ph type="title"/>
          </p:nvPr>
        </p:nvSpPr>
        <p:spPr/>
        <p:txBody>
          <a:bodyPr/>
          <a:lstStyle/>
          <a:p>
            <a:r>
              <a:rPr lang="ru-RU" b="1" dirty="0" smtClean="0">
                <a:solidFill>
                  <a:schemeClr val="accent3">
                    <a:lumMod val="50000"/>
                  </a:schemeClr>
                </a:solidFill>
              </a:rPr>
              <a:t>Интересные пионерские дела</a:t>
            </a:r>
            <a:endParaRPr lang="ru-RU" b="1" dirty="0">
              <a:solidFill>
                <a:schemeClr val="accent3">
                  <a:lumMod val="50000"/>
                </a:schemeClr>
              </a:solidFill>
            </a:endParaRPr>
          </a:p>
        </p:txBody>
      </p:sp>
      <p:pic>
        <p:nvPicPr>
          <p:cNvPr id="5122" name="Picture 2" descr="E:\сканы\летопись\MDS00026.jpg"/>
          <p:cNvPicPr>
            <a:picLocks noChangeAspect="1" noChangeArrowheads="1"/>
          </p:cNvPicPr>
          <p:nvPr/>
        </p:nvPicPr>
        <p:blipFill>
          <a:blip r:embed="rId2" cstate="email"/>
          <a:srcRect/>
          <a:stretch>
            <a:fillRect/>
          </a:stretch>
        </p:blipFill>
        <p:spPr bwMode="auto">
          <a:xfrm>
            <a:off x="428596" y="1643050"/>
            <a:ext cx="5286412" cy="3071834"/>
          </a:xfrm>
          <a:prstGeom prst="rect">
            <a:avLst/>
          </a:prstGeom>
          <a:noFill/>
          <a:ln w="28575">
            <a:solidFill>
              <a:schemeClr val="accent3">
                <a:lumMod val="50000"/>
              </a:schemeClr>
            </a:solidFill>
          </a:ln>
        </p:spPr>
      </p:pic>
      <p:pic>
        <p:nvPicPr>
          <p:cNvPr id="5123" name="Picture 3" descr="E:\сканы\летопись\MDS00027.jpg"/>
          <p:cNvPicPr>
            <a:picLocks noChangeAspect="1" noChangeArrowheads="1"/>
          </p:cNvPicPr>
          <p:nvPr/>
        </p:nvPicPr>
        <p:blipFill>
          <a:blip r:embed="rId3" cstate="email"/>
          <a:srcRect/>
          <a:stretch>
            <a:fillRect/>
          </a:stretch>
        </p:blipFill>
        <p:spPr bwMode="auto">
          <a:xfrm>
            <a:off x="6000761" y="1500174"/>
            <a:ext cx="2428892" cy="3341687"/>
          </a:xfrm>
          <a:prstGeom prst="rect">
            <a:avLst/>
          </a:prstGeom>
          <a:noFill/>
          <a:ln w="28575">
            <a:solidFill>
              <a:schemeClr val="accent3">
                <a:lumMod val="50000"/>
              </a:schemeClr>
            </a:solidFill>
          </a:ln>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57200" y="428604"/>
            <a:ext cx="8305800" cy="1500198"/>
          </a:xfrm>
        </p:spPr>
        <p:txBody>
          <a:bodyPr/>
          <a:lstStyle/>
          <a:p>
            <a:r>
              <a:rPr lang="ru-RU" sz="4400" b="1" dirty="0" smtClean="0">
                <a:solidFill>
                  <a:schemeClr val="accent3">
                    <a:lumMod val="50000"/>
                  </a:schemeClr>
                </a:solidFill>
                <a:latin typeface="Segoe Script" pitchFamily="34" charset="0"/>
              </a:rPr>
              <a:t>Листая старые альбомы…</a:t>
            </a:r>
            <a:br>
              <a:rPr lang="ru-RU" sz="4400" b="1" dirty="0" smtClean="0">
                <a:solidFill>
                  <a:schemeClr val="accent3">
                    <a:lumMod val="50000"/>
                  </a:schemeClr>
                </a:solidFill>
                <a:latin typeface="Segoe Script" pitchFamily="34" charset="0"/>
              </a:rPr>
            </a:br>
            <a:r>
              <a:rPr lang="ru-RU" sz="4400" b="1" dirty="0" smtClean="0">
                <a:solidFill>
                  <a:schemeClr val="accent3">
                    <a:lumMod val="50000"/>
                  </a:schemeClr>
                </a:solidFill>
                <a:latin typeface="Segoe Script" pitchFamily="34" charset="0"/>
              </a:rPr>
              <a:t>1945 – 1960 гг.</a:t>
            </a:r>
            <a:endParaRPr lang="ru-RU" sz="4400" b="1" dirty="0">
              <a:solidFill>
                <a:schemeClr val="accent3">
                  <a:lumMod val="50000"/>
                </a:schemeClr>
              </a:solidFill>
              <a:latin typeface="Segoe Script" pitchFamily="34" charset="0"/>
            </a:endParaRPr>
          </a:p>
        </p:txBody>
      </p:sp>
      <p:pic>
        <p:nvPicPr>
          <p:cNvPr id="1026" name="Picture 2" descr="C:\Users\dns\Desktop\i.jpg"/>
          <p:cNvPicPr>
            <a:picLocks noChangeAspect="1" noChangeArrowheads="1"/>
          </p:cNvPicPr>
          <p:nvPr/>
        </p:nvPicPr>
        <p:blipFill>
          <a:blip r:embed="rId2"/>
          <a:srcRect/>
          <a:stretch>
            <a:fillRect/>
          </a:stretch>
        </p:blipFill>
        <p:spPr bwMode="auto">
          <a:xfrm>
            <a:off x="500034" y="1928802"/>
            <a:ext cx="8215370" cy="4286280"/>
          </a:xfrm>
          <a:prstGeom prst="rect">
            <a:avLst/>
          </a:prstGeom>
          <a:noFill/>
          <a:ln w="38100">
            <a:noFill/>
          </a:ln>
        </p:spPr>
      </p:pic>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4357694"/>
            <a:ext cx="8072494" cy="2214578"/>
          </a:xfrm>
        </p:spPr>
        <p:txBody>
          <a:bodyPr>
            <a:normAutofit lnSpcReduction="10000"/>
          </a:bodyPr>
          <a:lstStyle/>
          <a:p>
            <a:pPr algn="just">
              <a:buNone/>
            </a:pPr>
            <a:r>
              <a:rPr lang="ru-RU" sz="2000" b="1" dirty="0" smtClean="0">
                <a:solidFill>
                  <a:schemeClr val="accent3">
                    <a:lumMod val="50000"/>
                  </a:schemeClr>
                </a:solidFill>
              </a:rPr>
              <a:t>   </a:t>
            </a:r>
            <a:r>
              <a:rPr lang="ru-RU" sz="2000" b="1" dirty="0" smtClean="0">
                <a:solidFill>
                  <a:schemeClr val="accent3">
                    <a:lumMod val="50000"/>
                  </a:schemeClr>
                </a:solidFill>
                <a:latin typeface="Segoe Script" pitchFamily="34" charset="0"/>
              </a:rPr>
              <a:t>С 1947 года в Доме пионеров работал туристический кружок. Руководители устраивали походы по партизанским тропам, сквозь тайгу по тропам знаменитого исследователя Дальнего Востока В.К. Арсеньева (руководил походом П.Г. Компанец, учитель Хвалынской школы). Проводились экскурсии.</a:t>
            </a:r>
            <a:endParaRPr lang="ru-RU" sz="2000" b="1" dirty="0">
              <a:solidFill>
                <a:schemeClr val="accent3">
                  <a:lumMod val="50000"/>
                </a:schemeClr>
              </a:solidFill>
              <a:latin typeface="Segoe Script" pitchFamily="34" charset="0"/>
            </a:endParaRPr>
          </a:p>
        </p:txBody>
      </p:sp>
      <p:sp>
        <p:nvSpPr>
          <p:cNvPr id="3" name="Заголовок 2"/>
          <p:cNvSpPr>
            <a:spLocks noGrp="1"/>
          </p:cNvSpPr>
          <p:nvPr>
            <p:ph type="title"/>
          </p:nvPr>
        </p:nvSpPr>
        <p:spPr>
          <a:xfrm>
            <a:off x="457200" y="152400"/>
            <a:ext cx="8229600" cy="919146"/>
          </a:xfrm>
        </p:spPr>
        <p:txBody>
          <a:bodyPr>
            <a:normAutofit/>
          </a:bodyPr>
          <a:lstStyle/>
          <a:p>
            <a:pPr algn="ctr"/>
            <a:r>
              <a:rPr lang="ru-RU" sz="4000" b="1" dirty="0" smtClean="0">
                <a:solidFill>
                  <a:schemeClr val="accent3">
                    <a:lumMod val="50000"/>
                  </a:schemeClr>
                </a:solidFill>
              </a:rPr>
              <a:t>Ходили мы в походы…</a:t>
            </a:r>
            <a:endParaRPr lang="ru-RU" sz="4000" b="1" dirty="0">
              <a:solidFill>
                <a:schemeClr val="accent3">
                  <a:lumMod val="50000"/>
                </a:schemeClr>
              </a:solidFill>
            </a:endParaRPr>
          </a:p>
        </p:txBody>
      </p:sp>
      <p:pic>
        <p:nvPicPr>
          <p:cNvPr id="6146" name="Picture 2" descr="C:\Users\dns\Desktop\апрв.jpg"/>
          <p:cNvPicPr>
            <a:picLocks noChangeAspect="1" noChangeArrowheads="1"/>
          </p:cNvPicPr>
          <p:nvPr/>
        </p:nvPicPr>
        <p:blipFill>
          <a:blip r:embed="rId2" cstate="email"/>
          <a:srcRect/>
          <a:stretch>
            <a:fillRect/>
          </a:stretch>
        </p:blipFill>
        <p:spPr bwMode="auto">
          <a:xfrm>
            <a:off x="4572000" y="1214422"/>
            <a:ext cx="4071966" cy="3000396"/>
          </a:xfrm>
          <a:prstGeom prst="rect">
            <a:avLst/>
          </a:prstGeom>
          <a:noFill/>
          <a:ln w="28575">
            <a:solidFill>
              <a:schemeClr val="accent3">
                <a:lumMod val="50000"/>
              </a:schemeClr>
            </a:solidFill>
          </a:ln>
        </p:spPr>
      </p:pic>
      <p:pic>
        <p:nvPicPr>
          <p:cNvPr id="6147" name="Picture 3" descr="C:\Users\dns\Desktop\MDS00223.jpg"/>
          <p:cNvPicPr>
            <a:picLocks noChangeAspect="1" noChangeArrowheads="1"/>
          </p:cNvPicPr>
          <p:nvPr/>
        </p:nvPicPr>
        <p:blipFill>
          <a:blip r:embed="rId3" cstate="email"/>
          <a:srcRect/>
          <a:stretch>
            <a:fillRect/>
          </a:stretch>
        </p:blipFill>
        <p:spPr bwMode="auto">
          <a:xfrm>
            <a:off x="357158" y="1214422"/>
            <a:ext cx="3932239" cy="3000396"/>
          </a:xfrm>
          <a:prstGeom prst="rect">
            <a:avLst/>
          </a:prstGeom>
          <a:noFill/>
          <a:ln w="28575">
            <a:solidFill>
              <a:schemeClr val="accent3">
                <a:lumMod val="50000"/>
              </a:schemeClr>
            </a:solidFill>
          </a:ln>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57166"/>
            <a:ext cx="8229600" cy="1014434"/>
          </a:xfrm>
        </p:spPr>
        <p:txBody>
          <a:bodyPr>
            <a:noAutofit/>
          </a:bodyPr>
          <a:lstStyle/>
          <a:p>
            <a:pPr algn="ctr"/>
            <a:r>
              <a:rPr lang="ru-RU" sz="3200" b="1" dirty="0" smtClean="0">
                <a:solidFill>
                  <a:schemeClr val="accent3">
                    <a:lumMod val="50000"/>
                  </a:schemeClr>
                </a:solidFill>
              </a:rPr>
              <a:t> Страницы дневника Дома пионеров</a:t>
            </a:r>
            <a:br>
              <a:rPr lang="ru-RU" sz="3200" b="1" dirty="0" smtClean="0">
                <a:solidFill>
                  <a:schemeClr val="accent3">
                    <a:lumMod val="50000"/>
                  </a:schemeClr>
                </a:solidFill>
              </a:rPr>
            </a:br>
            <a:r>
              <a:rPr lang="ru-RU" sz="3200" b="1" dirty="0" smtClean="0">
                <a:solidFill>
                  <a:schemeClr val="accent3">
                    <a:lumMod val="50000"/>
                  </a:schemeClr>
                </a:solidFill>
              </a:rPr>
              <a:t>1947 – 1960 гг.</a:t>
            </a:r>
            <a:endParaRPr lang="ru-RU" sz="3200" b="1" dirty="0">
              <a:solidFill>
                <a:schemeClr val="accent3">
                  <a:lumMod val="50000"/>
                </a:schemeClr>
              </a:solidFill>
            </a:endParaRPr>
          </a:p>
        </p:txBody>
      </p:sp>
      <p:pic>
        <p:nvPicPr>
          <p:cNvPr id="6" name="Picture 2" descr="E:\сканы\юный турист Приморья1958\MDS00259.jpg"/>
          <p:cNvPicPr>
            <a:picLocks noChangeAspect="1" noChangeArrowheads="1"/>
          </p:cNvPicPr>
          <p:nvPr/>
        </p:nvPicPr>
        <p:blipFill>
          <a:blip r:embed="rId2" cstate="email"/>
          <a:srcRect/>
          <a:stretch>
            <a:fillRect/>
          </a:stretch>
        </p:blipFill>
        <p:spPr bwMode="auto">
          <a:xfrm>
            <a:off x="500034" y="1714488"/>
            <a:ext cx="3786214" cy="2428892"/>
          </a:xfrm>
          <a:prstGeom prst="rect">
            <a:avLst/>
          </a:prstGeom>
          <a:noFill/>
          <a:ln w="28575">
            <a:solidFill>
              <a:schemeClr val="accent3">
                <a:lumMod val="50000"/>
              </a:schemeClr>
            </a:solidFill>
          </a:ln>
        </p:spPr>
      </p:pic>
      <p:pic>
        <p:nvPicPr>
          <p:cNvPr id="7173" name="Picture 5" descr="G:\СКАНЫ 3\дневник спасского дома пионеров\MDS00896.jpg"/>
          <p:cNvPicPr>
            <a:picLocks noGrp="1" noChangeAspect="1" noChangeArrowheads="1"/>
          </p:cNvPicPr>
          <p:nvPr>
            <p:ph idx="1"/>
          </p:nvPr>
        </p:nvPicPr>
        <p:blipFill>
          <a:blip r:embed="rId3" cstate="email"/>
          <a:srcRect/>
          <a:stretch>
            <a:fillRect/>
          </a:stretch>
        </p:blipFill>
        <p:spPr bwMode="auto">
          <a:xfrm>
            <a:off x="4500562" y="1714488"/>
            <a:ext cx="3929090" cy="2428892"/>
          </a:xfrm>
          <a:prstGeom prst="rect">
            <a:avLst/>
          </a:prstGeom>
          <a:noFill/>
          <a:ln w="28575">
            <a:solidFill>
              <a:schemeClr val="accent3">
                <a:lumMod val="50000"/>
              </a:schemeClr>
            </a:solidFill>
          </a:ln>
        </p:spPr>
      </p:pic>
      <p:pic>
        <p:nvPicPr>
          <p:cNvPr id="13" name="Picture 3" descr="G:\СКАНЫ 3\дневник спасского дома пионеров\MDS00899.jpg"/>
          <p:cNvPicPr>
            <a:picLocks noChangeAspect="1" noChangeArrowheads="1"/>
          </p:cNvPicPr>
          <p:nvPr/>
        </p:nvPicPr>
        <p:blipFill>
          <a:blip r:embed="rId4" cstate="email"/>
          <a:srcRect/>
          <a:stretch>
            <a:fillRect/>
          </a:stretch>
        </p:blipFill>
        <p:spPr bwMode="auto">
          <a:xfrm>
            <a:off x="2214546" y="4286256"/>
            <a:ext cx="4143404" cy="2286016"/>
          </a:xfrm>
          <a:prstGeom prst="rect">
            <a:avLst/>
          </a:prstGeom>
          <a:noFill/>
          <a:ln w="28575">
            <a:solidFill>
              <a:schemeClr val="accent3">
                <a:lumMod val="50000"/>
              </a:schemeClr>
            </a:solidFill>
          </a:ln>
        </p:spPr>
      </p:pic>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214950"/>
            <a:ext cx="8229600" cy="1285884"/>
          </a:xfrm>
        </p:spPr>
        <p:txBody>
          <a:bodyPr/>
          <a:lstStyle/>
          <a:p>
            <a:pPr algn="ctr"/>
            <a:r>
              <a:rPr lang="ru-RU" b="1" dirty="0" smtClean="0">
                <a:solidFill>
                  <a:schemeClr val="accent3">
                    <a:lumMod val="50000"/>
                  </a:schemeClr>
                </a:solidFill>
                <a:latin typeface="Segoe Script" pitchFamily="34" charset="0"/>
              </a:rPr>
              <a:t>Продолжение следует…</a:t>
            </a:r>
            <a:endParaRPr lang="ru-RU" b="1" dirty="0">
              <a:solidFill>
                <a:schemeClr val="accent3">
                  <a:lumMod val="50000"/>
                </a:schemeClr>
              </a:solidFill>
              <a:latin typeface="Segoe Script" pitchFamily="34" charset="0"/>
            </a:endParaRPr>
          </a:p>
        </p:txBody>
      </p:sp>
      <p:sp>
        <p:nvSpPr>
          <p:cNvPr id="11" name="Содержимое 10"/>
          <p:cNvSpPr>
            <a:spLocks noGrp="1"/>
          </p:cNvSpPr>
          <p:nvPr>
            <p:ph idx="1"/>
          </p:nvPr>
        </p:nvSpPr>
        <p:spPr>
          <a:xfrm>
            <a:off x="457200" y="357166"/>
            <a:ext cx="8229600" cy="1285884"/>
          </a:xfrm>
        </p:spPr>
        <p:txBody>
          <a:bodyPr>
            <a:noAutofit/>
          </a:bodyPr>
          <a:lstStyle/>
          <a:p>
            <a:pPr algn="ctr">
              <a:buNone/>
            </a:pPr>
            <a:r>
              <a:rPr lang="ru-RU" sz="2800" b="1" dirty="0" smtClean="0">
                <a:solidFill>
                  <a:schemeClr val="accent3">
                    <a:lumMod val="50000"/>
                  </a:schemeClr>
                </a:solidFill>
                <a:latin typeface="Segoe Script" pitchFamily="34" charset="0"/>
              </a:rPr>
              <a:t>16 ноября 1960 года в Доме пионеров начинает работать мастерская Деда Мороза. Ребята готовятся встречать 1961 год…</a:t>
            </a:r>
            <a:endParaRPr lang="ru-RU" sz="2800" b="1" dirty="0">
              <a:solidFill>
                <a:schemeClr val="accent3">
                  <a:lumMod val="50000"/>
                </a:schemeClr>
              </a:solidFill>
              <a:latin typeface="Segoe Script" pitchFamily="34" charset="0"/>
            </a:endParaRPr>
          </a:p>
        </p:txBody>
      </p:sp>
      <p:pic>
        <p:nvPicPr>
          <p:cNvPr id="12" name="Picture 2" descr="E:\сканы\летопись\MDS00036.jpg"/>
          <p:cNvPicPr>
            <a:picLocks noChangeAspect="1" noChangeArrowheads="1"/>
          </p:cNvPicPr>
          <p:nvPr/>
        </p:nvPicPr>
        <p:blipFill>
          <a:blip r:embed="rId2" cstate="email"/>
          <a:srcRect/>
          <a:stretch>
            <a:fillRect/>
          </a:stretch>
        </p:blipFill>
        <p:spPr bwMode="auto">
          <a:xfrm>
            <a:off x="357158" y="2071678"/>
            <a:ext cx="3929090" cy="3357586"/>
          </a:xfrm>
          <a:prstGeom prst="rect">
            <a:avLst/>
          </a:prstGeom>
          <a:noFill/>
          <a:ln w="28575">
            <a:solidFill>
              <a:schemeClr val="accent3">
                <a:lumMod val="50000"/>
              </a:schemeClr>
            </a:solidFill>
          </a:ln>
        </p:spPr>
      </p:pic>
      <p:pic>
        <p:nvPicPr>
          <p:cNvPr id="13" name="Picture 3" descr="C:\Users\dns\Desktop\MDS00036.jpg"/>
          <p:cNvPicPr>
            <a:picLocks noChangeAspect="1" noChangeArrowheads="1"/>
          </p:cNvPicPr>
          <p:nvPr/>
        </p:nvPicPr>
        <p:blipFill>
          <a:blip r:embed="rId3" cstate="email"/>
          <a:srcRect/>
          <a:stretch>
            <a:fillRect/>
          </a:stretch>
        </p:blipFill>
        <p:spPr bwMode="auto">
          <a:xfrm>
            <a:off x="4572000" y="2071678"/>
            <a:ext cx="4143404" cy="3357586"/>
          </a:xfrm>
          <a:prstGeom prst="rect">
            <a:avLst/>
          </a:prstGeom>
          <a:noFill/>
          <a:ln w="28575">
            <a:solidFill>
              <a:schemeClr val="accent3">
                <a:lumMod val="50000"/>
              </a:schemeClr>
            </a:solidFill>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500701"/>
            <a:ext cx="8229600" cy="500067"/>
          </a:xfrm>
        </p:spPr>
        <p:txBody>
          <a:bodyPr>
            <a:noAutofit/>
          </a:bodyPr>
          <a:lstStyle/>
          <a:p>
            <a:pPr algn="ctr">
              <a:buNone/>
            </a:pPr>
            <a:r>
              <a:rPr lang="ru-RU" sz="3200" b="1" dirty="0" smtClean="0">
                <a:solidFill>
                  <a:schemeClr val="accent3">
                    <a:lumMod val="50000"/>
                  </a:schemeClr>
                </a:solidFill>
                <a:latin typeface="Segoe Script" pitchFamily="34" charset="0"/>
              </a:rPr>
              <a:t>Летопись Дома пионеров начинаем с начала 1945 года.</a:t>
            </a:r>
            <a:endParaRPr lang="ru-RU" sz="3200" b="1" dirty="0">
              <a:solidFill>
                <a:schemeClr val="accent3">
                  <a:lumMod val="50000"/>
                </a:schemeClr>
              </a:solidFill>
              <a:latin typeface="Segoe Script" pitchFamily="34" charset="0"/>
            </a:endParaRPr>
          </a:p>
        </p:txBody>
      </p:sp>
      <p:sp>
        <p:nvSpPr>
          <p:cNvPr id="2" name="Заголовок 1"/>
          <p:cNvSpPr>
            <a:spLocks noGrp="1"/>
          </p:cNvSpPr>
          <p:nvPr>
            <p:ph type="title"/>
          </p:nvPr>
        </p:nvSpPr>
        <p:spPr>
          <a:xfrm>
            <a:off x="5000628" y="1428736"/>
            <a:ext cx="2214578" cy="1500198"/>
          </a:xfrm>
        </p:spPr>
        <p:txBody>
          <a:bodyPr/>
          <a:lstStyle/>
          <a:p>
            <a:endParaRPr lang="ru-RU" dirty="0"/>
          </a:p>
        </p:txBody>
      </p:sp>
      <p:pic>
        <p:nvPicPr>
          <p:cNvPr id="2050" name="Picture 2" descr="C:\Users\dns\Desktop\Рисунок1.jpg"/>
          <p:cNvPicPr>
            <a:picLocks noChangeAspect="1" noChangeArrowheads="1"/>
          </p:cNvPicPr>
          <p:nvPr/>
        </p:nvPicPr>
        <p:blipFill>
          <a:blip r:embed="rId2" cstate="email"/>
          <a:srcRect/>
          <a:stretch>
            <a:fillRect/>
          </a:stretch>
        </p:blipFill>
        <p:spPr bwMode="auto">
          <a:xfrm>
            <a:off x="500035" y="428603"/>
            <a:ext cx="8143932" cy="5000661"/>
          </a:xfrm>
          <a:prstGeom prst="rect">
            <a:avLst/>
          </a:prstGeom>
          <a:noFill/>
          <a:ln w="28575">
            <a:solidFill>
              <a:schemeClr val="accent3">
                <a:lumMod val="50000"/>
              </a:schemeClr>
            </a:solidFill>
          </a:ln>
        </p:spPr>
      </p:pic>
    </p:spTree>
  </p:cSld>
  <p:clrMapOvr>
    <a:masterClrMapping/>
  </p:clrMapOvr>
  <p:transition spd="slow">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285728"/>
            <a:ext cx="4757742" cy="5840435"/>
          </a:xfrm>
        </p:spPr>
        <p:txBody>
          <a:bodyPr>
            <a:noAutofit/>
          </a:bodyPr>
          <a:lstStyle/>
          <a:p>
            <a:pPr algn="just"/>
            <a:r>
              <a:rPr lang="ru-RU" sz="1800" b="1" dirty="0" smtClean="0">
                <a:solidFill>
                  <a:schemeClr val="accent3">
                    <a:lumMod val="50000"/>
                  </a:schemeClr>
                </a:solidFill>
                <a:latin typeface="Segoe Script" pitchFamily="34" charset="0"/>
                <a:cs typeface="Times New Roman" pitchFamily="18" charset="0"/>
              </a:rPr>
              <a:t>С 1945 года директором Дома пионеров назначается Эськина Евдокия Ивановна. Она вспоминает: «Штат работников в Доме пионеров небольшой: директор и пионерский работник. Позднее на работу к нам пришел музыкальный работник, демобилизованный из армии, Васильев С.Г. Помещение у нас для работы не было. Все мероприятия проводились в школах города № 4, 5, 1, 3</a:t>
            </a:r>
          </a:p>
          <a:p>
            <a:pPr algn="just"/>
            <a:r>
              <a:rPr lang="ru-RU" sz="1800" b="1" dirty="0" smtClean="0">
                <a:solidFill>
                  <a:schemeClr val="accent3">
                    <a:lumMod val="50000"/>
                  </a:schemeClr>
                </a:solidFill>
                <a:latin typeface="Segoe Script" pitchFamily="34" charset="0"/>
                <a:cs typeface="Times New Roman" pitchFamily="18" charset="0"/>
              </a:rPr>
              <a:t>Летом 1945 года мы решили организовать первый туристский лагерь. </a:t>
            </a:r>
            <a:r>
              <a:rPr lang="ru-RU" sz="1800" b="1" dirty="0">
                <a:solidFill>
                  <a:schemeClr val="accent3">
                    <a:lumMod val="50000"/>
                  </a:schemeClr>
                </a:solidFill>
                <a:latin typeface="Segoe Script" pitchFamily="34" charset="0"/>
                <a:cs typeface="Times New Roman" pitchFamily="18" charset="0"/>
              </a:rPr>
              <a:t>Р</a:t>
            </a:r>
            <a:r>
              <a:rPr lang="ru-RU" sz="1800" b="1" dirty="0" smtClean="0">
                <a:solidFill>
                  <a:schemeClr val="accent3">
                    <a:lumMod val="50000"/>
                  </a:schemeClr>
                </a:solidFill>
                <a:latin typeface="Segoe Script" pitchFamily="34" charset="0"/>
                <a:cs typeface="Times New Roman" pitchFamily="18" charset="0"/>
              </a:rPr>
              <a:t>асполагался он в селе Нахимовка. В первую смену выехало 100 человек пионеров и школьников</a:t>
            </a:r>
            <a:r>
              <a:rPr lang="ru-RU" sz="1800" b="1" dirty="0" smtClean="0">
                <a:solidFill>
                  <a:schemeClr val="accent3">
                    <a:lumMod val="50000"/>
                  </a:schemeClr>
                </a:solidFill>
                <a:latin typeface="Segoe Script" pitchFamily="34" charset="0"/>
              </a:rPr>
              <a:t>.»</a:t>
            </a:r>
            <a:endParaRPr lang="ru-RU" sz="1800" b="1" dirty="0">
              <a:solidFill>
                <a:schemeClr val="accent3">
                  <a:lumMod val="50000"/>
                </a:schemeClr>
              </a:solidFill>
              <a:latin typeface="Segoe Script" pitchFamily="34" charset="0"/>
            </a:endParaRPr>
          </a:p>
        </p:txBody>
      </p:sp>
      <p:sp>
        <p:nvSpPr>
          <p:cNvPr id="2" name="Заголовок 1"/>
          <p:cNvSpPr>
            <a:spLocks noGrp="1"/>
          </p:cNvSpPr>
          <p:nvPr>
            <p:ph type="title"/>
          </p:nvPr>
        </p:nvSpPr>
        <p:spPr>
          <a:xfrm>
            <a:off x="285720" y="5000636"/>
            <a:ext cx="3786214" cy="571504"/>
          </a:xfrm>
        </p:spPr>
        <p:txBody>
          <a:bodyPr>
            <a:noAutofit/>
          </a:bodyPr>
          <a:lstStyle/>
          <a:p>
            <a:pPr algn="ctr"/>
            <a:r>
              <a:rPr lang="ru-RU" sz="2000" dirty="0" smtClean="0">
                <a:solidFill>
                  <a:schemeClr val="accent3">
                    <a:lumMod val="50000"/>
                  </a:schemeClr>
                </a:solidFill>
                <a:latin typeface="Times New Roman" pitchFamily="18" charset="0"/>
                <a:cs typeface="Times New Roman" pitchFamily="18" charset="0"/>
              </a:rPr>
              <a:t>Первый директор Дома пионеров Эськина Евдокия Ивановна</a:t>
            </a:r>
            <a:endParaRPr lang="ru-RU" sz="2000" dirty="0">
              <a:solidFill>
                <a:schemeClr val="accent3">
                  <a:lumMod val="50000"/>
                </a:schemeClr>
              </a:solidFill>
              <a:latin typeface="Times New Roman" pitchFamily="18" charset="0"/>
              <a:cs typeface="Times New Roman" pitchFamily="18" charset="0"/>
            </a:endParaRPr>
          </a:p>
        </p:txBody>
      </p:sp>
      <p:pic>
        <p:nvPicPr>
          <p:cNvPr id="6146" name="Picture 2" descr="C:\Users\dns\Desktop\Рисунок9.jpg"/>
          <p:cNvPicPr>
            <a:picLocks noChangeAspect="1" noChangeArrowheads="1"/>
          </p:cNvPicPr>
          <p:nvPr/>
        </p:nvPicPr>
        <p:blipFill>
          <a:blip r:embed="rId2" cstate="email"/>
          <a:srcRect/>
          <a:stretch>
            <a:fillRect/>
          </a:stretch>
        </p:blipFill>
        <p:spPr bwMode="auto">
          <a:xfrm>
            <a:off x="428596" y="357166"/>
            <a:ext cx="3643338" cy="4500594"/>
          </a:xfrm>
          <a:prstGeom prst="rect">
            <a:avLst/>
          </a:prstGeom>
          <a:noFill/>
          <a:ln w="28575">
            <a:solidFill>
              <a:schemeClr val="accent3">
                <a:lumMod val="50000"/>
              </a:schemeClr>
            </a:solidFill>
          </a:ln>
        </p:spPr>
      </p:pic>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285884"/>
          </a:xfrm>
        </p:spPr>
        <p:txBody>
          <a:bodyPr>
            <a:normAutofit fontScale="90000"/>
          </a:bodyPr>
          <a:lstStyle/>
          <a:p>
            <a:pPr algn="ctr"/>
            <a:r>
              <a:rPr lang="ru-RU" b="1" dirty="0" smtClean="0">
                <a:solidFill>
                  <a:schemeClr val="accent3">
                    <a:lumMod val="50000"/>
                  </a:schemeClr>
                </a:solidFill>
                <a:latin typeface="Segoe Script" pitchFamily="34" charset="0"/>
              </a:rPr>
              <a:t>Первая новогодняя елка </a:t>
            </a:r>
            <a:br>
              <a:rPr lang="ru-RU" b="1" dirty="0" smtClean="0">
                <a:solidFill>
                  <a:schemeClr val="accent3">
                    <a:lumMod val="50000"/>
                  </a:schemeClr>
                </a:solidFill>
                <a:latin typeface="Segoe Script" pitchFamily="34" charset="0"/>
              </a:rPr>
            </a:br>
            <a:r>
              <a:rPr lang="ru-RU" b="1" dirty="0" smtClean="0">
                <a:solidFill>
                  <a:schemeClr val="accent3">
                    <a:lumMod val="50000"/>
                  </a:schemeClr>
                </a:solidFill>
                <a:latin typeface="Segoe Script" pitchFamily="34" charset="0"/>
              </a:rPr>
              <a:t>1946 год</a:t>
            </a:r>
            <a:endParaRPr lang="ru-RU" b="1" dirty="0">
              <a:solidFill>
                <a:schemeClr val="accent3">
                  <a:lumMod val="50000"/>
                </a:schemeClr>
              </a:solidFill>
              <a:latin typeface="Segoe Script" pitchFamily="34" charset="0"/>
            </a:endParaRPr>
          </a:p>
        </p:txBody>
      </p:sp>
      <p:pic>
        <p:nvPicPr>
          <p:cNvPr id="3" name="Picture 2" descr="C:\Users\dns\Desktop\Рисунок2.jpg"/>
          <p:cNvPicPr>
            <a:picLocks noGrp="1" noChangeAspect="1" noChangeArrowheads="1"/>
          </p:cNvPicPr>
          <p:nvPr>
            <p:ph idx="1"/>
          </p:nvPr>
        </p:nvPicPr>
        <p:blipFill>
          <a:blip r:embed="rId2" cstate="email"/>
          <a:srcRect/>
          <a:stretch>
            <a:fillRect/>
          </a:stretch>
        </p:blipFill>
        <p:spPr bwMode="auto">
          <a:xfrm>
            <a:off x="428596" y="1643050"/>
            <a:ext cx="3877987" cy="4643438"/>
          </a:xfrm>
          <a:prstGeom prst="rect">
            <a:avLst/>
          </a:prstGeom>
          <a:noFill/>
          <a:ln w="28575">
            <a:solidFill>
              <a:schemeClr val="accent3">
                <a:lumMod val="50000"/>
              </a:schemeClr>
            </a:solidFill>
          </a:ln>
        </p:spPr>
      </p:pic>
      <p:pic>
        <p:nvPicPr>
          <p:cNvPr id="4" name="Picture 3" descr="C:\Users\dns\Desktop\Рисунок3.jpg"/>
          <p:cNvPicPr>
            <a:picLocks noChangeAspect="1" noChangeArrowheads="1"/>
          </p:cNvPicPr>
          <p:nvPr/>
        </p:nvPicPr>
        <p:blipFill>
          <a:blip r:embed="rId3" cstate="email"/>
          <a:srcRect/>
          <a:stretch>
            <a:fillRect/>
          </a:stretch>
        </p:blipFill>
        <p:spPr bwMode="auto">
          <a:xfrm>
            <a:off x="4786314" y="1643050"/>
            <a:ext cx="3949700" cy="4673599"/>
          </a:xfrm>
          <a:prstGeom prst="rect">
            <a:avLst/>
          </a:prstGeom>
          <a:noFill/>
          <a:ln w="28575">
            <a:solidFill>
              <a:schemeClr val="accent3">
                <a:lumMod val="50000"/>
              </a:schemeClr>
            </a:solidFill>
          </a:ln>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71942"/>
            <a:ext cx="8229600" cy="2286016"/>
          </a:xfrm>
        </p:spPr>
        <p:txBody>
          <a:bodyPr>
            <a:normAutofit fontScale="92500" lnSpcReduction="10000"/>
          </a:bodyPr>
          <a:lstStyle/>
          <a:p>
            <a:pPr algn="just">
              <a:buNone/>
            </a:pPr>
            <a:r>
              <a:rPr lang="ru-RU" sz="1800" dirty="0" smtClean="0">
                <a:latin typeface="Times New Roman" pitchFamily="18" charset="0"/>
                <a:cs typeface="Times New Roman" pitchFamily="18" charset="0"/>
              </a:rPr>
              <a:t>      </a:t>
            </a:r>
            <a:r>
              <a:rPr lang="ru-RU" sz="2200" b="1" dirty="0" smtClean="0">
                <a:solidFill>
                  <a:schemeClr val="accent3">
                    <a:lumMod val="50000"/>
                  </a:schemeClr>
                </a:solidFill>
                <a:latin typeface="Segoe Script" pitchFamily="34" charset="0"/>
                <a:ea typeface="DFKai-SB" pitchFamily="65" charset="-120"/>
                <a:cs typeface="Times New Roman" pitchFamily="18" charset="0"/>
              </a:rPr>
              <a:t>С первых дней января 1946 года было объявлено, что во Владивостоке будет проходить смотр юных талантов. Началась активная подготовка. Был создан стоголосый хор под руководством Васильева С.Г.  Выступление коллектива на конкурсе было блестящим. 18 лет Спасский Дом пионеров по художественной самодеятельности держал первое место в крае.</a:t>
            </a:r>
            <a:endParaRPr lang="ru-RU" sz="2200" b="1" dirty="0">
              <a:solidFill>
                <a:schemeClr val="accent3">
                  <a:lumMod val="50000"/>
                </a:schemeClr>
              </a:solidFill>
              <a:latin typeface="Segoe Script" pitchFamily="34" charset="0"/>
              <a:ea typeface="DFKai-SB" pitchFamily="65" charset="-120"/>
              <a:cs typeface="Times New Roman" pitchFamily="18" charset="0"/>
            </a:endParaRPr>
          </a:p>
        </p:txBody>
      </p:sp>
      <p:sp>
        <p:nvSpPr>
          <p:cNvPr id="2" name="Заголовок 1"/>
          <p:cNvSpPr>
            <a:spLocks noGrp="1"/>
          </p:cNvSpPr>
          <p:nvPr>
            <p:ph type="title"/>
          </p:nvPr>
        </p:nvSpPr>
        <p:spPr>
          <a:xfrm>
            <a:off x="457200" y="274638"/>
            <a:ext cx="8229600" cy="796908"/>
          </a:xfrm>
        </p:spPr>
        <p:txBody>
          <a:bodyPr/>
          <a:lstStyle/>
          <a:p>
            <a:pPr algn="ctr"/>
            <a:r>
              <a:rPr lang="ru-RU" b="1" dirty="0" smtClean="0">
                <a:solidFill>
                  <a:schemeClr val="accent3">
                    <a:lumMod val="50000"/>
                  </a:schemeClr>
                </a:solidFill>
                <a:latin typeface="Segoe Script" pitchFamily="34" charset="0"/>
              </a:rPr>
              <a:t>Юные артисты</a:t>
            </a:r>
            <a:endParaRPr lang="ru-RU" b="1" dirty="0">
              <a:solidFill>
                <a:schemeClr val="accent3">
                  <a:lumMod val="50000"/>
                </a:schemeClr>
              </a:solidFill>
              <a:latin typeface="Segoe Script" pitchFamily="34" charset="0"/>
            </a:endParaRPr>
          </a:p>
        </p:txBody>
      </p:sp>
      <p:pic>
        <p:nvPicPr>
          <p:cNvPr id="4098" name="Picture 2" descr="C:\Users\dns\Desktop\Рисунок4.jpg"/>
          <p:cNvPicPr>
            <a:picLocks noChangeAspect="1" noChangeArrowheads="1"/>
          </p:cNvPicPr>
          <p:nvPr/>
        </p:nvPicPr>
        <p:blipFill>
          <a:blip r:embed="rId2" cstate="email"/>
          <a:srcRect/>
          <a:stretch>
            <a:fillRect/>
          </a:stretch>
        </p:blipFill>
        <p:spPr bwMode="auto">
          <a:xfrm>
            <a:off x="428596" y="1000108"/>
            <a:ext cx="3929090" cy="3000396"/>
          </a:xfrm>
          <a:prstGeom prst="rect">
            <a:avLst/>
          </a:prstGeom>
          <a:noFill/>
          <a:ln w="28575">
            <a:solidFill>
              <a:schemeClr val="accent3">
                <a:lumMod val="50000"/>
              </a:schemeClr>
            </a:solidFill>
          </a:ln>
        </p:spPr>
      </p:pic>
      <p:pic>
        <p:nvPicPr>
          <p:cNvPr id="4099" name="Picture 3" descr="C:\Users\dns\Desktop\Рисунок5.jpg"/>
          <p:cNvPicPr>
            <a:picLocks noChangeAspect="1" noChangeArrowheads="1"/>
          </p:cNvPicPr>
          <p:nvPr/>
        </p:nvPicPr>
        <p:blipFill>
          <a:blip r:embed="rId3" cstate="email"/>
          <a:srcRect/>
          <a:stretch>
            <a:fillRect/>
          </a:stretch>
        </p:blipFill>
        <p:spPr bwMode="auto">
          <a:xfrm>
            <a:off x="4500562" y="1000108"/>
            <a:ext cx="4224337" cy="3000396"/>
          </a:xfrm>
          <a:prstGeom prst="rect">
            <a:avLst/>
          </a:prstGeom>
          <a:noFill/>
          <a:ln w="28575">
            <a:solidFill>
              <a:schemeClr val="accent3">
                <a:lumMod val="50000"/>
              </a:schemeClr>
            </a:solidFill>
          </a:ln>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2" y="357166"/>
            <a:ext cx="3857652" cy="6286544"/>
          </a:xfrm>
        </p:spPr>
        <p:txBody>
          <a:bodyPr>
            <a:normAutofit fontScale="85000" lnSpcReduction="10000"/>
          </a:bodyPr>
          <a:lstStyle/>
          <a:p>
            <a:pPr algn="just"/>
            <a:r>
              <a:rPr lang="ru-RU" sz="2400" b="1" dirty="0" smtClean="0">
                <a:solidFill>
                  <a:schemeClr val="accent3">
                    <a:lumMod val="50000"/>
                  </a:schemeClr>
                </a:solidFill>
                <a:latin typeface="Segoe Script" pitchFamily="34" charset="0"/>
              </a:rPr>
              <a:t>     С 1947 года начинаются занятия по обучению игре на пианино(руководитель Мария Ивановна </a:t>
            </a:r>
            <a:r>
              <a:rPr lang="ru-RU" sz="2400" b="1" dirty="0" err="1" smtClean="0">
                <a:solidFill>
                  <a:schemeClr val="accent3">
                    <a:lumMod val="50000"/>
                  </a:schemeClr>
                </a:solidFill>
                <a:latin typeface="Segoe Script" pitchFamily="34" charset="0"/>
              </a:rPr>
              <a:t>Лябах</a:t>
            </a:r>
            <a:r>
              <a:rPr lang="ru-RU" sz="2400" b="1" dirty="0" smtClean="0">
                <a:solidFill>
                  <a:schemeClr val="accent3">
                    <a:lumMod val="50000"/>
                  </a:schemeClr>
                </a:solidFill>
                <a:latin typeface="Segoe Script" pitchFamily="34" charset="0"/>
              </a:rPr>
              <a:t>), баяне и аккордеоне (руководитель Сергей Георгиевич Васильев). Позднее был организован струнный оркестр, которым руководили Бруковский Г.А. и Коробченко М.Х.</a:t>
            </a:r>
          </a:p>
          <a:p>
            <a:pPr algn="just"/>
            <a:r>
              <a:rPr lang="ru-RU" sz="2400" b="1" dirty="0" smtClean="0">
                <a:solidFill>
                  <a:schemeClr val="accent3">
                    <a:lumMod val="50000"/>
                  </a:schemeClr>
                </a:solidFill>
                <a:latin typeface="Segoe Script" pitchFamily="34" charset="0"/>
              </a:rPr>
              <a:t>Первыми учениками были Алла Ясинецкая, Коля Лысенко, Галя Оржановская, Аля Полицина.</a:t>
            </a:r>
          </a:p>
          <a:p>
            <a:pPr>
              <a:buNone/>
            </a:pPr>
            <a:endParaRPr lang="ru-RU" sz="1800" dirty="0"/>
          </a:p>
        </p:txBody>
      </p:sp>
      <p:sp>
        <p:nvSpPr>
          <p:cNvPr id="2" name="Заголовок 1"/>
          <p:cNvSpPr>
            <a:spLocks noGrp="1"/>
          </p:cNvSpPr>
          <p:nvPr>
            <p:ph type="title"/>
          </p:nvPr>
        </p:nvSpPr>
        <p:spPr>
          <a:xfrm>
            <a:off x="457200" y="3786190"/>
            <a:ext cx="3900486" cy="642942"/>
          </a:xfrm>
        </p:spPr>
        <p:txBody>
          <a:bodyPr>
            <a:noAutofit/>
          </a:bodyPr>
          <a:lstStyle/>
          <a:p>
            <a:pPr algn="ctr"/>
            <a:r>
              <a:rPr lang="ru-RU" sz="1600" dirty="0" smtClean="0">
                <a:solidFill>
                  <a:schemeClr val="accent3">
                    <a:lumMod val="50000"/>
                  </a:schemeClr>
                </a:solidFill>
                <a:latin typeface="+mn-lt"/>
              </a:rPr>
              <a:t>На снимке: Сергей Георгиевич Васильев занимается с кружковцами</a:t>
            </a:r>
            <a:endParaRPr lang="ru-RU" sz="1600" dirty="0">
              <a:solidFill>
                <a:schemeClr val="accent3">
                  <a:lumMod val="50000"/>
                </a:schemeClr>
              </a:solidFill>
              <a:latin typeface="+mn-lt"/>
            </a:endParaRPr>
          </a:p>
        </p:txBody>
      </p:sp>
      <p:pic>
        <p:nvPicPr>
          <p:cNvPr id="6146" name="Picture 2" descr="C:\Documents and Settings\ПК2\Рабочий стол\отбор\летопись\MDS00009.jpg"/>
          <p:cNvPicPr>
            <a:picLocks noChangeAspect="1" noChangeArrowheads="1"/>
          </p:cNvPicPr>
          <p:nvPr/>
        </p:nvPicPr>
        <p:blipFill>
          <a:blip r:embed="rId2" cstate="email"/>
          <a:srcRect/>
          <a:stretch>
            <a:fillRect/>
          </a:stretch>
        </p:blipFill>
        <p:spPr bwMode="auto">
          <a:xfrm>
            <a:off x="285719" y="428605"/>
            <a:ext cx="4643471" cy="3357585"/>
          </a:xfrm>
          <a:prstGeom prst="rect">
            <a:avLst/>
          </a:prstGeom>
          <a:noFill/>
          <a:ln w="28575">
            <a:solidFill>
              <a:schemeClr val="accent3">
                <a:lumMod val="50000"/>
              </a:schemeClr>
            </a:solidFill>
          </a:ln>
        </p:spPr>
      </p:pic>
    </p:spTree>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9"/>
            <a:ext cx="8186766" cy="571504"/>
          </a:xfrm>
        </p:spPr>
        <p:txBody>
          <a:bodyPr>
            <a:noAutofit/>
          </a:bodyPr>
          <a:lstStyle/>
          <a:p>
            <a:pPr algn="ctr">
              <a:buNone/>
            </a:pPr>
            <a:r>
              <a:rPr lang="ru-RU" sz="4000" b="1" dirty="0" smtClean="0">
                <a:solidFill>
                  <a:schemeClr val="accent3">
                    <a:lumMod val="50000"/>
                  </a:schemeClr>
                </a:solidFill>
                <a:latin typeface="Segoe Script" pitchFamily="34" charset="0"/>
              </a:rPr>
              <a:t>Юные авиамоделисты</a:t>
            </a:r>
            <a:endParaRPr lang="ru-RU" sz="4000" b="1" dirty="0">
              <a:solidFill>
                <a:schemeClr val="accent3">
                  <a:lumMod val="50000"/>
                </a:schemeClr>
              </a:solidFill>
              <a:latin typeface="Segoe Script" pitchFamily="34" charset="0"/>
            </a:endParaRPr>
          </a:p>
        </p:txBody>
      </p:sp>
      <p:sp>
        <p:nvSpPr>
          <p:cNvPr id="2" name="Заголовок 1"/>
          <p:cNvSpPr>
            <a:spLocks noGrp="1"/>
          </p:cNvSpPr>
          <p:nvPr>
            <p:ph type="title"/>
          </p:nvPr>
        </p:nvSpPr>
        <p:spPr>
          <a:xfrm>
            <a:off x="3929058" y="3571876"/>
            <a:ext cx="4757742" cy="2928958"/>
          </a:xfrm>
        </p:spPr>
        <p:txBody>
          <a:bodyPr>
            <a:noAutofit/>
          </a:bodyPr>
          <a:lstStyle/>
          <a:p>
            <a:pPr algn="just"/>
            <a:r>
              <a:rPr lang="ru-RU" sz="1600" b="1" dirty="0" smtClean="0">
                <a:solidFill>
                  <a:schemeClr val="accent3">
                    <a:lumMod val="50000"/>
                  </a:schemeClr>
                </a:solidFill>
                <a:latin typeface="Segoe Script" pitchFamily="34" charset="0"/>
              </a:rPr>
              <a:t>Кружок авиамоделистов проработал при Доме пионеров 14 лет : </a:t>
            </a:r>
            <a:r>
              <a:rPr lang="ru-RU" sz="1600" b="1" dirty="0">
                <a:solidFill>
                  <a:schemeClr val="accent3">
                    <a:lumMod val="50000"/>
                  </a:schemeClr>
                </a:solidFill>
                <a:latin typeface="Segoe Script" pitchFamily="34" charset="0"/>
              </a:rPr>
              <a:t>с</a:t>
            </a:r>
            <a:r>
              <a:rPr lang="ru-RU" sz="1600" b="1" dirty="0" smtClean="0">
                <a:solidFill>
                  <a:schemeClr val="accent3">
                    <a:lumMod val="50000"/>
                  </a:schemeClr>
                </a:solidFill>
                <a:latin typeface="Segoe Script" pitchFamily="34" charset="0"/>
              </a:rPr>
              <a:t> 1947 года до октября 1961 года. Одним из лучших руководителей, прививших любовь к авиамодельному спорту у школьников Спасска, был Яковлев Владимир Глебович. Последние годы кружком руководил  Лев Исаевич Воловик. В 1961 году авиамоделисты перешли на </a:t>
            </a:r>
            <a:r>
              <a:rPr lang="ru-RU" sz="1600" b="1" dirty="0">
                <a:solidFill>
                  <a:schemeClr val="accent3">
                    <a:lumMod val="50000"/>
                  </a:schemeClr>
                </a:solidFill>
                <a:latin typeface="Segoe Script" pitchFamily="34" charset="0"/>
              </a:rPr>
              <a:t>С</a:t>
            </a:r>
            <a:r>
              <a:rPr lang="ru-RU" sz="1600" b="1" dirty="0" smtClean="0">
                <a:solidFill>
                  <a:schemeClr val="accent3">
                    <a:lumMod val="50000"/>
                  </a:schemeClr>
                </a:solidFill>
                <a:latin typeface="Segoe Script" pitchFamily="34" charset="0"/>
              </a:rPr>
              <a:t>танцию юных техников вместе со своим руководителем.</a:t>
            </a:r>
            <a:endParaRPr lang="ru-RU" sz="1600" b="1" dirty="0">
              <a:solidFill>
                <a:schemeClr val="accent3">
                  <a:lumMod val="50000"/>
                </a:schemeClr>
              </a:solidFill>
              <a:latin typeface="Segoe Script" pitchFamily="34" charset="0"/>
            </a:endParaRPr>
          </a:p>
        </p:txBody>
      </p:sp>
      <p:pic>
        <p:nvPicPr>
          <p:cNvPr id="7172" name="Picture 4" descr="C:\Documents and Settings\ПК2\Рабочий стол\отбор\летопись\MDS00014.jpg"/>
          <p:cNvPicPr>
            <a:picLocks noChangeAspect="1" noChangeArrowheads="1"/>
          </p:cNvPicPr>
          <p:nvPr/>
        </p:nvPicPr>
        <p:blipFill>
          <a:blip r:embed="rId2" cstate="email"/>
          <a:srcRect/>
          <a:stretch>
            <a:fillRect/>
          </a:stretch>
        </p:blipFill>
        <p:spPr bwMode="auto">
          <a:xfrm>
            <a:off x="428596" y="3786190"/>
            <a:ext cx="3429024" cy="2571768"/>
          </a:xfrm>
          <a:prstGeom prst="rect">
            <a:avLst/>
          </a:prstGeom>
          <a:noFill/>
          <a:ln w="28575">
            <a:solidFill>
              <a:schemeClr val="accent3">
                <a:lumMod val="50000"/>
              </a:schemeClr>
            </a:solidFill>
          </a:ln>
        </p:spPr>
      </p:pic>
      <p:pic>
        <p:nvPicPr>
          <p:cNvPr id="5122" name="Picture 2" descr="C:\Users\dns\Desktop\Рисунок7.jpg"/>
          <p:cNvPicPr>
            <a:picLocks noChangeAspect="1" noChangeArrowheads="1"/>
          </p:cNvPicPr>
          <p:nvPr/>
        </p:nvPicPr>
        <p:blipFill>
          <a:blip r:embed="rId3" cstate="email"/>
          <a:srcRect/>
          <a:stretch>
            <a:fillRect/>
          </a:stretch>
        </p:blipFill>
        <p:spPr bwMode="auto">
          <a:xfrm>
            <a:off x="428596" y="1000108"/>
            <a:ext cx="3857652" cy="2627313"/>
          </a:xfrm>
          <a:prstGeom prst="rect">
            <a:avLst/>
          </a:prstGeom>
          <a:noFill/>
          <a:ln w="28575">
            <a:solidFill>
              <a:schemeClr val="accent3">
                <a:lumMod val="50000"/>
              </a:schemeClr>
            </a:solidFill>
          </a:ln>
        </p:spPr>
      </p:pic>
      <p:pic>
        <p:nvPicPr>
          <p:cNvPr id="5123" name="Picture 3" descr="C:\Users\dns\Desktop\Рисунок8.jpg"/>
          <p:cNvPicPr>
            <a:picLocks noChangeAspect="1" noChangeArrowheads="1"/>
          </p:cNvPicPr>
          <p:nvPr/>
        </p:nvPicPr>
        <p:blipFill>
          <a:blip r:embed="rId4" cstate="email"/>
          <a:srcRect/>
          <a:stretch>
            <a:fillRect/>
          </a:stretch>
        </p:blipFill>
        <p:spPr bwMode="auto">
          <a:xfrm>
            <a:off x="4643438" y="1000108"/>
            <a:ext cx="4000528" cy="2603500"/>
          </a:xfrm>
          <a:prstGeom prst="rect">
            <a:avLst/>
          </a:prstGeom>
          <a:noFill/>
          <a:ln w="28575">
            <a:solidFill>
              <a:schemeClr val="accent3">
                <a:lumMod val="50000"/>
              </a:schemeClr>
            </a:solidFill>
          </a:ln>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85728"/>
            <a:ext cx="8229600" cy="1071570"/>
          </a:xfrm>
        </p:spPr>
        <p:txBody>
          <a:bodyPr>
            <a:normAutofit fontScale="90000"/>
          </a:bodyPr>
          <a:lstStyle/>
          <a:p>
            <a:pPr algn="ctr"/>
            <a:r>
              <a:rPr lang="ru-RU" b="1" dirty="0" smtClean="0">
                <a:solidFill>
                  <a:schemeClr val="accent3">
                    <a:lumMod val="50000"/>
                  </a:schemeClr>
                </a:solidFill>
              </a:rPr>
              <a:t>Авиамоделисты на соревнованиях</a:t>
            </a:r>
            <a:endParaRPr lang="ru-RU" b="1" dirty="0">
              <a:solidFill>
                <a:schemeClr val="accent3">
                  <a:lumMod val="50000"/>
                </a:schemeClr>
              </a:solidFill>
            </a:endParaRPr>
          </a:p>
        </p:txBody>
      </p:sp>
      <p:pic>
        <p:nvPicPr>
          <p:cNvPr id="1027" name="Picture 3"/>
          <p:cNvPicPr>
            <a:picLocks noChangeAspect="1" noChangeArrowheads="1"/>
          </p:cNvPicPr>
          <p:nvPr/>
        </p:nvPicPr>
        <p:blipFill>
          <a:blip r:embed="rId2" cstate="email"/>
          <a:srcRect/>
          <a:stretch>
            <a:fillRect/>
          </a:stretch>
        </p:blipFill>
        <p:spPr bwMode="auto">
          <a:xfrm>
            <a:off x="4786314" y="1428736"/>
            <a:ext cx="3643338" cy="2286016"/>
          </a:xfrm>
          <a:prstGeom prst="rect">
            <a:avLst/>
          </a:prstGeom>
          <a:noFill/>
          <a:ln w="28575">
            <a:solidFill>
              <a:schemeClr val="accent3">
                <a:lumMod val="50000"/>
              </a:schemeClr>
            </a:solidFill>
            <a:miter lim="800000"/>
            <a:headEnd/>
            <a:tailEnd/>
          </a:ln>
          <a:effectLst/>
        </p:spPr>
      </p:pic>
      <p:pic>
        <p:nvPicPr>
          <p:cNvPr id="1028" name="Picture 4"/>
          <p:cNvPicPr>
            <a:picLocks noChangeAspect="1" noChangeArrowheads="1"/>
          </p:cNvPicPr>
          <p:nvPr/>
        </p:nvPicPr>
        <p:blipFill>
          <a:blip r:embed="rId3" cstate="email"/>
          <a:srcRect/>
          <a:stretch>
            <a:fillRect/>
          </a:stretch>
        </p:blipFill>
        <p:spPr bwMode="auto">
          <a:xfrm>
            <a:off x="428596" y="3929066"/>
            <a:ext cx="3857652" cy="2366961"/>
          </a:xfrm>
          <a:prstGeom prst="rect">
            <a:avLst/>
          </a:prstGeom>
          <a:noFill/>
          <a:ln w="28575">
            <a:solidFill>
              <a:schemeClr val="accent3">
                <a:lumMod val="50000"/>
              </a:schemeClr>
            </a:solidFill>
            <a:miter lim="800000"/>
            <a:headEnd/>
            <a:tailEnd/>
          </a:ln>
          <a:effectLst/>
        </p:spPr>
      </p:pic>
      <p:pic>
        <p:nvPicPr>
          <p:cNvPr id="1029" name="Picture 5" descr="D:\Мои доки\сканы\летопись\MDS00015.jpg"/>
          <p:cNvPicPr>
            <a:picLocks noChangeAspect="1" noChangeArrowheads="1"/>
          </p:cNvPicPr>
          <p:nvPr/>
        </p:nvPicPr>
        <p:blipFill>
          <a:blip r:embed="rId4" cstate="email"/>
          <a:srcRect/>
          <a:stretch>
            <a:fillRect/>
          </a:stretch>
        </p:blipFill>
        <p:spPr bwMode="auto">
          <a:xfrm>
            <a:off x="4786314" y="3929066"/>
            <a:ext cx="3714776" cy="2408235"/>
          </a:xfrm>
          <a:prstGeom prst="rect">
            <a:avLst/>
          </a:prstGeom>
          <a:noFill/>
          <a:ln w="28575">
            <a:solidFill>
              <a:schemeClr val="accent2">
                <a:lumMod val="50000"/>
              </a:schemeClr>
            </a:solidFill>
          </a:ln>
        </p:spPr>
      </p:pic>
      <p:pic>
        <p:nvPicPr>
          <p:cNvPr id="12" name="Picture 2" descr="C:\Users\dns\Desktop\Рисунок1пу.jpg"/>
          <p:cNvPicPr>
            <a:picLocks noChangeAspect="1" noChangeArrowheads="1"/>
          </p:cNvPicPr>
          <p:nvPr/>
        </p:nvPicPr>
        <p:blipFill>
          <a:blip r:embed="rId5"/>
          <a:srcRect/>
          <a:stretch>
            <a:fillRect/>
          </a:stretch>
        </p:blipFill>
        <p:spPr bwMode="auto">
          <a:xfrm>
            <a:off x="428596" y="1428736"/>
            <a:ext cx="3857652" cy="2302768"/>
          </a:xfrm>
          <a:prstGeom prst="rect">
            <a:avLst/>
          </a:prstGeom>
          <a:noFill/>
          <a:ln w="28575">
            <a:solidFill>
              <a:schemeClr val="accent3">
                <a:lumMod val="50000"/>
              </a:schemeClr>
            </a:solidFill>
          </a:ln>
        </p:spPr>
      </p:pic>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666</TotalTime>
  <Words>685</Words>
  <Application>Microsoft Office PowerPoint</Application>
  <PresentationFormat>Экран (4:3)</PresentationFormat>
  <Paragraphs>50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Муниципальное  бюджетное  учреждение  дополнительного образования  « Дом детского творчества » городского округа Спасск - Дальний</vt:lpstr>
      <vt:lpstr>Листая старые альбомы… 1945 – 1960 гг.</vt:lpstr>
      <vt:lpstr>Слайд 3</vt:lpstr>
      <vt:lpstr>Первый директор Дома пионеров Эськина Евдокия Ивановна</vt:lpstr>
      <vt:lpstr>Первая новогодняя елка  1946 год</vt:lpstr>
      <vt:lpstr>Юные артисты</vt:lpstr>
      <vt:lpstr>На снимке: Сергей Георгиевич Васильев занимается с кружковцами</vt:lpstr>
      <vt:lpstr>Кружок авиамоделистов проработал при Доме пионеров 14 лет : с 1947 года до октября 1961 года. Одним из лучших руководителей, прививших любовь к авиамодельному спорту у школьников Спасска, был Яковлев Владимир Глебович. Последние годы кружком руководил  Лев Исаевич Воловик. В 1961 году авиамоделисты перешли на Станцию юных техников вместе со своим руководителем.</vt:lpstr>
      <vt:lpstr>Авиамоделисты на соревнованиях</vt:lpstr>
      <vt:lpstr>Будущий  авиамоделист</vt:lpstr>
      <vt:lpstr>Пионерский театр </vt:lpstr>
      <vt:lpstr>Кукольный театр</vt:lpstr>
      <vt:lpstr>Кружок  «Юные художники»</vt:lpstr>
      <vt:lpstr>Рисунки юных художников</vt:lpstr>
      <vt:lpstr>Кружок кройки и шитья</vt:lpstr>
      <vt:lpstr>Фотокружок</vt:lpstr>
      <vt:lpstr>Фотографии из альбома  «Пионерское лето в Приморье»  1952 год</vt:lpstr>
      <vt:lpstr>Слайд 18</vt:lpstr>
      <vt:lpstr>Интересные пионерские дела</vt:lpstr>
      <vt:lpstr>Ходили мы в походы…</vt:lpstr>
      <vt:lpstr> Страницы дневника Дома пионеров 1947 – 1960 гг.</vt:lpstr>
      <vt:lpstr>Продолжение следует…</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Листая старые альбомы…</dc:title>
  <dc:creator>пк2</dc:creator>
  <cp:lastModifiedBy>evg</cp:lastModifiedBy>
  <cp:revision>85</cp:revision>
  <dcterms:created xsi:type="dcterms:W3CDTF">2015-02-24T04:02:00Z</dcterms:created>
  <dcterms:modified xsi:type="dcterms:W3CDTF">2015-04-07T23:54:42Z</dcterms:modified>
</cp:coreProperties>
</file>