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5" r:id="rId3"/>
    <p:sldId id="267" r:id="rId4"/>
    <p:sldId id="266" r:id="rId5"/>
    <p:sldId id="268" r:id="rId6"/>
    <p:sldId id="269" r:id="rId7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CBE3"/>
    <a:srgbClr val="D1F0FB"/>
    <a:srgbClr val="1CB6EC"/>
    <a:srgbClr val="44A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9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85960C-0522-4BF0-B0A6-842FC9A4A083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FDE2B-3E00-451E-9126-8C8577FC40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361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9A2C5-EB92-D607-BEC3-3051B6817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1628E18-C43D-0517-6AED-940E739A2D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A8739B4-629B-1814-BF50-FADC10142E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42B976-327D-EE63-1190-570B464874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FDE2B-3E00-451E-9126-8C8577FC407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613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20386B-E9BA-4DD3-A6AE-AF30DB35F4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37618B4-FDC3-4DFB-B95A-7F6D0B51B9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4ADC6F-82C3-46D0-B8EA-47BFA56AC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E4E36-3041-4CD3-887F-4E7D8E343D7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09D423-E395-4D62-919D-471EC12E8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56B56B-D669-46F0-961B-1213D8783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CFAF-D7D6-42A0-A3BE-6A9C91813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723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9B0B53-E209-4D3A-A250-3E2666E6F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BC36976-56CD-401E-9555-5949918B2F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CF987D-2A30-4266-A07B-33D850EF6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E4E36-3041-4CD3-887F-4E7D8E343D7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606E4E-448F-4D78-A81A-07EE31EE5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2F018A-10D1-4DB3-B59A-9ADB980BC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CFAF-D7D6-42A0-A3BE-6A9C91813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298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19CDF7F-9DA3-4819-947D-577A602B5B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74FD9F8-9E51-406E-8AB4-144E72F315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DAFC26-DDB6-41C7-A9F1-25C68D107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E4E36-3041-4CD3-887F-4E7D8E343D7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743EE4-F4D0-4515-9D2B-07D31DD51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7CD443-730A-467D-AC4F-7AC2AB027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CFAF-D7D6-42A0-A3BE-6A9C91813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429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F1E849-3E89-4688-BF06-8CBF6B604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6726EE-CB64-48CF-A381-821D714391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1D0DC9-3E0A-4E03-9904-647E2EB64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E4E36-3041-4CD3-887F-4E7D8E343D7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C52A32-D480-4E28-839C-9D349AE3D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05ADB3-D2B3-46C7-B66E-A0C20E170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CFAF-D7D6-42A0-A3BE-6A9C91813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397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C33E2C-82EC-4B13-A55B-1EB836E8C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6964DF-F00B-423C-9AF4-761F2DAA1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35B353-6A38-4260-B1DF-25A90134B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E4E36-3041-4CD3-887F-4E7D8E343D7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D476E0-B704-471B-A8BD-B96A1D58A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C0510D-7740-4B7B-991E-C67AA6F2D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CFAF-D7D6-42A0-A3BE-6A9C91813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639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8E045D-71F3-4405-B346-C3503BCC8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98A2BD-E2E6-4C72-832F-A18BB8A93F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EB46FB0-D93F-4D9D-B057-06E7625268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51E7C50-698C-4DCD-B678-5F3AC1B5B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E4E36-3041-4CD3-887F-4E7D8E343D7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F95FF86-0647-415E-AF1B-D24438C82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02C190-B963-4B81-89F7-62F503AFC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CFAF-D7D6-42A0-A3BE-6A9C91813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840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41180F-1CD2-4642-A9AA-99A1290AE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D071A0-31C1-4F7D-B3C4-B8F0A3DC44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A4077C6-961E-426C-AC59-68EC8F6425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6379813-BDDE-4A0D-8DE1-02F997361C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2E95286-3F60-4485-8BC1-D962714595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4D940EF-F943-4C67-903F-A2E7F2128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E4E36-3041-4CD3-887F-4E7D8E343D7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40D6FD-FAD2-46AA-8D12-E4162BD07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4B69EAD-40E2-4AFF-8E63-E42D9B0E1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CFAF-D7D6-42A0-A3BE-6A9C91813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986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95CE54-6805-4BF6-ABC3-E3BDDEC0A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3CB8743-AE3F-4C0D-8465-D66989023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E4E36-3041-4CD3-887F-4E7D8E343D7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C1767C4-F86B-4D97-BA1F-01E5BBCBD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9DB2BAD-964B-499F-812D-E5FDB7DA0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CFAF-D7D6-42A0-A3BE-6A9C91813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675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F5F437D-633C-4EF7-8B97-981802A91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E4E36-3041-4CD3-887F-4E7D8E343D7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5B2AD64-6607-4356-AE97-F402EF0C2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C52D2FD-0A61-4A87-884F-EB30E0249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CFAF-D7D6-42A0-A3BE-6A9C91813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678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74ED2E-65DF-4BEC-A8AB-744857711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47542D-4AB1-4FF3-A403-2F8A3CC15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420E24D-ADD4-4CD6-8199-A578ADC0A7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2AF03D0-A603-42D0-AD6B-6A8E72592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E4E36-3041-4CD3-887F-4E7D8E343D7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C26912-8911-4AF6-AFB0-DD6A67C1E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3583AF9-ADD3-43F7-B9D4-3C78AC020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CFAF-D7D6-42A0-A3BE-6A9C91813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97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82DA40-695C-4F9C-8D29-367D74FDD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DAD6379-88FA-4F01-8BB5-0C06B5F9F0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868283F-6F95-48E1-AAB8-B64E653073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BA85BA-0417-487E-85EB-BA9C64D95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E4E36-3041-4CD3-887F-4E7D8E343D7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C6A3CC6-A60B-4EE7-9A5C-F8BA9B1C9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362FC4-2BCA-49AD-8431-9E4EB3EBE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CFAF-D7D6-42A0-A3BE-6A9C91813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22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7C78BF-56C0-419A-9EAC-7912F0E67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4D7880-7140-4AAF-8277-3CDA01493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858998-36EF-4D19-990E-C5F65482CB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E4E36-3041-4CD3-887F-4E7D8E343D7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82682E-9E67-4AE4-AE4C-4F6876174B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71311D-E6AB-4451-92CD-EEC11ED737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BCFAF-D7D6-42A0-A3BE-6A9C91813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801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5000">
              <a:srgbClr val="ADCBE3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E5DCB6-2260-4950-9359-322763D367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34817"/>
            <a:ext cx="9144000" cy="1575145"/>
          </a:xfrm>
        </p:spPr>
        <p:txBody>
          <a:bodyPr>
            <a:normAutofit fontScale="90000"/>
          </a:bodyPr>
          <a:lstStyle/>
          <a:p>
            <a:r>
              <a:rPr lang="ru-RU" sz="4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Глэмпинг</a:t>
            </a:r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городок для туристов на  </a:t>
            </a:r>
            <a:r>
              <a:rPr lang="ru-RU" sz="4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Сорочевском</a:t>
            </a:r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(Кронштадтском) водохранилище.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D5B4E81-9F19-48BC-96AA-81FDA3FAC8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31779" y="5658678"/>
            <a:ext cx="5412828" cy="736910"/>
          </a:xfrm>
        </p:spPr>
        <p:txBody>
          <a:bodyPr>
            <a:normAutofit/>
          </a:bodyPr>
          <a:lstStyle/>
          <a:p>
            <a:pPr algn="r"/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округ Спасск-Дальний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0B2451-F107-473B-ABB3-BA050C159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1408" y="196273"/>
            <a:ext cx="689532" cy="9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781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0772B-BDCA-54A6-739E-6B88B8161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06368EB-3FD6-DBE0-9C44-4685F9B98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29717"/>
            <a:ext cx="3663696" cy="1975739"/>
          </a:xfrm>
        </p:spPr>
        <p:txBody>
          <a:bodyPr>
            <a:normAutofit/>
          </a:bodyPr>
          <a:lstStyle/>
          <a:p>
            <a:br>
              <a:rPr lang="ru-RU"/>
            </a:br>
            <a:endParaRPr lang="ru-RU" dirty="0"/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D417524B-3101-8EB4-10EC-F703C264E7FF}"/>
              </a:ext>
            </a:extLst>
          </p:cNvPr>
          <p:cNvSpPr txBox="1">
            <a:spLocks/>
          </p:cNvSpPr>
          <p:nvPr/>
        </p:nvSpPr>
        <p:spPr>
          <a:xfrm>
            <a:off x="691896" y="3919093"/>
            <a:ext cx="3663696" cy="19757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73FC4FC-BBCC-1E2E-4287-71A080A03B52}"/>
              </a:ext>
            </a:extLst>
          </p:cNvPr>
          <p:cNvSpPr/>
          <p:nvPr/>
        </p:nvSpPr>
        <p:spPr>
          <a:xfrm>
            <a:off x="31304" y="797758"/>
            <a:ext cx="6159286" cy="1026820"/>
          </a:xfrm>
          <a:prstGeom prst="roundRect">
            <a:avLst/>
          </a:prstGeom>
          <a:gradFill>
            <a:gsLst>
              <a:gs pos="0">
                <a:schemeClr val="accent1">
                  <a:lumMod val="9000"/>
                  <a:lumOff val="91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создание комфортабельного отдыха на природе без потери комфорта. Создание точки притяжения на территории МО, развитие туристического потенциала</a:t>
            </a:r>
          </a:p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ACC7407-EEFD-9704-972B-028E6EA61CC6}"/>
              </a:ext>
            </a:extLst>
          </p:cNvPr>
          <p:cNvSpPr/>
          <p:nvPr/>
        </p:nvSpPr>
        <p:spPr>
          <a:xfrm>
            <a:off x="31307" y="3320239"/>
            <a:ext cx="6159285" cy="1314823"/>
          </a:xfrm>
          <a:prstGeom prst="roundRect">
            <a:avLst>
              <a:gd name="adj" fmla="val 15768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аудитория: </a:t>
            </a:r>
          </a:p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молодые пары и семьи с детьми;  </a:t>
            </a:r>
          </a:p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путешественники; </a:t>
            </a:r>
          </a:p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корпоративные клиенты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тимбилдинги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ретриты);  </a:t>
            </a:r>
          </a:p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любители рыбалки и водных видов спорта.  </a:t>
            </a:r>
          </a:p>
          <a:p>
            <a:pPr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210F8CBE-C226-C9A7-8742-1B4A5ADDF3BC}"/>
              </a:ext>
            </a:extLst>
          </p:cNvPr>
          <p:cNvSpPr/>
          <p:nvPr/>
        </p:nvSpPr>
        <p:spPr>
          <a:xfrm>
            <a:off x="31307" y="1917110"/>
            <a:ext cx="6159285" cy="1314823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Сырьевое обеспечение: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транспортная доступность: </a:t>
            </a:r>
            <a:b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6,5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км до автомобильной дороги федерального значения;</a:t>
            </a:r>
          </a:p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км до административного центра Спасск-Дальний.</a:t>
            </a:r>
          </a:p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учреждения СПО (подготовка кадров).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F4237595-7603-D43E-D7A8-ACDB1F09DB17}"/>
              </a:ext>
            </a:extLst>
          </p:cNvPr>
          <p:cNvSpPr/>
          <p:nvPr/>
        </p:nvSpPr>
        <p:spPr>
          <a:xfrm flipH="1">
            <a:off x="31304" y="4733876"/>
            <a:ext cx="6159286" cy="197573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Рынок сбыта: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жители муниципального образования, Приморского края, Хабаровского края, туристы из других регионов РФ, иностранные туристы (Китай), участники СВО. </a:t>
            </a:r>
          </a:p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Поток гостей в Спасском МО в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полугодии 2025 года составил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591,5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тыс. чел. из них:</a:t>
            </a:r>
          </a:p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85,9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тыс. туристы; 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338,4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тыс. транзит;</a:t>
            </a:r>
          </a:p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126,3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тыс. экскурсанты.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5F8CA00-DB59-1859-A7BA-522D07E81C97}"/>
              </a:ext>
            </a:extLst>
          </p:cNvPr>
          <p:cNvSpPr/>
          <p:nvPr/>
        </p:nvSpPr>
        <p:spPr>
          <a:xfrm>
            <a:off x="1849374" y="148385"/>
            <a:ext cx="8715982" cy="56106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Краткое описание проекта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676B4DB-0730-267B-6C27-B88A378C08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566" y="800110"/>
            <a:ext cx="5524227" cy="3020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34F0B5A-A1B3-49CB-361C-E3EEFFAD88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566" y="3820512"/>
            <a:ext cx="5524227" cy="28891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0629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232631-EC32-07B3-BBC3-29D183E87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70137A8-F455-7B55-75BC-F96D6D99F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652" y="1125336"/>
            <a:ext cx="6634264" cy="555756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br>
              <a:rPr lang="ru-RU" sz="3000" kern="5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000" kern="5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000" kern="5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000" kern="5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000" kern="5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000" kern="5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000" kern="5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kern="500" spc="-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C1EDED0-CBB4-F7C3-A839-0F6EB28E04D8}"/>
              </a:ext>
            </a:extLst>
          </p:cNvPr>
          <p:cNvSpPr/>
          <p:nvPr/>
        </p:nvSpPr>
        <p:spPr>
          <a:xfrm>
            <a:off x="683172" y="230392"/>
            <a:ext cx="6192168" cy="64196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4683B0DB-E65F-B3AE-BF3F-1F39CE642DFE}"/>
              </a:ext>
            </a:extLst>
          </p:cNvPr>
          <p:cNvSpPr/>
          <p:nvPr/>
        </p:nvSpPr>
        <p:spPr>
          <a:xfrm>
            <a:off x="126124" y="956442"/>
            <a:ext cx="7210097" cy="2354317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Земельный участок.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ориентира: Приморский край, Спасский район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с.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Кронштадтка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ул. Луговая, 1.</a:t>
            </a:r>
          </a:p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Условный кадастровый номер: 25:16:030202:ЗУ1</a:t>
            </a:r>
            <a:br>
              <a:rPr lang="ru-RU" sz="1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собственности земельного участка: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государственная, федеральная (земли лесного фонда).</a:t>
            </a:r>
            <a:b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площадь: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20026,91 кв.м. 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разрешенного использования: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определен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443E6CB-DA4F-B3E2-59A4-5610C42BBD3F}"/>
              </a:ext>
            </a:extLst>
          </p:cNvPr>
          <p:cNvSpPr/>
          <p:nvPr/>
        </p:nvSpPr>
        <p:spPr>
          <a:xfrm>
            <a:off x="126124" y="3394842"/>
            <a:ext cx="7210097" cy="1450427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информация о земельном участке.</a:t>
            </a: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Электроэнергия -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альтернативное электроснабжение (генераторы, солнечные батареи).</a:t>
            </a:r>
            <a:b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Водоснабжение (водоотведение) –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альтернативное водоснабжение и водоотведение (скважины,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биосептики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42D1B9CC-DC36-17A2-41CD-379DCB0DC412}"/>
              </a:ext>
            </a:extLst>
          </p:cNvPr>
          <p:cNvSpPr/>
          <p:nvPr/>
        </p:nvSpPr>
        <p:spPr>
          <a:xfrm>
            <a:off x="126124" y="4940590"/>
            <a:ext cx="7210097" cy="1742311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Мощность проекта.</a:t>
            </a:r>
            <a:b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купольных шатров (2-х и 4-х местные), столовая (единовременная вместимость до 30 человек, баня (с 2-мя саунами), 10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мангальных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зон, 10 беседок, 2 спортивные площадки, 1 детская площадка, 1 пирс. Дополнительные услуги: прокат инвентаря, катание на лодках, упряжках, снегоходах, рыбалка, культурные мероприятия.</a:t>
            </a:r>
            <a:endParaRPr lang="ru-RU" sz="16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C743BB3-E24B-BB61-F36D-C9974DE7E7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77" t="10387" r="28552" b="6943"/>
          <a:stretch/>
        </p:blipFill>
        <p:spPr bwMode="auto">
          <a:xfrm>
            <a:off x="7464797" y="0"/>
            <a:ext cx="4727202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DF66A8A-A84E-8DA2-D661-F3AF22C7BFFD}"/>
              </a:ext>
            </a:extLst>
          </p:cNvPr>
          <p:cNvSpPr txBox="1"/>
          <p:nvPr/>
        </p:nvSpPr>
        <p:spPr>
          <a:xfrm>
            <a:off x="7464797" y="230392"/>
            <a:ext cx="225727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4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имеет 1 подъездной путь (необходимо его обустройство). От центра села на удалении-3400 м, </a:t>
            </a:r>
          </a:p>
          <a:p>
            <a:pPr>
              <a:buNone/>
            </a:pPr>
            <a:r>
              <a:rPr lang="ru-RU" sz="14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 а/д А-370 «Уссури» - 8200 м</a:t>
            </a:r>
            <a:endParaRPr lang="ru-RU" sz="1400" dirty="0">
              <a:solidFill>
                <a:schemeClr val="accent1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075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2E7F0D-AEFA-0C0A-6288-320C4B727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38F3F89-890B-E04E-9EEB-9796F5188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652" y="1205948"/>
            <a:ext cx="6634264" cy="5476954"/>
          </a:xfrm>
          <a:noFill/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br>
              <a:rPr lang="ru-RU" sz="3000" kern="5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000" kern="5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000" kern="5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000" kern="5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000" kern="5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000" kern="5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000" kern="5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kern="500" spc="-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AA67722-424D-E682-B9E0-3ED43A3FB05E}"/>
              </a:ext>
            </a:extLst>
          </p:cNvPr>
          <p:cNvSpPr/>
          <p:nvPr/>
        </p:nvSpPr>
        <p:spPr>
          <a:xfrm>
            <a:off x="241076" y="230391"/>
            <a:ext cx="6634264" cy="89494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Инвестиционные показатели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7B2674-2BE2-78A9-B22F-39412C8F968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1" r="31081"/>
          <a:stretch>
            <a:fillRect/>
          </a:stretch>
        </p:blipFill>
        <p:spPr bwMode="auto">
          <a:xfrm>
            <a:off x="7217923" y="1"/>
            <a:ext cx="497407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E9997795-3FD9-FAA6-470D-A0999E04DB1E}"/>
              </a:ext>
            </a:extLst>
          </p:cNvPr>
          <p:cNvSpPr/>
          <p:nvPr/>
        </p:nvSpPr>
        <p:spPr>
          <a:xfrm>
            <a:off x="147145" y="1374913"/>
            <a:ext cx="6856771" cy="2054087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kern="500" spc="-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объем инвестиций – </a:t>
            </a:r>
            <a:r>
              <a:rPr lang="ru-RU" sz="2200" i="1" kern="500" spc="-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34 581 </a:t>
            </a:r>
            <a:r>
              <a:rPr lang="ru-RU" sz="2000" kern="500" spc="-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  <a:br>
              <a:rPr lang="ru-RU" sz="2000" kern="500" spc="-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kern="500" spc="-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инвестирования –  около </a:t>
            </a:r>
            <a:r>
              <a:rPr lang="ru-RU" sz="2200" i="1" kern="500" spc="-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kern="500" spc="-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лет.</a:t>
            </a:r>
            <a:br>
              <a:rPr lang="ru-RU" sz="2000" kern="500" spc="-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kern="500" spc="-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инвестирования строительства – </a:t>
            </a:r>
            <a:r>
              <a:rPr lang="ru-RU" sz="2200" i="1" kern="500" spc="-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1-1.5 </a:t>
            </a:r>
            <a:r>
              <a:rPr lang="ru-RU" sz="2000" kern="500" spc="-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лет.</a:t>
            </a:r>
            <a:br>
              <a:rPr lang="ru-RU" sz="2000" kern="500" spc="-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kern="500" spc="-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окупаемости проекта – </a:t>
            </a:r>
            <a:r>
              <a:rPr lang="ru-RU" sz="2200" i="1" kern="500" spc="-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6,4</a:t>
            </a:r>
            <a:r>
              <a:rPr lang="ru-RU" sz="2000" kern="500" spc="-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года.</a:t>
            </a:r>
            <a:br>
              <a:rPr lang="ru-RU" sz="2000" kern="500" spc="-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30AAF99-2748-8DA5-566E-54FCA801244D}"/>
              </a:ext>
            </a:extLst>
          </p:cNvPr>
          <p:cNvSpPr/>
          <p:nvPr/>
        </p:nvSpPr>
        <p:spPr>
          <a:xfrm>
            <a:off x="155645" y="3877535"/>
            <a:ext cx="6848270" cy="2356831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kern="500" spc="-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эффективности проекта (</a:t>
            </a:r>
            <a:r>
              <a:rPr lang="en-US" sz="2000" b="1" kern="500" spc="-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NPV, IRR, PI)</a:t>
            </a:r>
            <a:br>
              <a:rPr lang="ru-RU" sz="2000" b="1" kern="500" spc="-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spc="-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Внутренняя норма доходности (</a:t>
            </a:r>
            <a:r>
              <a:rPr lang="en-US" sz="2000" spc="-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IRR)</a:t>
            </a:r>
            <a:r>
              <a:rPr lang="ru-RU" sz="2000" spc="-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i="1" spc="-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21,32</a:t>
            </a:r>
            <a:r>
              <a:rPr lang="ru-RU" sz="2000" spc="-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%.</a:t>
            </a:r>
            <a:br>
              <a:rPr lang="ru-RU" sz="2000" spc="-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spc="-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Чистый денежный поток (</a:t>
            </a:r>
            <a:r>
              <a:rPr lang="en-US" sz="2000" spc="-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NPV)</a:t>
            </a:r>
            <a:r>
              <a:rPr lang="ru-RU" sz="2000" spc="-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:- </a:t>
            </a:r>
            <a:r>
              <a:rPr lang="ru-RU" sz="2200" i="1" spc="-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34 258 </a:t>
            </a:r>
            <a:r>
              <a:rPr lang="ru-RU" sz="2000" spc="-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  <a:br>
              <a:rPr lang="ru-RU" sz="2000" b="1" spc="-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943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Подложнюк_ЕГ\Desktop\qrcod_Мин тур.png">
            <a:extLst>
              <a:ext uri="{FF2B5EF4-FFF2-40B4-BE49-F238E27FC236}">
                <a16:creationId xmlns:a16="http://schemas.microsoft.com/office/drawing/2014/main" id="{70946343-B19E-4823-A599-C3A386838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348" y="5338955"/>
            <a:ext cx="1325746" cy="1287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Подложнюк_ЕГ\Desktop\минтуризма пк.jpg">
            <a:extLst>
              <a:ext uri="{FF2B5EF4-FFF2-40B4-BE49-F238E27FC236}">
                <a16:creationId xmlns:a16="http://schemas.microsoft.com/office/drawing/2014/main" id="{01BF3FF9-8130-4ECE-B21F-4C11A3593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347" y="4611756"/>
            <a:ext cx="1442659" cy="689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25737CA-A3C6-4DB8-997C-855E3D98A87A}"/>
              </a:ext>
            </a:extLst>
          </p:cNvPr>
          <p:cNvSpPr/>
          <p:nvPr/>
        </p:nvSpPr>
        <p:spPr>
          <a:xfrm>
            <a:off x="460158" y="231913"/>
            <a:ext cx="11252969" cy="788504"/>
          </a:xfrm>
          <a:prstGeom prst="rect">
            <a:avLst/>
          </a:prstGeom>
          <a:gradFill>
            <a:gsLst>
              <a:gs pos="13112">
                <a:srgbClr val="E9EEF8"/>
              </a:gs>
              <a:gs pos="23498">
                <a:srgbClr val="DEE6F4"/>
              </a:gs>
              <a:gs pos="44844">
                <a:srgbClr val="C9D6ED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поддержки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68B2BFE-138E-40D6-A8B0-18642E1C38A3}"/>
              </a:ext>
            </a:extLst>
          </p:cNvPr>
          <p:cNvSpPr/>
          <p:nvPr/>
        </p:nvSpPr>
        <p:spPr>
          <a:xfrm>
            <a:off x="460160" y="1179442"/>
            <a:ext cx="6037918" cy="3061253"/>
          </a:xfrm>
          <a:prstGeom prst="roundRect">
            <a:avLst/>
          </a:prstGeom>
          <a:gradFill>
            <a:gsLst>
              <a:gs pos="13112">
                <a:srgbClr val="E9EEF8"/>
              </a:gs>
              <a:gs pos="23498">
                <a:srgbClr val="DEE6F4"/>
              </a:gs>
              <a:gs pos="44844">
                <a:srgbClr val="C9D6ED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поддержка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направлению «Туризм»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Создание номерного фонда.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Развитие точек туристского притяжения (благоустройство пляжных территорий и мест отдыха у воды).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Обустройство мест туристского показа.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Продвижение туристского потенциала.</a:t>
            </a:r>
          </a:p>
          <a:p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91C8CE3B-31B8-4F57-B42D-55FD0A644BB2}"/>
              </a:ext>
            </a:extLst>
          </p:cNvPr>
          <p:cNvSpPr/>
          <p:nvPr/>
        </p:nvSpPr>
        <p:spPr>
          <a:xfrm>
            <a:off x="6692348" y="1179442"/>
            <a:ext cx="5020779" cy="3061254"/>
          </a:xfrm>
          <a:prstGeom prst="roundRect">
            <a:avLst/>
          </a:prstGeom>
          <a:gradFill>
            <a:gsLst>
              <a:gs pos="13112">
                <a:srgbClr val="E9EEF8"/>
              </a:gs>
              <a:gs pos="23498">
                <a:srgbClr val="DEE6F4"/>
              </a:gs>
              <a:gs pos="44844">
                <a:srgbClr val="C9D6ED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Преференциальный режим СПВ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Льготы по земельному налогу: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освобождение от уплаты налога в течении первых 5 лет с момента получения статуса резидента;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понижение ставки на 60% в течении последующих 5 лет.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14349A4F-7EC2-4402-975D-8CCF94B130A4}"/>
              </a:ext>
            </a:extLst>
          </p:cNvPr>
          <p:cNvSpPr/>
          <p:nvPr/>
        </p:nvSpPr>
        <p:spPr>
          <a:xfrm>
            <a:off x="460158" y="4399720"/>
            <a:ext cx="6037919" cy="2226367"/>
          </a:xfrm>
          <a:prstGeom prst="roundRect">
            <a:avLst/>
          </a:prstGeom>
          <a:gradFill>
            <a:gsLst>
              <a:gs pos="13112">
                <a:srgbClr val="E9EEF8"/>
              </a:gs>
              <a:gs pos="23498">
                <a:srgbClr val="DEE6F4"/>
              </a:gs>
              <a:gs pos="44844">
                <a:srgbClr val="C9D6ED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поддержка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инвестиционных проектов, оказание инвестору консультативного, информационного, а также организационного содействия, направленного на реализацию инвестиционного проекта.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8E544A7-730C-40AC-BCE2-DA5B618EF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455" y="5300869"/>
            <a:ext cx="1417454" cy="134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1" descr="C:\Users\Подложнюк_ЕГ\Desktop\Доки для обучения\Пакетные предложения\База отдыха оз. Бассейн с. Яковлевка\Картинки для слайдов\мой бизнес.png">
            <a:extLst>
              <a:ext uri="{FF2B5EF4-FFF2-40B4-BE49-F238E27FC236}">
                <a16:creationId xmlns:a16="http://schemas.microsoft.com/office/drawing/2014/main" id="{51133A8D-644D-4B29-99FA-40CC65B16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895" y="4708634"/>
            <a:ext cx="1349926" cy="45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0" descr="C:\Users\Подложнюк_ЕГ\Desktop\инвест агенство.png">
            <a:extLst>
              <a:ext uri="{FF2B5EF4-FFF2-40B4-BE49-F238E27FC236}">
                <a16:creationId xmlns:a16="http://schemas.microsoft.com/office/drawing/2014/main" id="{B0AA626E-5FEA-4687-AD25-762CB44C5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1301" y="4611755"/>
            <a:ext cx="1359510" cy="689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F6B4AB7-3A99-4049-87F2-B69741DC8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1301" y="5300869"/>
            <a:ext cx="1411990" cy="129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450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B19971-7667-EA42-5440-19A4A0D47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8238CE-5FE3-7686-8EA8-9E6BA72C6F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7DD199C-D2AE-4564-6C02-080F2CA1CB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607" y="524921"/>
            <a:ext cx="3804745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584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539</Words>
  <Application>Microsoft Office PowerPoint</Application>
  <PresentationFormat>Широкоэкранный</PresentationFormat>
  <Paragraphs>48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Глэмпинг -  городок для туристов на  Сорочевском (Кронштадтском) водохранилище.</vt:lpstr>
      <vt:lpstr> </vt:lpstr>
      <vt:lpstr>       </vt:lpstr>
      <vt:lpstr>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проекта</dc:title>
  <dc:creator>Пользователь9</dc:creator>
  <cp:lastModifiedBy>oseledec_ov</cp:lastModifiedBy>
  <cp:revision>37</cp:revision>
  <cp:lastPrinted>2025-10-08T08:32:15Z</cp:lastPrinted>
  <dcterms:created xsi:type="dcterms:W3CDTF">2025-10-07T03:45:11Z</dcterms:created>
  <dcterms:modified xsi:type="dcterms:W3CDTF">2025-10-09T02:39:18Z</dcterms:modified>
</cp:coreProperties>
</file>