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ru-RU" sz="60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41D587CE-299D-420A-A8BF-28B5C2DA6E34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19.05.2023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C54338DA-8934-497F-A4D9-9672154F9576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 Light"/>
              </a:rPr>
              <a:t>Образец заголовка</a:t>
            </a:r>
            <a:endParaRPr lang="ru-RU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Образец текста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400" b="0" strike="noStrike" spc="-1">
                <a:solidFill>
                  <a:srgbClr val="000000"/>
                </a:solidFill>
                <a:latin typeface="Calibri"/>
              </a:rPr>
              <a:t>Второй уровень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Третий уровень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Четвертый уровень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Пятый уровень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1151F3F9-9B7B-46A4-BD52-E96A2515EE06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pPr>
                <a:lnSpc>
                  <a:spcPct val="100000"/>
                </a:lnSpc>
              </a:pPr>
              <a:t>19.05.2023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173C9EA5-931A-4B12-9C13-6A54109D26F9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jpeg"/><Relationship Id="rId7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emf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5122440" y="804240"/>
            <a:ext cx="6612120" cy="552852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spcBef>
                <a:spcPts val="1001"/>
              </a:spcBef>
              <a:spcAft>
                <a:spcPts val="1199"/>
              </a:spcAft>
              <a:tabLst>
                <a:tab pos="0" algn="l"/>
              </a:tabLst>
            </a:pPr>
            <a:r>
              <a:rPr lang="ru-RU" sz="2400" b="1" strike="noStrike" spc="-1">
                <a:solidFill>
                  <a:srgbClr val="29166D"/>
                </a:solidFill>
                <a:latin typeface="Times New Roman"/>
              </a:rPr>
              <a:t>Дата: </a:t>
            </a:r>
            <a:r>
              <a:rPr lang="ru-RU" sz="2400" b="0" strike="noStrike" spc="-1">
                <a:solidFill>
                  <a:srgbClr val="29166D"/>
                </a:solidFill>
                <a:latin typeface="Times New Roman"/>
              </a:rPr>
              <a:t>28 мая 2023 года</a:t>
            </a:r>
            <a:endParaRPr lang="ru-RU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  <a:spcBef>
                <a:spcPts val="1001"/>
              </a:spcBef>
              <a:spcAft>
                <a:spcPts val="1199"/>
              </a:spcAft>
              <a:tabLst>
                <a:tab pos="0" algn="l"/>
              </a:tabLst>
            </a:pPr>
            <a:r>
              <a:rPr lang="ru-RU" sz="2400" b="1" strike="noStrike" spc="-1">
                <a:solidFill>
                  <a:srgbClr val="29166D"/>
                </a:solidFill>
                <a:latin typeface="Times New Roman"/>
              </a:rPr>
              <a:t>Место: </a:t>
            </a:r>
            <a:r>
              <a:rPr lang="ru-RU" sz="2400" b="0" strike="noStrike" spc="-1">
                <a:solidFill>
                  <a:srgbClr val="29166D"/>
                </a:solidFill>
                <a:latin typeface="Times New Roman"/>
              </a:rPr>
              <a:t>Город Арсеньев: стадион «Восток» и Дальневосточный авиационный музейно-выставочный центр</a:t>
            </a:r>
            <a:endParaRPr lang="ru-RU" sz="2400" b="0" strike="noStrike" spc="-1">
              <a:latin typeface="Arial"/>
            </a:endParaRPr>
          </a:p>
          <a:p>
            <a:pPr algn="just">
              <a:lnSpc>
                <a:spcPct val="6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400" b="1" strike="noStrike" spc="-1">
                <a:solidFill>
                  <a:srgbClr val="29166D"/>
                </a:solidFill>
                <a:latin typeface="Times New Roman"/>
              </a:rPr>
              <a:t>Целевая аудитория</a:t>
            </a:r>
            <a:r>
              <a:rPr lang="ru-RU" sz="2400" b="0" strike="noStrike" spc="-1">
                <a:solidFill>
                  <a:srgbClr val="29166D"/>
                </a:solidFill>
                <a:latin typeface="Times New Roman"/>
              </a:rPr>
              <a:t>:</a:t>
            </a:r>
            <a:endParaRPr lang="ru-RU" sz="2400" b="0" strike="noStrike" spc="-1">
              <a:latin typeface="Arial"/>
            </a:endParaRPr>
          </a:p>
          <a:p>
            <a:pPr algn="just">
              <a:lnSpc>
                <a:spcPct val="110000"/>
              </a:lnSpc>
              <a:spcBef>
                <a:spcPts val="1001"/>
              </a:spcBef>
              <a:spcAft>
                <a:spcPts val="1199"/>
              </a:spcAft>
              <a:tabLst>
                <a:tab pos="0" algn="l"/>
              </a:tabLst>
            </a:pPr>
            <a:r>
              <a:rPr lang="ru-RU" sz="2400" b="0" strike="noStrike" spc="-1">
                <a:solidFill>
                  <a:srgbClr val="29166D"/>
                </a:solidFill>
                <a:latin typeface="Times New Roman"/>
              </a:rPr>
              <a:t>Широкий охват населения города с привлечением школьников и туристов Приморского края. Для каждой возрастной категории предусмотрены индивидуальные активности и мероприятия. Разновозрастная аудитория от 3-х лет и старше.</a:t>
            </a:r>
            <a:endParaRPr lang="ru-RU" sz="2400" b="0" strike="noStrike" spc="-1">
              <a:latin typeface="Arial"/>
            </a:endParaRPr>
          </a:p>
          <a:p>
            <a:pPr algn="just">
              <a:lnSpc>
                <a:spcPct val="6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2400" b="0" strike="noStrike" spc="-1">
              <a:latin typeface="Arial"/>
            </a:endParaRPr>
          </a:p>
        </p:txBody>
      </p:sp>
      <p:pic>
        <p:nvPicPr>
          <p:cNvPr id="83" name="Рисунок 82"/>
          <p:cNvPicPr/>
          <p:nvPr/>
        </p:nvPicPr>
        <p:blipFill>
          <a:blip r:embed="rId2"/>
          <a:stretch/>
        </p:blipFill>
        <p:spPr>
          <a:xfrm>
            <a:off x="10426680" y="88920"/>
            <a:ext cx="1562040" cy="927000"/>
          </a:xfrm>
          <a:prstGeom prst="rect">
            <a:avLst/>
          </a:prstGeom>
          <a:ln>
            <a:noFill/>
          </a:ln>
        </p:spPr>
      </p:pic>
      <p:pic>
        <p:nvPicPr>
          <p:cNvPr id="84" name="Рисунок 83"/>
          <p:cNvPicPr/>
          <p:nvPr/>
        </p:nvPicPr>
        <p:blipFill>
          <a:blip r:embed="rId3" cstate="email"/>
          <a:stretch/>
        </p:blipFill>
        <p:spPr>
          <a:xfrm>
            <a:off x="432000" y="344880"/>
            <a:ext cx="4278960" cy="6135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Рисунок 6"/>
          <p:cNvPicPr/>
          <p:nvPr/>
        </p:nvPicPr>
        <p:blipFill>
          <a:blip r:embed="rId2" cstate="email"/>
          <a:srcRect l="-498" b="-2501"/>
          <a:stretch/>
        </p:blipFill>
        <p:spPr>
          <a:xfrm>
            <a:off x="6514920" y="3625200"/>
            <a:ext cx="5169600" cy="3122640"/>
          </a:xfrm>
          <a:prstGeom prst="rect">
            <a:avLst/>
          </a:prstGeom>
          <a:ln>
            <a:noFill/>
          </a:ln>
        </p:spPr>
      </p:pic>
      <p:sp>
        <p:nvSpPr>
          <p:cNvPr id="86" name="TextShape 1"/>
          <p:cNvSpPr txBox="1"/>
          <p:nvPr/>
        </p:nvSpPr>
        <p:spPr>
          <a:xfrm>
            <a:off x="2362320" y="207360"/>
            <a:ext cx="7137000" cy="6649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ru-RU" sz="2400" b="1" strike="noStrike" spc="-1">
                <a:solidFill>
                  <a:srgbClr val="29166D"/>
                </a:solidFill>
                <a:latin typeface="Times New Roman"/>
              </a:rPr>
              <a:t>Площадки проведения фестиваля и мероприятия: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TextShape 2"/>
          <p:cNvSpPr txBox="1"/>
          <p:nvPr/>
        </p:nvSpPr>
        <p:spPr>
          <a:xfrm>
            <a:off x="363960" y="965160"/>
            <a:ext cx="6132600" cy="51861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000" b="0" strike="noStrike" spc="-1">
                <a:solidFill>
                  <a:srgbClr val="29166D"/>
                </a:solidFill>
                <a:latin typeface="Times New Roman"/>
              </a:rPr>
              <a:t>Программа фестиваля разработана с учетом вовлечения участников и гостей фестиваля всех возрастов в разнообразные активности технической и творческой направленности. 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9166D"/>
              </a:buClr>
              <a:buFont typeface="Arial"/>
              <a:buChar char="•"/>
              <a:tabLst>
                <a:tab pos="0" algn="l"/>
              </a:tabLst>
            </a:pPr>
            <a:r>
              <a:rPr lang="ru-RU" sz="2400" b="0" strike="noStrike" spc="-1">
                <a:solidFill>
                  <a:srgbClr val="29166D"/>
                </a:solidFill>
                <a:latin typeface="Times New Roman"/>
              </a:rPr>
              <a:t>Дальневосточный авиационный музейно-выставочный центр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000" b="0" strike="noStrike" spc="-1">
                <a:solidFill>
                  <a:srgbClr val="29166D"/>
                </a:solidFill>
                <a:latin typeface="Times New Roman"/>
              </a:rPr>
              <a:t>Посещение организованными туристическими группами и всеми желающими Дальневосточного музея авиации.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000" b="0" strike="noStrike" spc="-1">
                <a:solidFill>
                  <a:srgbClr val="29166D"/>
                </a:solidFill>
                <a:latin typeface="Times New Roman"/>
              </a:rPr>
              <a:t>Обеспечена доступность для детей от 3-х лет, пенсионеров и людей с ограниченными возможностями.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88" name="Рисунок 4"/>
          <p:cNvPicPr/>
          <p:nvPr/>
        </p:nvPicPr>
        <p:blipFill>
          <a:blip r:embed="rId3" cstate="email"/>
          <a:stretch/>
        </p:blipFill>
        <p:spPr>
          <a:xfrm>
            <a:off x="6496920" y="872640"/>
            <a:ext cx="5187600" cy="2594160"/>
          </a:xfrm>
          <a:prstGeom prst="rect">
            <a:avLst/>
          </a:prstGeom>
          <a:ln>
            <a:noFill/>
          </a:ln>
        </p:spPr>
      </p:pic>
      <p:pic>
        <p:nvPicPr>
          <p:cNvPr id="89" name="Рисунок 88"/>
          <p:cNvPicPr/>
          <p:nvPr/>
        </p:nvPicPr>
        <p:blipFill>
          <a:blip r:embed="rId4"/>
          <a:stretch/>
        </p:blipFill>
        <p:spPr>
          <a:xfrm>
            <a:off x="10426680" y="88920"/>
            <a:ext cx="1562040" cy="927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Shape 1"/>
          <p:cNvSpPr txBox="1"/>
          <p:nvPr/>
        </p:nvSpPr>
        <p:spPr>
          <a:xfrm>
            <a:off x="406440" y="1135440"/>
            <a:ext cx="4359240" cy="5367960"/>
          </a:xfrm>
          <a:prstGeom prst="rect">
            <a:avLst/>
          </a:prstGeom>
          <a:noFill/>
          <a:ln>
            <a:noFill/>
          </a:ln>
        </p:spPr>
        <p:txBody>
          <a:bodyPr>
            <a:normAutofit fontScale="95500" lnSpcReduction="10000"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r>
              <a:rPr lang="ru-RU" sz="2000" b="1" strike="noStrike" spc="-1">
                <a:solidFill>
                  <a:srgbClr val="29166D"/>
                </a:solidFill>
                <a:latin typeface="Times New Roman"/>
              </a:rPr>
              <a:t>Стадион «Восток»:</a:t>
            </a:r>
            <a:endParaRPr lang="ru-RU" sz="20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9166D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800" b="0" strike="noStrike" spc="-1">
                <a:solidFill>
                  <a:srgbClr val="29166D"/>
                </a:solidFill>
                <a:latin typeface="Times New Roman"/>
              </a:rPr>
              <a:t>Организован сад ветра;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9166D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800" b="0" strike="noStrike" spc="-1">
                <a:solidFill>
                  <a:srgbClr val="29166D"/>
                </a:solidFill>
                <a:latin typeface="Times New Roman"/>
              </a:rPr>
              <a:t>Парад участников - марш юнармейцев и учащихся специальных классов;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9166D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800" b="0" strike="noStrike" spc="-1">
                <a:solidFill>
                  <a:srgbClr val="29166D"/>
                </a:solidFill>
                <a:latin typeface="Times New Roman"/>
              </a:rPr>
              <a:t>Показательные прыжки парашютистов с флагами России, Приморского края, г.Арсеньева;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9166D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800" b="0" strike="noStrike" spc="-1">
                <a:solidFill>
                  <a:srgbClr val="29166D"/>
                </a:solidFill>
                <a:latin typeface="Times New Roman"/>
              </a:rPr>
              <a:t>Демонстрационный полет парапланеристов;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9166D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800" b="0" strike="noStrike" spc="-1">
                <a:solidFill>
                  <a:srgbClr val="29166D"/>
                </a:solidFill>
                <a:latin typeface="Times New Roman"/>
              </a:rPr>
              <a:t>Показательные выступления уникальных радиоуправляемых авиамоделей;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9166D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800" b="0" strike="noStrike" spc="-1">
                <a:solidFill>
                  <a:srgbClr val="29166D"/>
                </a:solidFill>
                <a:latin typeface="Times New Roman"/>
              </a:rPr>
              <a:t>Командные выступления школьников по запуску авиамоделей;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9166D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800" b="0" strike="noStrike" spc="-1">
                <a:solidFill>
                  <a:srgbClr val="29166D"/>
                </a:solidFill>
                <a:latin typeface="Times New Roman"/>
              </a:rPr>
              <a:t>Выступления команд по запуску воздушных змеев;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9166D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800" b="0" strike="noStrike" spc="-1">
                <a:solidFill>
                  <a:srgbClr val="29166D"/>
                </a:solidFill>
                <a:latin typeface="Times New Roman"/>
              </a:rPr>
              <a:t>Индивидуальные состязания по запуску воздушных змеев;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9166D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800" b="0" strike="noStrike" spc="-1">
                <a:solidFill>
                  <a:srgbClr val="29166D"/>
                </a:solidFill>
                <a:latin typeface="Times New Roman"/>
              </a:rPr>
              <a:t>Мастер-классы по изготовлению воздушных змеев и авиамоделей;</a:t>
            </a: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pos="0" algn="l"/>
              </a:tabLst>
            </a:pPr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1" name="Рисунок 6"/>
          <p:cNvPicPr/>
          <p:nvPr/>
        </p:nvPicPr>
        <p:blipFill>
          <a:blip r:embed="rId2" cstate="email"/>
          <a:stretch/>
        </p:blipFill>
        <p:spPr>
          <a:xfrm>
            <a:off x="4853160" y="808560"/>
            <a:ext cx="3553920" cy="1645560"/>
          </a:xfrm>
          <a:prstGeom prst="rect">
            <a:avLst/>
          </a:prstGeom>
          <a:ln>
            <a:noFill/>
          </a:ln>
        </p:spPr>
      </p:pic>
      <p:pic>
        <p:nvPicPr>
          <p:cNvPr id="92" name="Рисунок 9"/>
          <p:cNvPicPr/>
          <p:nvPr/>
        </p:nvPicPr>
        <p:blipFill>
          <a:blip r:embed="rId3" cstate="email"/>
          <a:stretch/>
        </p:blipFill>
        <p:spPr>
          <a:xfrm>
            <a:off x="4853160" y="4535640"/>
            <a:ext cx="3553920" cy="2072520"/>
          </a:xfrm>
          <a:prstGeom prst="rect">
            <a:avLst/>
          </a:prstGeom>
          <a:ln>
            <a:noFill/>
          </a:ln>
        </p:spPr>
      </p:pic>
      <p:sp>
        <p:nvSpPr>
          <p:cNvPr id="93" name="TextShape 2"/>
          <p:cNvSpPr txBox="1"/>
          <p:nvPr/>
        </p:nvSpPr>
        <p:spPr>
          <a:xfrm>
            <a:off x="2362320" y="207360"/>
            <a:ext cx="7137000" cy="6649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ru-RU" sz="2400" b="1" strike="noStrike" spc="-1">
                <a:solidFill>
                  <a:srgbClr val="29166D"/>
                </a:solidFill>
                <a:latin typeface="Times New Roman"/>
              </a:rPr>
              <a:t>Площадки проведения фестиваля и мероприятия: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4" name="Picture 32" descr="https://www.grandactive.ru/UploadedFiles/2020/2020-08/cb169b86-aa63-4390-8251-d1362fc44d5c.jpg"/>
          <p:cNvPicPr/>
          <p:nvPr/>
        </p:nvPicPr>
        <p:blipFill>
          <a:blip r:embed="rId4" cstate="email"/>
          <a:srcRect/>
          <a:stretch/>
        </p:blipFill>
        <p:spPr>
          <a:xfrm>
            <a:off x="4853160" y="2533680"/>
            <a:ext cx="1891800" cy="1910880"/>
          </a:xfrm>
          <a:prstGeom prst="rect">
            <a:avLst/>
          </a:prstGeom>
          <a:ln>
            <a:noFill/>
          </a:ln>
        </p:spPr>
      </p:pic>
      <p:pic>
        <p:nvPicPr>
          <p:cNvPr id="95" name="Рисунок 4"/>
          <p:cNvPicPr/>
          <p:nvPr/>
        </p:nvPicPr>
        <p:blipFill>
          <a:blip r:embed="rId5" cstate="email"/>
          <a:srcRect/>
          <a:stretch/>
        </p:blipFill>
        <p:spPr>
          <a:xfrm>
            <a:off x="4853160" y="4535640"/>
            <a:ext cx="3553920" cy="2072520"/>
          </a:xfrm>
          <a:prstGeom prst="rect">
            <a:avLst/>
          </a:prstGeom>
          <a:ln>
            <a:noFill/>
          </a:ln>
        </p:spPr>
      </p:pic>
      <p:pic>
        <p:nvPicPr>
          <p:cNvPr id="96" name="Рисунок 95"/>
          <p:cNvPicPr/>
          <p:nvPr/>
        </p:nvPicPr>
        <p:blipFill>
          <a:blip r:embed="rId6"/>
          <a:stretch/>
        </p:blipFill>
        <p:spPr>
          <a:xfrm>
            <a:off x="8483760" y="800280"/>
            <a:ext cx="3606840" cy="3124080"/>
          </a:xfrm>
          <a:prstGeom prst="rect">
            <a:avLst/>
          </a:prstGeom>
          <a:ln>
            <a:noFill/>
          </a:ln>
        </p:spPr>
      </p:pic>
      <p:pic>
        <p:nvPicPr>
          <p:cNvPr id="97" name="Рисунок 96"/>
          <p:cNvPicPr/>
          <p:nvPr/>
        </p:nvPicPr>
        <p:blipFill>
          <a:blip r:embed="rId7"/>
          <a:stretch/>
        </p:blipFill>
        <p:spPr>
          <a:xfrm>
            <a:off x="4838760" y="2527200"/>
            <a:ext cx="3556080" cy="1917720"/>
          </a:xfrm>
          <a:prstGeom prst="rect">
            <a:avLst/>
          </a:prstGeom>
          <a:ln>
            <a:noFill/>
          </a:ln>
        </p:spPr>
      </p:pic>
      <p:pic>
        <p:nvPicPr>
          <p:cNvPr id="98" name="Рисунок 97"/>
          <p:cNvPicPr/>
          <p:nvPr/>
        </p:nvPicPr>
        <p:blipFill>
          <a:blip r:embed="rId8"/>
          <a:stretch/>
        </p:blipFill>
        <p:spPr>
          <a:xfrm>
            <a:off x="8483760" y="3936960"/>
            <a:ext cx="3606840" cy="2666880"/>
          </a:xfrm>
          <a:prstGeom prst="rect">
            <a:avLst/>
          </a:prstGeom>
          <a:ln>
            <a:noFill/>
          </a:ln>
        </p:spPr>
      </p:pic>
      <p:pic>
        <p:nvPicPr>
          <p:cNvPr id="99" name="Рисунок 98"/>
          <p:cNvPicPr/>
          <p:nvPr/>
        </p:nvPicPr>
        <p:blipFill>
          <a:blip r:embed="rId9"/>
          <a:stretch/>
        </p:blipFill>
        <p:spPr>
          <a:xfrm>
            <a:off x="10426680" y="88920"/>
            <a:ext cx="1562040" cy="927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313200" y="948600"/>
            <a:ext cx="4893480" cy="639396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9166D"/>
              </a:buClr>
              <a:buFont typeface="Arial"/>
              <a:buChar char="•"/>
            </a:pPr>
            <a:r>
              <a:rPr lang="ru-RU" sz="1700" b="0" strike="noStrike" spc="-1">
                <a:solidFill>
                  <a:srgbClr val="29166D"/>
                </a:solidFill>
                <a:latin typeface="Times New Roman"/>
              </a:rPr>
              <a:t>Массовый запуск авиамоделей;</a:t>
            </a:r>
            <a:endParaRPr lang="ru-RU" sz="17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9166D"/>
              </a:buClr>
              <a:buFont typeface="Arial"/>
              <a:buChar char="•"/>
            </a:pPr>
            <a:r>
              <a:rPr lang="ru-RU" sz="1700" b="0" strike="noStrike" spc="-1">
                <a:solidFill>
                  <a:srgbClr val="29166D"/>
                </a:solidFill>
                <a:latin typeface="Times New Roman"/>
              </a:rPr>
              <a:t>Массовый запуск воздушных змеев, изготовленных участниками фестиваля;</a:t>
            </a:r>
            <a:endParaRPr lang="ru-RU" sz="17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9166D"/>
              </a:buClr>
              <a:buFont typeface="Arial"/>
              <a:buChar char="•"/>
            </a:pPr>
            <a:r>
              <a:rPr lang="ru-RU" sz="1700" b="0" strike="noStrike" spc="-1">
                <a:solidFill>
                  <a:srgbClr val="29166D"/>
                </a:solidFill>
                <a:latin typeface="Times New Roman"/>
              </a:rPr>
              <a:t>Демонстрационный запуск самых больших воздушных змеев в Приморском крае;</a:t>
            </a:r>
            <a:endParaRPr lang="ru-RU" sz="17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9166D"/>
              </a:buClr>
              <a:buFont typeface="Arial"/>
              <a:buChar char="•"/>
            </a:pPr>
            <a:r>
              <a:rPr lang="ru-RU" sz="1700" b="0" strike="noStrike" spc="-1">
                <a:solidFill>
                  <a:srgbClr val="29166D"/>
                </a:solidFill>
                <a:latin typeface="Times New Roman"/>
              </a:rPr>
              <a:t>Запуск воздушных шаров и катание всех желающих;</a:t>
            </a:r>
            <a:endParaRPr lang="ru-RU" sz="17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9166D"/>
              </a:buClr>
              <a:buFont typeface="Arial"/>
              <a:buChar char="•"/>
            </a:pPr>
            <a:r>
              <a:rPr lang="ru-RU" sz="1700" b="0" strike="noStrike" spc="-1">
                <a:solidFill>
                  <a:srgbClr val="29166D"/>
                </a:solidFill>
                <a:latin typeface="Times New Roman"/>
              </a:rPr>
              <a:t>Участие в различных мастер-классах, квестах, викторинах;</a:t>
            </a:r>
            <a:endParaRPr lang="ru-RU" sz="17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9166D"/>
              </a:buClr>
              <a:buFont typeface="Arial"/>
              <a:buChar char="•"/>
            </a:pPr>
            <a:r>
              <a:rPr lang="ru-RU" sz="1700" b="0" strike="noStrike" spc="-1">
                <a:solidFill>
                  <a:srgbClr val="29166D"/>
                </a:solidFill>
                <a:latin typeface="Times New Roman"/>
              </a:rPr>
              <a:t>В завершении детской программы массовый запуск красок холли;</a:t>
            </a:r>
            <a:endParaRPr lang="ru-RU" sz="17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9166D"/>
              </a:buClr>
              <a:buFont typeface="Arial"/>
              <a:buChar char="•"/>
            </a:pPr>
            <a:r>
              <a:rPr lang="ru-RU" sz="1700" b="0" strike="noStrike" spc="-1">
                <a:solidFill>
                  <a:srgbClr val="29166D"/>
                </a:solidFill>
                <a:latin typeface="Times New Roman"/>
              </a:rPr>
              <a:t>Выступления творческих коллективов города на протяжении всей программы мероприятий;</a:t>
            </a:r>
            <a:endParaRPr lang="ru-RU" sz="17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9166D"/>
              </a:buClr>
              <a:buFont typeface="Arial"/>
              <a:buChar char="•"/>
            </a:pPr>
            <a:r>
              <a:rPr lang="ru-RU" sz="1700" b="0" strike="noStrike" spc="-1">
                <a:solidFill>
                  <a:srgbClr val="29166D"/>
                </a:solidFill>
                <a:latin typeface="Times New Roman"/>
              </a:rPr>
              <a:t>Вечерняя программа для молодежи с показательным выступлением «Фаер-шоу» и вокальной программой. </a:t>
            </a:r>
            <a:endParaRPr lang="ru-RU" sz="17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29166D"/>
              </a:buClr>
              <a:buFont typeface="Arial"/>
              <a:buChar char="•"/>
            </a:pPr>
            <a:r>
              <a:rPr lang="ru-RU" sz="1700" b="0" strike="noStrike" spc="-1">
                <a:solidFill>
                  <a:srgbClr val="29166D"/>
                </a:solidFill>
                <a:latin typeface="Times New Roman"/>
              </a:rPr>
              <a:t>Организация точек продаж продукции Арсеньевского молочного комбината, как бренда региона.</a:t>
            </a:r>
            <a:endParaRPr lang="ru-RU" sz="17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lang="ru-RU" sz="17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TextShape 2"/>
          <p:cNvSpPr txBox="1"/>
          <p:nvPr/>
        </p:nvSpPr>
        <p:spPr>
          <a:xfrm>
            <a:off x="2490480" y="90000"/>
            <a:ext cx="7137000" cy="66492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ru-RU" sz="2400" b="1" strike="noStrike" spc="-1">
                <a:solidFill>
                  <a:srgbClr val="29166D"/>
                </a:solidFill>
                <a:latin typeface="Times New Roman"/>
              </a:rPr>
              <a:t>Площадки проведения фестиваля и мероприятия:</a:t>
            </a:r>
            <a:endParaRPr lang="ru-RU" sz="2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02" name="Рисунок 1"/>
          <p:cNvPicPr/>
          <p:nvPr/>
        </p:nvPicPr>
        <p:blipFill>
          <a:blip r:embed="rId2"/>
          <a:stretch/>
        </p:blipFill>
        <p:spPr>
          <a:xfrm>
            <a:off x="5207040" y="3380040"/>
            <a:ext cx="3385440" cy="3007800"/>
          </a:xfrm>
          <a:prstGeom prst="rect">
            <a:avLst/>
          </a:prstGeom>
          <a:ln>
            <a:noFill/>
          </a:ln>
        </p:spPr>
      </p:pic>
      <p:pic>
        <p:nvPicPr>
          <p:cNvPr id="103" name="Рисунок 102"/>
          <p:cNvPicPr/>
          <p:nvPr/>
        </p:nvPicPr>
        <p:blipFill>
          <a:blip r:embed="rId3"/>
          <a:stretch/>
        </p:blipFill>
        <p:spPr>
          <a:xfrm>
            <a:off x="7365960" y="3670200"/>
            <a:ext cx="4635360" cy="3060720"/>
          </a:xfrm>
          <a:prstGeom prst="rect">
            <a:avLst/>
          </a:prstGeom>
          <a:ln>
            <a:noFill/>
          </a:ln>
        </p:spPr>
      </p:pic>
      <p:pic>
        <p:nvPicPr>
          <p:cNvPr id="104" name="Рисунок 103"/>
          <p:cNvPicPr/>
          <p:nvPr/>
        </p:nvPicPr>
        <p:blipFill>
          <a:blip r:embed="rId4"/>
          <a:stretch/>
        </p:blipFill>
        <p:spPr>
          <a:xfrm>
            <a:off x="8674200" y="635040"/>
            <a:ext cx="3314880" cy="2971800"/>
          </a:xfrm>
          <a:prstGeom prst="rect">
            <a:avLst/>
          </a:prstGeom>
          <a:ln>
            <a:noFill/>
          </a:ln>
        </p:spPr>
      </p:pic>
      <p:pic>
        <p:nvPicPr>
          <p:cNvPr id="105" name="Рисунок 104"/>
          <p:cNvPicPr/>
          <p:nvPr/>
        </p:nvPicPr>
        <p:blipFill>
          <a:blip r:embed="rId5"/>
          <a:stretch/>
        </p:blipFill>
        <p:spPr>
          <a:xfrm>
            <a:off x="5207040" y="647640"/>
            <a:ext cx="3378240" cy="2527200"/>
          </a:xfrm>
          <a:prstGeom prst="rect">
            <a:avLst/>
          </a:prstGeom>
          <a:ln>
            <a:noFill/>
          </a:ln>
        </p:spPr>
      </p:pic>
      <p:pic>
        <p:nvPicPr>
          <p:cNvPr id="106" name="Рисунок 105"/>
          <p:cNvPicPr/>
          <p:nvPr/>
        </p:nvPicPr>
        <p:blipFill>
          <a:blip r:embed="rId6"/>
          <a:stretch/>
        </p:blipFill>
        <p:spPr>
          <a:xfrm>
            <a:off x="10426680" y="88920"/>
            <a:ext cx="1562040" cy="927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895</TotalTime>
  <Words>275</Words>
  <Application>LibreOffice/6.4.7.2$Linux_X86_64 LibreOffice_project/40$Build-2</Application>
  <PresentationFormat>Произвольный</PresentationFormat>
  <Paragraphs>34</Paragraphs>
  <Slides>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</vt:i4>
      </vt:variant>
    </vt:vector>
  </HeadingPairs>
  <TitlesOfParts>
    <vt:vector size="6" baseType="lpstr">
      <vt:lpstr>Office Theme</vt:lpstr>
      <vt:lpstr>Office Theme</vt:lpstr>
      <vt:lpstr>Слайд 1</vt:lpstr>
      <vt:lpstr>Слайд 2</vt:lpstr>
      <vt:lpstr>Слайд 3</vt:lpstr>
      <vt:lpstr>Слайд 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</cp:lastModifiedBy>
  <cp:revision>53</cp:revision>
  <cp:lastPrinted>2023-05-03T04:53:24Z</cp:lastPrinted>
  <dcterms:created xsi:type="dcterms:W3CDTF">2023-05-01T23:31:00Z</dcterms:created>
  <dcterms:modified xsi:type="dcterms:W3CDTF">2023-05-19T00:01:16Z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Широкоэкранный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12</vt:i4>
  </property>
</Properties>
</file>