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 /><Relationship Id="rId13" Type="http://schemas.openxmlformats.org/officeDocument/2006/relationships/theme" Target="theme/theme1.xml" /><Relationship Id="rId3" Type="http://schemas.openxmlformats.org/officeDocument/2006/relationships/slide" Target="slides/slide1.xml" /><Relationship Id="rId7" Type="http://schemas.openxmlformats.org/officeDocument/2006/relationships/slide" Target="slides/slide5.xml" /><Relationship Id="rId12" Type="http://schemas.openxmlformats.org/officeDocument/2006/relationships/viewProps" Target="viewProps.xml" /><Relationship Id="rId2" Type="http://schemas.openxmlformats.org/officeDocument/2006/relationships/slideMaster" Target="slideMasters/slideMaster2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presProps" Target="presProps.xml" /><Relationship Id="rId5" Type="http://schemas.openxmlformats.org/officeDocument/2006/relationships/slide" Target="slides/slide3.xml" /><Relationship Id="rId10" Type="http://schemas.openxmlformats.org/officeDocument/2006/relationships/slide" Target="slides/slide8.xml" /><Relationship Id="rId4" Type="http://schemas.openxmlformats.org/officeDocument/2006/relationships/slide" Target="slides/slide2.xml" /><Relationship Id="rId9" Type="http://schemas.openxmlformats.org/officeDocument/2006/relationships/slide" Target="slides/slide7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21040"/>
            <a:ext cx="10972440" cy="1250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 /><Relationship Id="rId13" Type="http://schemas.openxmlformats.org/officeDocument/2006/relationships/theme" Target="../theme/theme2.xml" /><Relationship Id="rId3" Type="http://schemas.openxmlformats.org/officeDocument/2006/relationships/slideLayout" Target="../slideLayouts/slideLayout15.xml" /><Relationship Id="rId7" Type="http://schemas.openxmlformats.org/officeDocument/2006/relationships/slideLayout" Target="../slideLayouts/slideLayout19.xml" /><Relationship Id="rId12" Type="http://schemas.openxmlformats.org/officeDocument/2006/relationships/slideLayout" Target="../slideLayouts/slideLayout24.xml" /><Relationship Id="rId2" Type="http://schemas.openxmlformats.org/officeDocument/2006/relationships/slideLayout" Target="../slideLayouts/slideLayout14.xml" /><Relationship Id="rId1" Type="http://schemas.openxmlformats.org/officeDocument/2006/relationships/slideLayout" Target="../slideLayouts/slideLayout13.xml" /><Relationship Id="rId6" Type="http://schemas.openxmlformats.org/officeDocument/2006/relationships/slideLayout" Target="../slideLayouts/slideLayout18.xml" /><Relationship Id="rId11" Type="http://schemas.openxmlformats.org/officeDocument/2006/relationships/slideLayout" Target="../slideLayouts/slideLayout23.xml" /><Relationship Id="rId5" Type="http://schemas.openxmlformats.org/officeDocument/2006/relationships/slideLayout" Target="../slideLayouts/slideLayout17.xml" /><Relationship Id="rId10" Type="http://schemas.openxmlformats.org/officeDocument/2006/relationships/slideLayout" Target="../slideLayouts/slideLayout22.xml" /><Relationship Id="rId4" Type="http://schemas.openxmlformats.org/officeDocument/2006/relationships/slideLayout" Target="../slideLayouts/slideLayout16.xml" /><Relationship Id="rId9" Type="http://schemas.openxmlformats.org/officeDocument/2006/relationships/slideLayout" Target="../slideLayouts/slideLayout2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3.xml" /><Relationship Id="rId4" Type="http://schemas.openxmlformats.org/officeDocument/2006/relationships/image" Target="../media/image3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3.xml" /><Relationship Id="rId4" Type="http://schemas.openxmlformats.org/officeDocument/2006/relationships/image" Target="../media/image3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3.xml" /><Relationship Id="rId4" Type="http://schemas.openxmlformats.org/officeDocument/2006/relationships/image" Target="../media/image3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3.xml" /><Relationship Id="rId4" Type="http://schemas.openxmlformats.org/officeDocument/2006/relationships/image" Target="../media/image3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3.xml" /><Relationship Id="rId4" Type="http://schemas.openxmlformats.org/officeDocument/2006/relationships/image" Target="../media/image3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3.xml" /><Relationship Id="rId4" Type="http://schemas.openxmlformats.org/officeDocument/2006/relationships/image" Target="../media/image3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3.xml" /><Relationship Id="rId4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1"/>
          <p:cNvGrpSpPr/>
          <p:nvPr/>
        </p:nvGrpSpPr>
        <p:grpSpPr>
          <a:xfrm>
            <a:off x="395640" y="173880"/>
            <a:ext cx="11514240" cy="992160"/>
            <a:chOff x="395640" y="173880"/>
            <a:chExt cx="11514240" cy="992160"/>
          </a:xfrm>
        </p:grpSpPr>
        <p:pic>
          <p:nvPicPr>
            <p:cNvPr id="77" name="Рисунок 7"/>
            <p:cNvPicPr/>
            <p:nvPr/>
          </p:nvPicPr>
          <p:blipFill>
            <a:blip r:embed="rId2"/>
            <a:srcRect l="8789" t="21732" r="5975" b="10866"/>
            <a:stretch/>
          </p:blipFill>
          <p:spPr>
            <a:xfrm>
              <a:off x="395640" y="315360"/>
              <a:ext cx="965160" cy="7650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78" name="Рисунок 10"/>
            <p:cNvPicPr/>
            <p:nvPr/>
          </p:nvPicPr>
          <p:blipFill>
            <a:blip r:embed="rId3"/>
            <a:srcRect t="57215"/>
            <a:stretch/>
          </p:blipFill>
          <p:spPr>
            <a:xfrm>
              <a:off x="11070720" y="247680"/>
              <a:ext cx="839160" cy="754560"/>
            </a:xfrm>
            <a:prstGeom prst="rect">
              <a:avLst/>
            </a:prstGeom>
            <a:ln>
              <a:noFill/>
            </a:ln>
          </p:spPr>
        </p:pic>
        <p:sp>
          <p:nvSpPr>
            <p:cNvPr id="79" name="Line 2"/>
            <p:cNvSpPr/>
            <p:nvPr/>
          </p:nvSpPr>
          <p:spPr>
            <a:xfrm flipV="1">
              <a:off x="1265040" y="1007280"/>
              <a:ext cx="10518480" cy="8640"/>
            </a:xfrm>
            <a:prstGeom prst="line">
              <a:avLst/>
            </a:prstGeom>
            <a:ln w="12600">
              <a:solidFill>
                <a:srgbClr val="ED5338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80" name="Рисунок 13"/>
            <p:cNvPicPr/>
            <p:nvPr/>
          </p:nvPicPr>
          <p:blipFill>
            <a:blip r:embed="rId4"/>
            <a:stretch/>
          </p:blipFill>
          <p:spPr>
            <a:xfrm>
              <a:off x="9574560" y="173880"/>
              <a:ext cx="1852920" cy="9921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81" name="CustomShape 3"/>
          <p:cNvSpPr/>
          <p:nvPr/>
        </p:nvSpPr>
        <p:spPr>
          <a:xfrm>
            <a:off x="836640" y="1659960"/>
            <a:ext cx="10516320" cy="3501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562212"/>
                </a:solidFill>
                <a:latin typeface="Times New Roman"/>
                <a:ea typeface="DejaVu Sans"/>
              </a:rPr>
              <a:t>Гранты субъектам малого и среднего </a:t>
            </a:r>
            <a:endParaRPr lang="ru-R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562212"/>
                </a:solidFill>
                <a:latin typeface="Times New Roman"/>
                <a:ea typeface="DejaVu Sans"/>
              </a:rPr>
              <a:t>предпринимательства, </a:t>
            </a:r>
            <a:endParaRPr lang="ru-R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562212"/>
                </a:solidFill>
                <a:latin typeface="Times New Roman"/>
                <a:ea typeface="DejaVu Sans"/>
              </a:rPr>
              <a:t>созданным физическими лицами в возрасте </a:t>
            </a:r>
            <a:endParaRPr lang="ru-R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562212"/>
                </a:solidFill>
                <a:latin typeface="Times New Roman"/>
                <a:ea typeface="DejaVu Sans"/>
              </a:rPr>
              <a:t>до 25 лет включительно, на финансовое обеспечение </a:t>
            </a:r>
            <a:endParaRPr lang="ru-R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562212"/>
                </a:solidFill>
                <a:latin typeface="Times New Roman"/>
                <a:ea typeface="DejaVu Sans"/>
              </a:rPr>
              <a:t>расходов, связанных с реализацией проекта в сфере </a:t>
            </a:r>
            <a:endParaRPr lang="ru-R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562212"/>
                </a:solidFill>
                <a:latin typeface="Times New Roman"/>
                <a:ea typeface="DejaVu Sans"/>
              </a:rPr>
              <a:t>предпринимательской деятельности</a:t>
            </a:r>
            <a:endParaRPr lang="ru-R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1489320" y="523440"/>
            <a:ext cx="5731560" cy="41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3200" b="0" strike="noStrike" spc="-1">
                <a:solidFill>
                  <a:srgbClr val="ED5338"/>
                </a:solidFill>
                <a:latin typeface="Arial Narrow"/>
                <a:ea typeface="DejaVu Sans"/>
              </a:rPr>
              <a:t>Условия </a:t>
            </a:r>
            <a:endParaRPr lang="ru-RU" sz="3200" b="0" strike="noStrike" spc="-1">
              <a:latin typeface="Arial"/>
            </a:endParaRPr>
          </a:p>
        </p:txBody>
      </p:sp>
      <p:grpSp>
        <p:nvGrpSpPr>
          <p:cNvPr id="83" name="Group 2"/>
          <p:cNvGrpSpPr/>
          <p:nvPr/>
        </p:nvGrpSpPr>
        <p:grpSpPr>
          <a:xfrm>
            <a:off x="395640" y="173880"/>
            <a:ext cx="11514240" cy="992160"/>
            <a:chOff x="395640" y="173880"/>
            <a:chExt cx="11514240" cy="992160"/>
          </a:xfrm>
        </p:grpSpPr>
        <p:pic>
          <p:nvPicPr>
            <p:cNvPr id="84" name="Рисунок 36"/>
            <p:cNvPicPr/>
            <p:nvPr/>
          </p:nvPicPr>
          <p:blipFill>
            <a:blip r:embed="rId2"/>
            <a:srcRect l="8789" t="21732" r="5975" b="10866"/>
            <a:stretch/>
          </p:blipFill>
          <p:spPr>
            <a:xfrm>
              <a:off x="395640" y="315360"/>
              <a:ext cx="965160" cy="7650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85" name="Рисунок 37"/>
            <p:cNvPicPr/>
            <p:nvPr/>
          </p:nvPicPr>
          <p:blipFill>
            <a:blip r:embed="rId3"/>
            <a:srcRect t="57215"/>
            <a:stretch/>
          </p:blipFill>
          <p:spPr>
            <a:xfrm>
              <a:off x="11070720" y="247680"/>
              <a:ext cx="839160" cy="754560"/>
            </a:xfrm>
            <a:prstGeom prst="rect">
              <a:avLst/>
            </a:prstGeom>
            <a:ln>
              <a:noFill/>
            </a:ln>
          </p:spPr>
        </p:pic>
        <p:sp>
          <p:nvSpPr>
            <p:cNvPr id="86" name="Line 3"/>
            <p:cNvSpPr/>
            <p:nvPr/>
          </p:nvSpPr>
          <p:spPr>
            <a:xfrm flipV="1">
              <a:off x="1265040" y="1007280"/>
              <a:ext cx="10518480" cy="8640"/>
            </a:xfrm>
            <a:prstGeom prst="line">
              <a:avLst/>
            </a:prstGeom>
            <a:ln w="12600">
              <a:solidFill>
                <a:srgbClr val="ED5338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87" name="Рисунок 39"/>
            <p:cNvPicPr/>
            <p:nvPr/>
          </p:nvPicPr>
          <p:blipFill>
            <a:blip r:embed="rId4"/>
            <a:stretch/>
          </p:blipFill>
          <p:spPr>
            <a:xfrm>
              <a:off x="9574560" y="173880"/>
              <a:ext cx="1852920" cy="9921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88" name="CustomShape 4"/>
          <p:cNvSpPr/>
          <p:nvPr/>
        </p:nvSpPr>
        <p:spPr>
          <a:xfrm>
            <a:off x="2600280" y="1647720"/>
            <a:ext cx="7684200" cy="1064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562212"/>
                </a:solidFill>
                <a:latin typeface="Times New Roman"/>
                <a:ea typeface="DejaVu Sans"/>
              </a:rPr>
              <a:t>Размер гранта от </a:t>
            </a:r>
            <a:r>
              <a:rPr lang="ru-RU" sz="3200" b="1" strike="noStrike" spc="-1">
                <a:solidFill>
                  <a:srgbClr val="562212"/>
                </a:solidFill>
                <a:latin typeface="Times New Roman"/>
                <a:ea typeface="DejaVu Sans"/>
              </a:rPr>
              <a:t>100 тыс. до 500 тыс. руб.</a:t>
            </a:r>
            <a:r>
              <a:rPr lang="ru-RU" sz="3200" b="0" strike="noStrike" spc="-1">
                <a:solidFill>
                  <a:srgbClr val="562212"/>
                </a:solidFill>
                <a:latin typeface="Times New Roman"/>
                <a:ea typeface="DejaVu Sans"/>
              </a:rPr>
              <a:t> на одного получателя поддержки.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89" name="CustomShape 5"/>
          <p:cNvSpPr/>
          <p:nvPr/>
        </p:nvSpPr>
        <p:spPr>
          <a:xfrm>
            <a:off x="2016000" y="2827080"/>
            <a:ext cx="8852760" cy="155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562212"/>
                </a:solidFill>
                <a:latin typeface="Times New Roman"/>
                <a:ea typeface="DejaVu Sans"/>
              </a:rPr>
              <a:t>Софинансирование (собственные средства)</a:t>
            </a:r>
            <a:br/>
            <a:r>
              <a:rPr lang="ru-RU" sz="3200" b="0" strike="noStrike" spc="-1">
                <a:solidFill>
                  <a:srgbClr val="562212"/>
                </a:solidFill>
                <a:latin typeface="Times New Roman"/>
                <a:ea typeface="DejaVu Sans"/>
              </a:rPr>
              <a:t>не менее 25%</a:t>
            </a:r>
            <a:endParaRPr lang="ru-RU" sz="32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90" name="CustomShape 6"/>
          <p:cNvSpPr/>
          <p:nvPr/>
        </p:nvSpPr>
        <p:spPr>
          <a:xfrm>
            <a:off x="2520000" y="3888000"/>
            <a:ext cx="7293960" cy="1064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3200" b="0" strike="noStrike" spc="-1">
                <a:solidFill>
                  <a:srgbClr val="562212"/>
                </a:solidFill>
                <a:latin typeface="Times New Roman"/>
                <a:ea typeface="DejaVu Sans"/>
              </a:rPr>
              <a:t>Гранты предоставляются по результатам конкурса</a:t>
            </a:r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1736640" y="492120"/>
            <a:ext cx="8847360" cy="41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4000" b="1" strike="noStrike" spc="-7">
                <a:solidFill>
                  <a:srgbClr val="E85338"/>
                </a:solidFill>
                <a:latin typeface="Arial Narrow"/>
                <a:ea typeface="DejaVu Sans"/>
              </a:rPr>
              <a:t>Направления расходов гранта</a:t>
            </a:r>
            <a:endParaRPr lang="ru-RU" sz="4000" b="0" strike="noStrike" spc="-1">
              <a:latin typeface="Arial"/>
            </a:endParaRPr>
          </a:p>
        </p:txBody>
      </p:sp>
      <p:grpSp>
        <p:nvGrpSpPr>
          <p:cNvPr id="92" name="Group 2"/>
          <p:cNvGrpSpPr/>
          <p:nvPr/>
        </p:nvGrpSpPr>
        <p:grpSpPr>
          <a:xfrm>
            <a:off x="395640" y="173880"/>
            <a:ext cx="11514240" cy="992160"/>
            <a:chOff x="395640" y="173880"/>
            <a:chExt cx="11514240" cy="992160"/>
          </a:xfrm>
        </p:grpSpPr>
        <p:pic>
          <p:nvPicPr>
            <p:cNvPr id="93" name="Рисунок 36"/>
            <p:cNvPicPr/>
            <p:nvPr/>
          </p:nvPicPr>
          <p:blipFill>
            <a:blip r:embed="rId2"/>
            <a:srcRect l="8789" t="21732" r="5975" b="10866"/>
            <a:stretch/>
          </p:blipFill>
          <p:spPr>
            <a:xfrm>
              <a:off x="395640" y="315360"/>
              <a:ext cx="965160" cy="7650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94" name="Рисунок 37"/>
            <p:cNvPicPr/>
            <p:nvPr/>
          </p:nvPicPr>
          <p:blipFill>
            <a:blip r:embed="rId3"/>
            <a:srcRect t="57215"/>
            <a:stretch/>
          </p:blipFill>
          <p:spPr>
            <a:xfrm>
              <a:off x="11070720" y="247680"/>
              <a:ext cx="839160" cy="754560"/>
            </a:xfrm>
            <a:prstGeom prst="rect">
              <a:avLst/>
            </a:prstGeom>
            <a:ln>
              <a:noFill/>
            </a:ln>
          </p:spPr>
        </p:pic>
        <p:sp>
          <p:nvSpPr>
            <p:cNvPr id="95" name="Line 3"/>
            <p:cNvSpPr/>
            <p:nvPr/>
          </p:nvSpPr>
          <p:spPr>
            <a:xfrm flipV="1">
              <a:off x="1265040" y="1007280"/>
              <a:ext cx="10518480" cy="8640"/>
            </a:xfrm>
            <a:prstGeom prst="line">
              <a:avLst/>
            </a:prstGeom>
            <a:ln w="12600">
              <a:solidFill>
                <a:srgbClr val="ED5338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96" name="Рисунок 39"/>
            <p:cNvPicPr/>
            <p:nvPr/>
          </p:nvPicPr>
          <p:blipFill>
            <a:blip r:embed="rId4"/>
            <a:stretch/>
          </p:blipFill>
          <p:spPr>
            <a:xfrm>
              <a:off x="9574560" y="173880"/>
              <a:ext cx="1852920" cy="9921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7" name="CustomShape 4"/>
          <p:cNvSpPr/>
          <p:nvPr/>
        </p:nvSpPr>
        <p:spPr>
          <a:xfrm>
            <a:off x="1224000" y="1512000"/>
            <a:ext cx="10203480" cy="492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70200" rIns="0" bIns="0">
            <a:spAutoFit/>
          </a:bodyPr>
          <a:lstStyle/>
          <a:p>
            <a:pPr marL="228600" indent="-224280">
              <a:lnSpc>
                <a:spcPct val="90000"/>
              </a:lnSpc>
              <a:spcBef>
                <a:spcPts val="553"/>
              </a:spcBef>
              <a:buClr>
                <a:srgbClr val="404040"/>
              </a:buClr>
              <a:buFont typeface="Arial"/>
              <a:buChar char="•"/>
            </a:pPr>
            <a:r>
              <a:rPr lang="ru-RU" sz="18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аренда нежилого помещения;</a:t>
            </a:r>
            <a:endParaRPr lang="ru-RU" sz="1800" b="0" strike="noStrike" spc="-1">
              <a:latin typeface="Arial"/>
            </a:endParaRPr>
          </a:p>
          <a:p>
            <a:pPr marL="228600" indent="-224280">
              <a:lnSpc>
                <a:spcPct val="90000"/>
              </a:lnSpc>
              <a:spcBef>
                <a:spcPts val="553"/>
              </a:spcBef>
              <a:buClr>
                <a:srgbClr val="404040"/>
              </a:buClr>
              <a:buFont typeface="Arial"/>
              <a:buChar char="•"/>
            </a:pPr>
            <a:r>
              <a:rPr lang="ru-RU" sz="18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ремонт нежилого помещения, включая приобретение строительных материалов и оборудования;</a:t>
            </a:r>
            <a:endParaRPr lang="ru-RU" sz="1800" b="0" strike="noStrike" spc="-1">
              <a:latin typeface="Arial"/>
            </a:endParaRPr>
          </a:p>
          <a:p>
            <a:pPr marL="228600" indent="-224280">
              <a:lnSpc>
                <a:spcPct val="90000"/>
              </a:lnSpc>
              <a:spcBef>
                <a:spcPts val="553"/>
              </a:spcBef>
              <a:buClr>
                <a:srgbClr val="404040"/>
              </a:buClr>
              <a:buFont typeface="Arial"/>
              <a:buChar char="•"/>
            </a:pPr>
            <a:r>
              <a:rPr lang="ru-RU" sz="18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аренда и (или) приобретение оргтехники, инвентаря, мебели;</a:t>
            </a:r>
            <a:endParaRPr lang="ru-RU" sz="1800" b="0" strike="noStrike" spc="-1">
              <a:latin typeface="Arial"/>
            </a:endParaRPr>
          </a:p>
          <a:p>
            <a:pPr marL="228600" indent="-224280">
              <a:lnSpc>
                <a:spcPct val="90000"/>
              </a:lnSpc>
              <a:spcBef>
                <a:spcPts val="553"/>
              </a:spcBef>
              <a:buClr>
                <a:srgbClr val="404040"/>
              </a:buClr>
              <a:buFont typeface="Arial"/>
              <a:buChar char="•"/>
            </a:pPr>
            <a:r>
              <a:rPr lang="ru-RU" sz="18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выплата по передаче прав на франшизу (паушальный платёж);</a:t>
            </a:r>
            <a:endParaRPr lang="ru-RU" sz="1800" b="0" strike="noStrike" spc="-1">
              <a:latin typeface="Arial"/>
            </a:endParaRPr>
          </a:p>
          <a:p>
            <a:pPr marL="228600" indent="-224280">
              <a:lnSpc>
                <a:spcPct val="90000"/>
              </a:lnSpc>
              <a:spcBef>
                <a:spcPts val="553"/>
              </a:spcBef>
              <a:buClr>
                <a:srgbClr val="404040"/>
              </a:buClr>
              <a:buFont typeface="Arial"/>
              <a:buChar char="•"/>
            </a:pPr>
            <a:r>
              <a:rPr lang="ru-RU" sz="18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технологическое присоединение к объектам инженерной инфраструктуры;</a:t>
            </a:r>
            <a:endParaRPr lang="ru-RU" sz="1800" b="0" strike="noStrike" spc="-1">
              <a:latin typeface="Arial"/>
            </a:endParaRPr>
          </a:p>
          <a:p>
            <a:pPr marL="228600" indent="-224280">
              <a:lnSpc>
                <a:spcPct val="90000"/>
              </a:lnSpc>
              <a:spcBef>
                <a:spcPts val="553"/>
              </a:spcBef>
              <a:buClr>
                <a:srgbClr val="404040"/>
              </a:buClr>
              <a:buFont typeface="Arial"/>
              <a:buChar char="•"/>
            </a:pPr>
            <a:r>
              <a:rPr lang="ru-RU" sz="18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оплата коммунальных услуг и услуг электроснабжения;</a:t>
            </a:r>
            <a:endParaRPr lang="ru-RU" sz="1800" b="0" strike="noStrike" spc="-1">
              <a:latin typeface="Arial"/>
            </a:endParaRPr>
          </a:p>
          <a:p>
            <a:pPr marL="228600" indent="-224280">
              <a:lnSpc>
                <a:spcPct val="90000"/>
              </a:lnSpc>
              <a:spcBef>
                <a:spcPts val="553"/>
              </a:spcBef>
              <a:buClr>
                <a:srgbClr val="404040"/>
              </a:buClr>
              <a:buFont typeface="Arial"/>
              <a:buChar char="•"/>
            </a:pPr>
            <a:r>
              <a:rPr lang="ru-RU" sz="18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оформление результатов интеллектуальной деятельности;</a:t>
            </a:r>
            <a:endParaRPr lang="ru-RU" sz="1800" b="0" strike="noStrike" spc="-1">
              <a:latin typeface="Arial"/>
            </a:endParaRPr>
          </a:p>
          <a:p>
            <a:pPr marL="228600" indent="-224280">
              <a:lnSpc>
                <a:spcPct val="90000"/>
              </a:lnSpc>
              <a:spcBef>
                <a:spcPts val="553"/>
              </a:spcBef>
              <a:buClr>
                <a:srgbClr val="404040"/>
              </a:buClr>
              <a:buFont typeface="Arial"/>
              <a:buChar char="•"/>
            </a:pPr>
            <a:r>
              <a:rPr lang="ru-RU" sz="18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приобретение основных средств, необходимых для реализации проектов;</a:t>
            </a:r>
            <a:endParaRPr lang="ru-RU" sz="1800" b="0" strike="noStrike" spc="-1">
              <a:latin typeface="Arial"/>
            </a:endParaRPr>
          </a:p>
          <a:p>
            <a:pPr marL="228600" indent="-224280">
              <a:lnSpc>
                <a:spcPct val="90000"/>
              </a:lnSpc>
              <a:spcBef>
                <a:spcPts val="553"/>
              </a:spcBef>
              <a:buClr>
                <a:srgbClr val="404040"/>
              </a:buClr>
              <a:buFont typeface="Arial"/>
              <a:buChar char="•"/>
            </a:pPr>
            <a:r>
              <a:rPr lang="ru-RU" sz="18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оплата услуг связи, в том числе информационно-телекоммуникационной сети Интернет;</a:t>
            </a:r>
            <a:endParaRPr lang="ru-RU" sz="1800" b="0" strike="noStrike" spc="-1">
              <a:latin typeface="Arial"/>
            </a:endParaRPr>
          </a:p>
          <a:p>
            <a:pPr marL="228600" indent="-224280">
              <a:lnSpc>
                <a:spcPct val="90000"/>
              </a:lnSpc>
              <a:spcBef>
                <a:spcPts val="553"/>
              </a:spcBef>
              <a:buClr>
                <a:srgbClr val="404040"/>
              </a:buClr>
              <a:buFont typeface="Arial"/>
              <a:buChar char="•"/>
            </a:pPr>
            <a:r>
              <a:rPr lang="ru-RU" sz="18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оплата услуг рекламы и продвижения проекта в сети Интернет;</a:t>
            </a:r>
            <a:endParaRPr lang="ru-RU" sz="1800" b="0" strike="noStrike" spc="-1">
              <a:latin typeface="Arial"/>
            </a:endParaRPr>
          </a:p>
          <a:p>
            <a:pPr marL="228600" indent="-224280">
              <a:lnSpc>
                <a:spcPct val="90000"/>
              </a:lnSpc>
              <a:spcBef>
                <a:spcPts val="553"/>
              </a:spcBef>
              <a:buClr>
                <a:srgbClr val="404040"/>
              </a:buClr>
              <a:buFont typeface="Arial"/>
              <a:buChar char="•"/>
            </a:pPr>
            <a:r>
              <a:rPr lang="ru-RU" sz="18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приобретение программного обеспечения;</a:t>
            </a:r>
            <a:endParaRPr lang="ru-RU" sz="1800" b="0" strike="noStrike" spc="-1">
              <a:latin typeface="Arial"/>
            </a:endParaRPr>
          </a:p>
          <a:p>
            <a:pPr marL="228600" indent="-224280">
              <a:lnSpc>
                <a:spcPct val="90000"/>
              </a:lnSpc>
              <a:spcBef>
                <a:spcPts val="553"/>
              </a:spcBef>
              <a:buClr>
                <a:srgbClr val="404040"/>
              </a:buClr>
              <a:buFont typeface="Arial"/>
              <a:buChar char="•"/>
            </a:pPr>
            <a:r>
              <a:rPr lang="ru-RU" sz="18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приобретение сырья, расходных материалов, необходимых для производства;</a:t>
            </a:r>
            <a:endParaRPr lang="ru-RU" sz="1800" b="0" strike="noStrike" spc="-1">
              <a:latin typeface="Arial"/>
            </a:endParaRPr>
          </a:p>
          <a:p>
            <a:pPr marL="228600" indent="-224280">
              <a:lnSpc>
                <a:spcPct val="90000"/>
              </a:lnSpc>
              <a:spcBef>
                <a:spcPts val="553"/>
              </a:spcBef>
              <a:buClr>
                <a:srgbClr val="404040"/>
              </a:buClr>
              <a:buFont typeface="Arial"/>
              <a:buChar char="•"/>
            </a:pPr>
            <a:r>
              <a:rPr lang="ru-RU" sz="18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уплата первого взноса (аванса) при заключении договора лизинга и (или) лизинговых платежей;</a:t>
            </a:r>
            <a:endParaRPr lang="ru-RU" sz="1800" b="0" strike="noStrike" spc="-1">
              <a:latin typeface="Arial"/>
            </a:endParaRPr>
          </a:p>
          <a:p>
            <a:pPr marL="228600" indent="-224280">
              <a:lnSpc>
                <a:spcPct val="90000"/>
              </a:lnSpc>
              <a:spcBef>
                <a:spcPts val="553"/>
              </a:spcBef>
              <a:buClr>
                <a:srgbClr val="404040"/>
              </a:buClr>
              <a:buFont typeface="Arial"/>
              <a:buChar char="•"/>
            </a:pPr>
            <a:r>
              <a:rPr lang="ru-RU" sz="18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реализация мероприятий по профилактике новой коронавирусной инфекции (COVID-2019), включая мероприятия, связанные с обеспечением выполнения санитарно-эпидемиологических требований.</a:t>
            </a:r>
            <a:endParaRPr lang="ru-RU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1736640" y="492120"/>
            <a:ext cx="8847360" cy="41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3200" b="1" strike="noStrike" spc="-1">
                <a:solidFill>
                  <a:srgbClr val="ED5338"/>
                </a:solidFill>
                <a:latin typeface="Arial Narrow"/>
                <a:ea typeface="DejaVu Sans"/>
              </a:rPr>
              <a:t>Не допускается затраты</a:t>
            </a:r>
            <a:endParaRPr lang="ru-RU" sz="3200" b="0" strike="noStrike" spc="-1">
              <a:latin typeface="Arial"/>
            </a:endParaRPr>
          </a:p>
        </p:txBody>
      </p:sp>
      <p:grpSp>
        <p:nvGrpSpPr>
          <p:cNvPr id="99" name="Group 2"/>
          <p:cNvGrpSpPr/>
          <p:nvPr/>
        </p:nvGrpSpPr>
        <p:grpSpPr>
          <a:xfrm>
            <a:off x="395640" y="173880"/>
            <a:ext cx="11514240" cy="992160"/>
            <a:chOff x="395640" y="173880"/>
            <a:chExt cx="11514240" cy="992160"/>
          </a:xfrm>
        </p:grpSpPr>
        <p:pic>
          <p:nvPicPr>
            <p:cNvPr id="100" name="Рисунок 36"/>
            <p:cNvPicPr/>
            <p:nvPr/>
          </p:nvPicPr>
          <p:blipFill>
            <a:blip r:embed="rId2"/>
            <a:srcRect l="8789" t="21732" r="5975" b="10866"/>
            <a:stretch/>
          </p:blipFill>
          <p:spPr>
            <a:xfrm>
              <a:off x="395640" y="315360"/>
              <a:ext cx="965160" cy="7650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1" name="Рисунок 37"/>
            <p:cNvPicPr/>
            <p:nvPr/>
          </p:nvPicPr>
          <p:blipFill>
            <a:blip r:embed="rId3"/>
            <a:srcRect t="57215"/>
            <a:stretch/>
          </p:blipFill>
          <p:spPr>
            <a:xfrm>
              <a:off x="11070720" y="247680"/>
              <a:ext cx="839160" cy="754560"/>
            </a:xfrm>
            <a:prstGeom prst="rect">
              <a:avLst/>
            </a:prstGeom>
            <a:ln>
              <a:noFill/>
            </a:ln>
          </p:spPr>
        </p:pic>
        <p:sp>
          <p:nvSpPr>
            <p:cNvPr id="102" name="Line 3"/>
            <p:cNvSpPr/>
            <p:nvPr/>
          </p:nvSpPr>
          <p:spPr>
            <a:xfrm flipV="1">
              <a:off x="1265040" y="1007280"/>
              <a:ext cx="10518480" cy="8640"/>
            </a:xfrm>
            <a:prstGeom prst="line">
              <a:avLst/>
            </a:prstGeom>
            <a:ln w="12600">
              <a:solidFill>
                <a:srgbClr val="ED5338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103" name="Рисунок 39"/>
            <p:cNvPicPr/>
            <p:nvPr/>
          </p:nvPicPr>
          <p:blipFill>
            <a:blip r:embed="rId4"/>
            <a:stretch/>
          </p:blipFill>
          <p:spPr>
            <a:xfrm>
              <a:off x="9574560" y="173880"/>
              <a:ext cx="1852920" cy="9921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04" name="CustomShape 4"/>
          <p:cNvSpPr/>
          <p:nvPr/>
        </p:nvSpPr>
        <p:spPr>
          <a:xfrm>
            <a:off x="975960" y="1741320"/>
            <a:ext cx="9935640" cy="206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70200" rIns="0" bIns="0">
            <a:spAutoFit/>
          </a:bodyPr>
          <a:lstStyle/>
          <a:p>
            <a:pPr marL="228600" indent="-224280">
              <a:lnSpc>
                <a:spcPct val="90000"/>
              </a:lnSpc>
              <a:spcBef>
                <a:spcPts val="553"/>
              </a:spcBef>
              <a:buClr>
                <a:srgbClr val="404040"/>
              </a:buClr>
              <a:buFont typeface="Arial"/>
              <a:buChar char="•"/>
            </a:pPr>
            <a:r>
              <a:rPr lang="ru-RU" sz="20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уплата налогов;</a:t>
            </a:r>
            <a:endParaRPr lang="ru-RU" sz="2000" b="0" strike="noStrike" spc="-1">
              <a:latin typeface="Arial"/>
            </a:endParaRPr>
          </a:p>
          <a:p>
            <a:pPr marL="228600" indent="-224280">
              <a:lnSpc>
                <a:spcPct val="90000"/>
              </a:lnSpc>
              <a:spcBef>
                <a:spcPts val="553"/>
              </a:spcBef>
              <a:buClr>
                <a:srgbClr val="404040"/>
              </a:buClr>
              <a:buFont typeface="Arial"/>
              <a:buChar char="•"/>
            </a:pPr>
            <a:r>
              <a:rPr lang="ru-RU" sz="20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уплата процентов по займам и кредитам;</a:t>
            </a:r>
            <a:endParaRPr lang="ru-RU" sz="2000" b="0" strike="noStrike" spc="-1">
              <a:latin typeface="Arial"/>
            </a:endParaRPr>
          </a:p>
          <a:p>
            <a:pPr marL="228600" indent="-224280">
              <a:lnSpc>
                <a:spcPct val="90000"/>
              </a:lnSpc>
              <a:spcBef>
                <a:spcPts val="553"/>
              </a:spcBef>
              <a:buClr>
                <a:srgbClr val="404040"/>
              </a:buClr>
              <a:buFont typeface="Arial"/>
              <a:buChar char="•"/>
            </a:pPr>
            <a:r>
              <a:rPr lang="ru-RU" sz="20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в виде авансов, задатка в счет товаров, работ, услуг;</a:t>
            </a:r>
            <a:endParaRPr lang="ru-RU" sz="2000" b="0" strike="noStrike" spc="-1">
              <a:latin typeface="Arial"/>
            </a:endParaRPr>
          </a:p>
          <a:p>
            <a:pPr marL="228600" indent="-224280">
              <a:lnSpc>
                <a:spcPct val="90000"/>
              </a:lnSpc>
              <a:spcBef>
                <a:spcPts val="553"/>
              </a:spcBef>
              <a:buClr>
                <a:srgbClr val="404040"/>
              </a:buClr>
              <a:buFont typeface="Arial"/>
              <a:buChar char="•"/>
            </a:pPr>
            <a:r>
              <a:rPr lang="ru-RU" sz="20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НДС;</a:t>
            </a:r>
            <a:endParaRPr lang="ru-RU" sz="2000" b="0" strike="noStrike" spc="-1">
              <a:latin typeface="Arial"/>
            </a:endParaRPr>
          </a:p>
          <a:p>
            <a:pPr marL="228600" indent="-224280">
              <a:lnSpc>
                <a:spcPct val="90000"/>
              </a:lnSpc>
              <a:spcBef>
                <a:spcPts val="553"/>
              </a:spcBef>
              <a:buClr>
                <a:srgbClr val="404040"/>
              </a:buClr>
              <a:buFont typeface="Arial"/>
              <a:buChar char="•"/>
            </a:pPr>
            <a:r>
              <a:rPr lang="ru-RU" sz="20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приобретение товаров, работ, услуг у физических лиц («самозанятых» граждан);</a:t>
            </a:r>
            <a:endParaRPr lang="ru-RU" sz="2000" b="0" strike="noStrike" spc="-1">
              <a:latin typeface="Arial"/>
            </a:endParaRPr>
          </a:p>
          <a:p>
            <a:pPr marL="228600" indent="-224280">
              <a:lnSpc>
                <a:spcPct val="90000"/>
              </a:lnSpc>
              <a:spcBef>
                <a:spcPts val="553"/>
              </a:spcBef>
              <a:buClr>
                <a:srgbClr val="404040"/>
              </a:buClr>
              <a:buFont typeface="Arial"/>
              <a:buChar char="•"/>
            </a:pPr>
            <a:r>
              <a:rPr lang="ru-RU" sz="20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заработная плата работников.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265400" y="473040"/>
            <a:ext cx="8847360" cy="41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3200" b="1" strike="noStrike" spc="-1">
                <a:solidFill>
                  <a:srgbClr val="ED5338"/>
                </a:solidFill>
                <a:latin typeface="Arial Narrow"/>
                <a:ea typeface="DejaVu Sans"/>
              </a:rPr>
              <a:t>Требования к участникам конкурса</a:t>
            </a:r>
            <a:endParaRPr lang="ru-RU" sz="3200" b="0" strike="noStrike" spc="-1">
              <a:latin typeface="Arial"/>
            </a:endParaRPr>
          </a:p>
        </p:txBody>
      </p:sp>
      <p:grpSp>
        <p:nvGrpSpPr>
          <p:cNvPr id="106" name="Group 2"/>
          <p:cNvGrpSpPr/>
          <p:nvPr/>
        </p:nvGrpSpPr>
        <p:grpSpPr>
          <a:xfrm>
            <a:off x="395640" y="173880"/>
            <a:ext cx="11514240" cy="992160"/>
            <a:chOff x="395640" y="173880"/>
            <a:chExt cx="11514240" cy="992160"/>
          </a:xfrm>
        </p:grpSpPr>
        <p:pic>
          <p:nvPicPr>
            <p:cNvPr id="107" name="Рисунок 36"/>
            <p:cNvPicPr/>
            <p:nvPr/>
          </p:nvPicPr>
          <p:blipFill>
            <a:blip r:embed="rId2"/>
            <a:srcRect l="8789" t="21732" r="5975" b="10866"/>
            <a:stretch/>
          </p:blipFill>
          <p:spPr>
            <a:xfrm>
              <a:off x="395640" y="315360"/>
              <a:ext cx="965160" cy="7650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08" name="Рисунок 37"/>
            <p:cNvPicPr/>
            <p:nvPr/>
          </p:nvPicPr>
          <p:blipFill>
            <a:blip r:embed="rId3"/>
            <a:srcRect t="57215"/>
            <a:stretch/>
          </p:blipFill>
          <p:spPr>
            <a:xfrm>
              <a:off x="11070720" y="247680"/>
              <a:ext cx="839160" cy="754560"/>
            </a:xfrm>
            <a:prstGeom prst="rect">
              <a:avLst/>
            </a:prstGeom>
            <a:ln>
              <a:noFill/>
            </a:ln>
          </p:spPr>
        </p:pic>
        <p:sp>
          <p:nvSpPr>
            <p:cNvPr id="109" name="Line 3"/>
            <p:cNvSpPr/>
            <p:nvPr/>
          </p:nvSpPr>
          <p:spPr>
            <a:xfrm flipV="1">
              <a:off x="1265040" y="1007280"/>
              <a:ext cx="10518480" cy="8640"/>
            </a:xfrm>
            <a:prstGeom prst="line">
              <a:avLst/>
            </a:prstGeom>
            <a:ln w="12600">
              <a:solidFill>
                <a:srgbClr val="ED5338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110" name="Рисунок 39"/>
            <p:cNvPicPr/>
            <p:nvPr/>
          </p:nvPicPr>
          <p:blipFill>
            <a:blip r:embed="rId4"/>
            <a:stretch/>
          </p:blipFill>
          <p:spPr>
            <a:xfrm>
              <a:off x="9574560" y="173880"/>
              <a:ext cx="1852920" cy="9921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11" name="CustomShape 4"/>
          <p:cNvSpPr/>
          <p:nvPr/>
        </p:nvSpPr>
        <p:spPr>
          <a:xfrm>
            <a:off x="359640" y="737640"/>
            <a:ext cx="11371320" cy="5694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rmAutofit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ru-RU" sz="1800" b="0" strike="noStrike" spc="-1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ru-RU" sz="1800" b="0" strike="noStrike" spc="-1">
              <a:latin typeface="Arial"/>
            </a:endParaRPr>
          </a:p>
          <a:p>
            <a:pPr marL="633600" indent="-214200" algn="just">
              <a:lnSpc>
                <a:spcPct val="90000"/>
              </a:lnSpc>
              <a:spcBef>
                <a:spcPts val="1001"/>
              </a:spcBef>
              <a:buClr>
                <a:srgbClr val="404040"/>
              </a:buClr>
              <a:buFont typeface="Wingdings" charset="2"/>
              <a:buChar char=""/>
            </a:pPr>
            <a:r>
              <a:rPr lang="ru-RU" sz="24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Субъект МСП создан физическим лицом до 25 лет включительно;</a:t>
            </a:r>
            <a:endParaRPr lang="ru-RU" sz="2400" b="0" strike="noStrike" spc="-1">
              <a:latin typeface="Arial"/>
            </a:endParaRPr>
          </a:p>
          <a:p>
            <a:pPr marL="633600" indent="-214200" algn="just">
              <a:lnSpc>
                <a:spcPct val="90000"/>
              </a:lnSpc>
              <a:spcBef>
                <a:spcPts val="1001"/>
              </a:spcBef>
              <a:buClr>
                <a:srgbClr val="404040"/>
              </a:buClr>
              <a:buFont typeface="Wingdings" charset="2"/>
              <a:buChar char=""/>
            </a:pPr>
            <a:r>
              <a:rPr lang="ru-RU" sz="24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Участвует в программе обучения</a:t>
            </a:r>
            <a:endParaRPr lang="ru-RU" sz="2400" b="0" strike="noStrike" spc="-1">
              <a:latin typeface="Arial"/>
            </a:endParaRPr>
          </a:p>
          <a:p>
            <a:pPr marL="633600" indent="-214200" algn="just">
              <a:lnSpc>
                <a:spcPct val="90000"/>
              </a:lnSpc>
              <a:spcBef>
                <a:spcPts val="1001"/>
              </a:spcBef>
              <a:buClr>
                <a:srgbClr val="404040"/>
              </a:buClr>
              <a:buFont typeface="Wingdings" charset="2"/>
              <a:buChar char=""/>
            </a:pPr>
            <a:r>
              <a:rPr lang="ru-RU" sz="24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Зарегистрирован на территории Приморского края</a:t>
            </a:r>
            <a:endParaRPr lang="ru-RU" sz="2400" b="0" strike="noStrike" spc="-1">
              <a:latin typeface="Arial"/>
            </a:endParaRPr>
          </a:p>
          <a:p>
            <a:pPr marL="633600" indent="-214200" algn="just">
              <a:lnSpc>
                <a:spcPct val="90000"/>
              </a:lnSpc>
              <a:spcBef>
                <a:spcPts val="1001"/>
              </a:spcBef>
              <a:buClr>
                <a:srgbClr val="404040"/>
              </a:buClr>
              <a:buFont typeface="Wingdings" charset="2"/>
              <a:buChar char=""/>
            </a:pPr>
            <a:r>
              <a:rPr lang="ru-RU" sz="24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Является субъектом МСП </a:t>
            </a:r>
            <a:endParaRPr lang="ru-RU" sz="2400" b="0" strike="noStrike" spc="-1">
              <a:latin typeface="Arial"/>
            </a:endParaRPr>
          </a:p>
          <a:p>
            <a:pPr marL="633600" indent="-214200" algn="just">
              <a:lnSpc>
                <a:spcPct val="90000"/>
              </a:lnSpc>
              <a:spcBef>
                <a:spcPts val="1001"/>
              </a:spcBef>
              <a:buClr>
                <a:srgbClr val="404040"/>
              </a:buClr>
              <a:buFont typeface="Wingdings" charset="2"/>
              <a:buChar char=""/>
            </a:pPr>
            <a:r>
              <a:rPr lang="ru-RU" sz="24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Отсутствует задолженность по налогам (не должна превышать 300 тыс. руб)</a:t>
            </a:r>
            <a:endParaRPr lang="ru-RU" sz="2400" b="0" strike="noStrike" spc="-1">
              <a:latin typeface="Arial"/>
            </a:endParaRPr>
          </a:p>
          <a:p>
            <a:pPr marL="633600" indent="-214200" algn="just">
              <a:lnSpc>
                <a:spcPct val="90000"/>
              </a:lnSpc>
              <a:spcBef>
                <a:spcPts val="1001"/>
              </a:spcBef>
              <a:buClr>
                <a:srgbClr val="404040"/>
              </a:buClr>
              <a:buFont typeface="Wingdings" charset="2"/>
              <a:buChar char=""/>
            </a:pPr>
            <a:r>
              <a:rPr lang="ru-RU" sz="24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Отсутствует </a:t>
            </a:r>
            <a:r>
              <a:rPr lang="ru-RU" sz="25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задолженность по возврату в краевой бюджет субсидий</a:t>
            </a:r>
            <a:endParaRPr lang="ru-RU" sz="2500" b="0" strike="noStrike" spc="-1">
              <a:latin typeface="Arial"/>
            </a:endParaRPr>
          </a:p>
          <a:p>
            <a:pPr marL="633600" indent="-214200" algn="just">
              <a:lnSpc>
                <a:spcPct val="90000"/>
              </a:lnSpc>
              <a:spcBef>
                <a:spcPts val="1001"/>
              </a:spcBef>
              <a:buClr>
                <a:srgbClr val="404040"/>
              </a:buClr>
              <a:buFont typeface="Wingdings" charset="2"/>
              <a:buChar char=""/>
            </a:pPr>
            <a:r>
              <a:rPr lang="ru-RU" sz="25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Не находится в процессе реорганизации, ликвидации, банкротства</a:t>
            </a:r>
            <a:endParaRPr lang="ru-RU" sz="2500" b="0" strike="noStrike" spc="-1">
              <a:latin typeface="Arial"/>
            </a:endParaRPr>
          </a:p>
          <a:p>
            <a:pPr marL="633600" indent="-214200" algn="just">
              <a:lnSpc>
                <a:spcPct val="90000"/>
              </a:lnSpc>
              <a:spcBef>
                <a:spcPts val="1001"/>
              </a:spcBef>
              <a:buClr>
                <a:srgbClr val="404040"/>
              </a:buClr>
              <a:buFont typeface="Wingdings" charset="2"/>
              <a:buChar char=""/>
            </a:pPr>
            <a:r>
              <a:rPr lang="ru-RU" sz="25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Отсутствуют сведения о дисквалифицированных руководителе</a:t>
            </a:r>
            <a:endParaRPr lang="ru-RU" sz="2500" b="0" strike="noStrike" spc="-1">
              <a:latin typeface="Arial"/>
            </a:endParaRPr>
          </a:p>
          <a:p>
            <a:pPr marL="633600" indent="-214200" algn="just">
              <a:lnSpc>
                <a:spcPct val="90000"/>
              </a:lnSpc>
              <a:spcBef>
                <a:spcPts val="1001"/>
              </a:spcBef>
              <a:buClr>
                <a:srgbClr val="404040"/>
              </a:buClr>
              <a:buFont typeface="Wingdings" charset="2"/>
              <a:buChar char=""/>
            </a:pPr>
            <a:r>
              <a:rPr lang="ru-RU" sz="25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Имеет разработанный проект </a:t>
            </a:r>
            <a:endParaRPr lang="ru-RU" sz="2500" b="0" strike="noStrike" spc="-1">
              <a:latin typeface="Arial"/>
            </a:endParaRPr>
          </a:p>
          <a:p>
            <a:pPr marL="633600" indent="-214200" algn="just">
              <a:lnSpc>
                <a:spcPct val="90000"/>
              </a:lnSpc>
              <a:spcBef>
                <a:spcPts val="1001"/>
              </a:spcBef>
              <a:buClr>
                <a:srgbClr val="404040"/>
              </a:buClr>
              <a:buFont typeface="Wingdings" charset="2"/>
              <a:buChar char=""/>
            </a:pPr>
            <a:r>
              <a:rPr lang="ru-RU" sz="25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Запрет на приобретение иностранной валюты за счёт средств гранта</a:t>
            </a:r>
            <a:endParaRPr lang="ru-RU" sz="2500" b="0" strike="noStrike" spc="-1">
              <a:latin typeface="Arial"/>
            </a:endParaRPr>
          </a:p>
          <a:p>
            <a:pPr marL="633600" indent="-214200" algn="just">
              <a:lnSpc>
                <a:spcPct val="90000"/>
              </a:lnSpc>
              <a:spcBef>
                <a:spcPts val="1001"/>
              </a:spcBef>
              <a:buClr>
                <a:srgbClr val="404040"/>
              </a:buClr>
              <a:buFont typeface="Wingdings" charset="2"/>
              <a:buChar char=""/>
            </a:pPr>
            <a:r>
              <a:rPr lang="ru-RU" sz="25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Согласен на осуществление проверок</a:t>
            </a:r>
            <a:endParaRPr lang="ru-RU" sz="2500" b="0" strike="noStrike" spc="-1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ru-RU" sz="2500" b="0" strike="noStrike" spc="-1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</a:pPr>
            <a:endParaRPr lang="ru-RU" sz="25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1652400" y="473040"/>
            <a:ext cx="8847360" cy="41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2800" b="1" strike="noStrike" spc="-1">
                <a:solidFill>
                  <a:srgbClr val="ED5338"/>
                </a:solidFill>
                <a:latin typeface="Arial Narrow"/>
                <a:ea typeface="DejaVu Sans"/>
              </a:rPr>
              <a:t>Документы</a:t>
            </a:r>
            <a:endParaRPr lang="ru-RU" sz="2800" b="0" strike="noStrike" spc="-1">
              <a:latin typeface="Arial"/>
            </a:endParaRPr>
          </a:p>
        </p:txBody>
      </p:sp>
      <p:grpSp>
        <p:nvGrpSpPr>
          <p:cNvPr id="113" name="Group 2"/>
          <p:cNvGrpSpPr/>
          <p:nvPr/>
        </p:nvGrpSpPr>
        <p:grpSpPr>
          <a:xfrm>
            <a:off x="395640" y="173880"/>
            <a:ext cx="11514240" cy="992160"/>
            <a:chOff x="395640" y="173880"/>
            <a:chExt cx="11514240" cy="992160"/>
          </a:xfrm>
        </p:grpSpPr>
        <p:pic>
          <p:nvPicPr>
            <p:cNvPr id="114" name="Рисунок 36"/>
            <p:cNvPicPr/>
            <p:nvPr/>
          </p:nvPicPr>
          <p:blipFill>
            <a:blip r:embed="rId2"/>
            <a:srcRect l="8789" t="21732" r="5975" b="10866"/>
            <a:stretch/>
          </p:blipFill>
          <p:spPr>
            <a:xfrm>
              <a:off x="395640" y="315360"/>
              <a:ext cx="965160" cy="7650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15" name="Рисунок 37"/>
            <p:cNvPicPr/>
            <p:nvPr/>
          </p:nvPicPr>
          <p:blipFill>
            <a:blip r:embed="rId3"/>
            <a:srcRect t="57215"/>
            <a:stretch/>
          </p:blipFill>
          <p:spPr>
            <a:xfrm>
              <a:off x="11070720" y="247680"/>
              <a:ext cx="839160" cy="754560"/>
            </a:xfrm>
            <a:prstGeom prst="rect">
              <a:avLst/>
            </a:prstGeom>
            <a:ln>
              <a:noFill/>
            </a:ln>
          </p:spPr>
        </p:pic>
        <p:sp>
          <p:nvSpPr>
            <p:cNvPr id="116" name="Line 3"/>
            <p:cNvSpPr/>
            <p:nvPr/>
          </p:nvSpPr>
          <p:spPr>
            <a:xfrm flipV="1">
              <a:off x="1265040" y="1007280"/>
              <a:ext cx="10518480" cy="8640"/>
            </a:xfrm>
            <a:prstGeom prst="line">
              <a:avLst/>
            </a:prstGeom>
            <a:ln w="12600">
              <a:solidFill>
                <a:srgbClr val="ED5338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117" name="Рисунок 39"/>
            <p:cNvPicPr/>
            <p:nvPr/>
          </p:nvPicPr>
          <p:blipFill>
            <a:blip r:embed="rId4"/>
            <a:stretch/>
          </p:blipFill>
          <p:spPr>
            <a:xfrm>
              <a:off x="9574560" y="173880"/>
              <a:ext cx="1852920" cy="9921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18" name="CustomShape 4"/>
          <p:cNvSpPr/>
          <p:nvPr/>
        </p:nvSpPr>
        <p:spPr>
          <a:xfrm>
            <a:off x="457200" y="1190520"/>
            <a:ext cx="11371320" cy="3748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38760">
              <a:lnSpc>
                <a:spcPct val="100000"/>
              </a:lnSpc>
              <a:buClr>
                <a:srgbClr val="404040"/>
              </a:buClr>
              <a:buFont typeface="Wingdings" charset="2"/>
              <a:buChar char=""/>
            </a:pPr>
            <a:r>
              <a:rPr lang="ru-RU" sz="20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Заявка (по форме)</a:t>
            </a:r>
            <a:endParaRPr lang="ru-RU" sz="2000" b="0" strike="noStrike" spc="-1">
              <a:latin typeface="Arial"/>
            </a:endParaRPr>
          </a:p>
          <a:p>
            <a:pPr marL="343080" indent="-338760">
              <a:lnSpc>
                <a:spcPct val="100000"/>
              </a:lnSpc>
              <a:buClr>
                <a:srgbClr val="404040"/>
              </a:buClr>
              <a:buFont typeface="Wingdings" charset="2"/>
              <a:buChar char=""/>
            </a:pPr>
            <a:r>
              <a:rPr lang="ru-RU" sz="20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Копии учредительных документов (устав для ООО)</a:t>
            </a:r>
            <a:endParaRPr lang="ru-RU" sz="2000" b="0" strike="noStrike" spc="-1">
              <a:latin typeface="Arial"/>
            </a:endParaRPr>
          </a:p>
          <a:p>
            <a:pPr marL="343080" indent="-338760">
              <a:lnSpc>
                <a:spcPct val="100000"/>
              </a:lnSpc>
              <a:buClr>
                <a:srgbClr val="404040"/>
              </a:buClr>
              <a:buFont typeface="Wingdings" charset="2"/>
              <a:buChar char=""/>
            </a:pPr>
            <a:r>
              <a:rPr lang="ru-RU" sz="20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Описание проекта (по форме)</a:t>
            </a:r>
            <a:endParaRPr lang="ru-RU" sz="2000" b="0" strike="noStrike" spc="-1">
              <a:latin typeface="Arial"/>
            </a:endParaRPr>
          </a:p>
          <a:p>
            <a:pPr marL="343080" indent="-338760">
              <a:lnSpc>
                <a:spcPct val="100000"/>
              </a:lnSpc>
              <a:buClr>
                <a:srgbClr val="404040"/>
              </a:buClr>
              <a:buFont typeface="Wingdings" charset="2"/>
              <a:buChar char=""/>
            </a:pPr>
            <a:r>
              <a:rPr lang="ru-RU" sz="20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Презентация проекта (по форме)</a:t>
            </a:r>
            <a:endParaRPr lang="ru-RU" sz="2000" b="0" strike="noStrike" spc="-1">
              <a:latin typeface="Arial"/>
            </a:endParaRPr>
          </a:p>
          <a:p>
            <a:pPr marL="343080" indent="-338760">
              <a:lnSpc>
                <a:spcPct val="100000"/>
              </a:lnSpc>
              <a:buClr>
                <a:srgbClr val="404040"/>
              </a:buClr>
              <a:buFont typeface="Wingdings" charset="2"/>
              <a:buChar char=""/>
            </a:pPr>
            <a:r>
              <a:rPr lang="ru-RU" sz="20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Смета проекта с расшифровкой затрат (по форме)</a:t>
            </a:r>
            <a:endParaRPr lang="ru-RU" sz="2000" b="0" strike="noStrike" spc="-1">
              <a:latin typeface="Arial"/>
            </a:endParaRPr>
          </a:p>
          <a:p>
            <a:pPr marL="343080" indent="-338760">
              <a:lnSpc>
                <a:spcPct val="100000"/>
              </a:lnSpc>
              <a:buClr>
                <a:srgbClr val="404040"/>
              </a:buClr>
              <a:buFont typeface="Wingdings" charset="2"/>
              <a:buChar char=""/>
            </a:pPr>
            <a:r>
              <a:rPr lang="ru-RU" sz="20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Гарантийное обязательство (по форме)</a:t>
            </a:r>
            <a:endParaRPr lang="ru-RU" sz="2000" b="0" strike="noStrike" spc="-1">
              <a:latin typeface="Arial"/>
            </a:endParaRPr>
          </a:p>
          <a:p>
            <a:pPr marL="343080" indent="-338760">
              <a:lnSpc>
                <a:spcPct val="100000"/>
              </a:lnSpc>
              <a:buClr>
                <a:srgbClr val="404040"/>
              </a:buClr>
              <a:buFont typeface="Wingdings" charset="2"/>
              <a:buChar char=""/>
            </a:pPr>
            <a:r>
              <a:rPr lang="ru-RU" sz="20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Сертификат участия в обучающей программе </a:t>
            </a:r>
            <a:endParaRPr lang="ru-RU" sz="2000" b="0" strike="noStrike" spc="-1">
              <a:latin typeface="Arial"/>
            </a:endParaRPr>
          </a:p>
          <a:p>
            <a:pPr marL="343080" indent="-338760">
              <a:lnSpc>
                <a:spcPct val="100000"/>
              </a:lnSpc>
              <a:buClr>
                <a:srgbClr val="404040"/>
              </a:buClr>
              <a:buFont typeface="Wingdings" charset="2"/>
              <a:buChar char=""/>
            </a:pPr>
            <a:r>
              <a:rPr lang="ru-RU" sz="20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Копия страницы паспорта гражданина РФ, на которой указана дата рождения физического лица, зарегистрировавшегося в качестве ИП/ООО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000" b="1" i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Выписку из ЕГРЮЛ/ЕГРИП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i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Справку ФНС об отсутствии задолженности</a:t>
            </a:r>
            <a:endParaRPr lang="ru-RU" sz="2000" b="0" strike="noStrike" spc="-1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000" b="1" i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Выписку из реестра дисквалифицированных лиц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119" name="CustomShape 5"/>
          <p:cNvSpPr/>
          <p:nvPr/>
        </p:nvSpPr>
        <p:spPr>
          <a:xfrm>
            <a:off x="2037600" y="5187600"/>
            <a:ext cx="8904600" cy="100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Документы представляются в виде одного тома прошитого и пронумерованного и скрепляются печатью, </a:t>
            </a:r>
            <a:endParaRPr lang="ru-RU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а также на электронном носителе. </a:t>
            </a: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>
            <a:off x="1652400" y="473040"/>
            <a:ext cx="8847360" cy="41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2800" b="1" strike="noStrike" spc="-1">
                <a:solidFill>
                  <a:srgbClr val="ED5338"/>
                </a:solidFill>
                <a:latin typeface="Arial Narrow"/>
                <a:ea typeface="DejaVu Sans"/>
              </a:rPr>
              <a:t>Требования к отчётности</a:t>
            </a:r>
            <a:endParaRPr lang="ru-RU" sz="2800" b="0" strike="noStrike" spc="-1">
              <a:latin typeface="Arial"/>
            </a:endParaRPr>
          </a:p>
        </p:txBody>
      </p:sp>
      <p:grpSp>
        <p:nvGrpSpPr>
          <p:cNvPr id="121" name="Group 2"/>
          <p:cNvGrpSpPr/>
          <p:nvPr/>
        </p:nvGrpSpPr>
        <p:grpSpPr>
          <a:xfrm>
            <a:off x="395640" y="173880"/>
            <a:ext cx="11514240" cy="992160"/>
            <a:chOff x="395640" y="173880"/>
            <a:chExt cx="11514240" cy="992160"/>
          </a:xfrm>
        </p:grpSpPr>
        <p:pic>
          <p:nvPicPr>
            <p:cNvPr id="122" name="Рисунок 36"/>
            <p:cNvPicPr/>
            <p:nvPr/>
          </p:nvPicPr>
          <p:blipFill>
            <a:blip r:embed="rId2"/>
            <a:srcRect l="8789" t="21732" r="5975" b="10866"/>
            <a:stretch/>
          </p:blipFill>
          <p:spPr>
            <a:xfrm>
              <a:off x="395640" y="315360"/>
              <a:ext cx="965160" cy="7650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3" name="Рисунок 37"/>
            <p:cNvPicPr/>
            <p:nvPr/>
          </p:nvPicPr>
          <p:blipFill>
            <a:blip r:embed="rId3"/>
            <a:srcRect t="57215"/>
            <a:stretch/>
          </p:blipFill>
          <p:spPr>
            <a:xfrm>
              <a:off x="11070720" y="247680"/>
              <a:ext cx="839160" cy="754560"/>
            </a:xfrm>
            <a:prstGeom prst="rect">
              <a:avLst/>
            </a:prstGeom>
            <a:ln>
              <a:noFill/>
            </a:ln>
          </p:spPr>
        </p:pic>
        <p:sp>
          <p:nvSpPr>
            <p:cNvPr id="124" name="Line 3"/>
            <p:cNvSpPr/>
            <p:nvPr/>
          </p:nvSpPr>
          <p:spPr>
            <a:xfrm flipV="1">
              <a:off x="1265040" y="1007280"/>
              <a:ext cx="10518480" cy="8640"/>
            </a:xfrm>
            <a:prstGeom prst="line">
              <a:avLst/>
            </a:prstGeom>
            <a:ln w="12600">
              <a:solidFill>
                <a:srgbClr val="ED5338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125" name="Рисунок 39"/>
            <p:cNvPicPr/>
            <p:nvPr/>
          </p:nvPicPr>
          <p:blipFill>
            <a:blip r:embed="rId4"/>
            <a:stretch/>
          </p:blipFill>
          <p:spPr>
            <a:xfrm>
              <a:off x="9574560" y="173880"/>
              <a:ext cx="1852920" cy="9921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26" name="CustomShape 4"/>
          <p:cNvSpPr/>
          <p:nvPr/>
        </p:nvSpPr>
        <p:spPr>
          <a:xfrm>
            <a:off x="361440" y="1757520"/>
            <a:ext cx="11371320" cy="2833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343080" indent="-338760">
              <a:lnSpc>
                <a:spcPct val="100000"/>
              </a:lnSpc>
              <a:buClr>
                <a:srgbClr val="404040"/>
              </a:buClr>
              <a:buFont typeface="Wingdings" charset="2"/>
              <a:buChar char=""/>
            </a:pPr>
            <a:r>
              <a:rPr lang="ru-RU" sz="20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Результат - полное расходование средств гранта на реализацию проекта в соответствии с заявленными направлениями расходов в срок до 31.12.2023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marL="343080" indent="-338760">
              <a:lnSpc>
                <a:spcPct val="100000"/>
              </a:lnSpc>
              <a:buClr>
                <a:srgbClr val="404040"/>
              </a:buClr>
              <a:buFont typeface="Wingdings" charset="2"/>
              <a:buChar char=""/>
            </a:pPr>
            <a:r>
              <a:rPr lang="ru-RU" sz="20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Осуществление деятельности в течение трех лет после года получения гранта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marL="343080" indent="-338760">
              <a:lnSpc>
                <a:spcPct val="100000"/>
              </a:lnSpc>
              <a:buClr>
                <a:srgbClr val="404040"/>
              </a:buClr>
              <a:buFont typeface="Wingdings" charset="2"/>
              <a:buChar char=""/>
            </a:pPr>
            <a:r>
              <a:rPr lang="ru-RU" sz="20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Отчёты об использования гранта и о достижении результатов предоставления гранта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  <a:p>
            <a:pPr marL="343080" indent="-338760">
              <a:lnSpc>
                <a:spcPct val="100000"/>
              </a:lnSpc>
              <a:buClr>
                <a:srgbClr val="404040"/>
              </a:buClr>
              <a:buFont typeface="Wingdings" charset="2"/>
              <a:buChar char=""/>
            </a:pPr>
            <a:r>
              <a:rPr lang="ru-RU" sz="20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Достижение заявленного результата реализации проекта</a:t>
            </a:r>
            <a:endParaRPr lang="ru-RU" sz="20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7" name="Group 1"/>
          <p:cNvGrpSpPr/>
          <p:nvPr/>
        </p:nvGrpSpPr>
        <p:grpSpPr>
          <a:xfrm>
            <a:off x="395640" y="173880"/>
            <a:ext cx="11514240" cy="992160"/>
            <a:chOff x="395640" y="173880"/>
            <a:chExt cx="11514240" cy="992160"/>
          </a:xfrm>
        </p:grpSpPr>
        <p:pic>
          <p:nvPicPr>
            <p:cNvPr id="128" name="Рисунок 8"/>
            <p:cNvPicPr/>
            <p:nvPr/>
          </p:nvPicPr>
          <p:blipFill>
            <a:blip r:embed="rId2"/>
            <a:srcRect l="8789" t="21732" r="5975" b="10866"/>
            <a:stretch/>
          </p:blipFill>
          <p:spPr>
            <a:xfrm>
              <a:off x="395640" y="315360"/>
              <a:ext cx="965160" cy="76500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29" name="Рисунок 10"/>
            <p:cNvPicPr/>
            <p:nvPr/>
          </p:nvPicPr>
          <p:blipFill>
            <a:blip r:embed="rId3"/>
            <a:srcRect t="57215"/>
            <a:stretch/>
          </p:blipFill>
          <p:spPr>
            <a:xfrm>
              <a:off x="11070720" y="247680"/>
              <a:ext cx="839160" cy="754560"/>
            </a:xfrm>
            <a:prstGeom prst="rect">
              <a:avLst/>
            </a:prstGeom>
            <a:ln>
              <a:noFill/>
            </a:ln>
          </p:spPr>
        </p:pic>
        <p:sp>
          <p:nvSpPr>
            <p:cNvPr id="130" name="Line 2"/>
            <p:cNvSpPr/>
            <p:nvPr/>
          </p:nvSpPr>
          <p:spPr>
            <a:xfrm flipV="1">
              <a:off x="1265040" y="1007280"/>
              <a:ext cx="10518480" cy="8640"/>
            </a:xfrm>
            <a:prstGeom prst="line">
              <a:avLst/>
            </a:prstGeom>
            <a:ln w="12600">
              <a:solidFill>
                <a:srgbClr val="ED5338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131" name="Рисунок 13"/>
            <p:cNvPicPr/>
            <p:nvPr/>
          </p:nvPicPr>
          <p:blipFill>
            <a:blip r:embed="rId4"/>
            <a:stretch/>
          </p:blipFill>
          <p:spPr>
            <a:xfrm>
              <a:off x="9574560" y="173880"/>
              <a:ext cx="1852920" cy="99216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32" name="CustomShape 3"/>
          <p:cNvSpPr/>
          <p:nvPr/>
        </p:nvSpPr>
        <p:spPr>
          <a:xfrm>
            <a:off x="1489320" y="523440"/>
            <a:ext cx="8145360" cy="41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ru-RU" sz="3200" b="1" strike="noStrike" spc="-1">
                <a:solidFill>
                  <a:srgbClr val="ED5338"/>
                </a:solidFill>
                <a:latin typeface="Arial Narrow"/>
                <a:ea typeface="DejaVu Sans"/>
              </a:rPr>
              <a:t>Контакты</a:t>
            </a:r>
            <a:endParaRPr lang="ru-RU" sz="3200" b="0" strike="noStrike" spc="-1">
              <a:latin typeface="Arial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457200" y="1190520"/>
            <a:ext cx="11371320" cy="319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1" strike="noStrike" spc="-15">
                <a:solidFill>
                  <a:srgbClr val="404040"/>
                </a:solidFill>
                <a:latin typeface="Times New Roman"/>
                <a:ea typeface="DejaVu Sans"/>
              </a:rPr>
              <a:t>Конкурсный отбор идет с 15 июня по 1 сентября 2022 года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1" i="1" u="sng" strike="noStrike" spc="-15">
                <a:solidFill>
                  <a:srgbClr val="404040"/>
                </a:solidFill>
                <a:uFillTx/>
                <a:latin typeface="Times New Roman"/>
                <a:ea typeface="DejaVu Sans"/>
              </a:rPr>
              <a:t>Центр «Мой бизнес»: 220-79-59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1" i="1" u="sng" strike="noStrike" spc="-15">
                <a:solidFill>
                  <a:srgbClr val="404040"/>
                </a:solidFill>
                <a:uFillTx/>
                <a:latin typeface="Times New Roman"/>
                <a:ea typeface="DejaVu Sans"/>
              </a:rPr>
              <a:t>Минэкономразвития ПК: 220-54-60</a:t>
            </a:r>
            <a:endParaRPr lang="ru-RU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13307</TotalTime>
  <Words>446</Words>
  <Application>Microsoft Office PowerPoint</Application>
  <PresentationFormat>Широкоэкранный</PresentationFormat>
  <Paragraphs>74</Paragraphs>
  <Slides>8</Slides>
  <Notes>0</Notes>
  <HiddenSlides>0</HiddenSlide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Поддержка малого и среднего предпринимательства</dc:title>
  <dc:subject/>
  <dc:creator>Дмитриенко Сергей Михайлович</dc:creator>
  <dc:description/>
  <cp:lastModifiedBy>Неизвестный пользователь</cp:lastModifiedBy>
  <cp:revision>229</cp:revision>
  <cp:lastPrinted>2022-05-20T11:26:15Z</cp:lastPrinted>
  <dcterms:created xsi:type="dcterms:W3CDTF">2020-08-18T04:53:48Z</dcterms:created>
  <dcterms:modified xsi:type="dcterms:W3CDTF">2022-06-29T03:02:15Z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8</vt:i4>
  </property>
</Properties>
</file>