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32"/>
  </p:notesMasterIdLst>
  <p:sldIdLst>
    <p:sldId id="257" r:id="rId2"/>
    <p:sldId id="272" r:id="rId3"/>
    <p:sldId id="275" r:id="rId4"/>
    <p:sldId id="276" r:id="rId5"/>
    <p:sldId id="261" r:id="rId6"/>
    <p:sldId id="262" r:id="rId7"/>
    <p:sldId id="263" r:id="rId8"/>
    <p:sldId id="264" r:id="rId9"/>
    <p:sldId id="265" r:id="rId10"/>
    <p:sldId id="266" r:id="rId11"/>
    <p:sldId id="267" r:id="rId12"/>
    <p:sldId id="268" r:id="rId13"/>
    <p:sldId id="269" r:id="rId14"/>
    <p:sldId id="270" r:id="rId15"/>
    <p:sldId id="271" r:id="rId16"/>
    <p:sldId id="282" r:id="rId17"/>
    <p:sldId id="278" r:id="rId18"/>
    <p:sldId id="280" r:id="rId19"/>
    <p:sldId id="279" r:id="rId20"/>
    <p:sldId id="281" r:id="rId21"/>
    <p:sldId id="259" r:id="rId22"/>
    <p:sldId id="260" r:id="rId23"/>
    <p:sldId id="258" r:id="rId24"/>
    <p:sldId id="290" r:id="rId25"/>
    <p:sldId id="288" r:id="rId26"/>
    <p:sldId id="289" r:id="rId27"/>
    <p:sldId id="287" r:id="rId28"/>
    <p:sldId id="291" r:id="rId29"/>
    <p:sldId id="284" r:id="rId30"/>
    <p:sldId id="283"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8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D:\&#1044;&#1084;&#1080;&#1090;&#1088;&#1080;&#1081;\&#1044;&#1084;&#1090;&#1088;\&#1048;&#1089;&#1087;&#1086;&#1083;&#1085;&#1077;&#1085;&#1080;&#1077;%20&#1073;&#1102;&#1076;&#1078;&#1077;&#1090;&#1072;\2021\&#1044;&#1080;&#1072;&#1075;&#1088;&#1072;&#1084;&#1084;&#1072;%20&#1082;%20&#1076;&#1086;&#1082;&#1083;&#1072;&#1076;&#1091;%20&#1075;&#1083;&#1072;&#1074;&#109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1044;&#1084;&#1080;&#1090;&#1088;&#1080;&#1081;\&#1044;&#1084;&#1090;&#1088;\&#1048;&#1089;&#1087;&#1086;&#1083;&#1085;&#1077;&#1085;&#1080;&#1077;%20&#1073;&#1102;&#1076;&#1078;&#1077;&#1090;&#1072;\2021\&#1044;&#1080;&#1072;&#1075;&#1088;&#1072;&#1084;&#1084;&#1072;%20&#1082;%20&#1076;&#1086;&#1082;&#1083;&#1072;&#1076;&#1091;%20&#1075;&#1083;&#1072;&#1074;&#1099;.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erverfin\global\&#1056;&#1072;&#1073;&#1086;&#1095;&#1072;&#1103;\&#1075;&#1086;&#1076;&#1086;&#1074;&#1086;&#1081;%20&#1086;&#1090;&#1095;&#1077;&#1090;%20&#1079;&#1072;%202020%20&#1075;&#1086;&#1076;\&#1056;&#1072;&#1089;&#1093;&#1086;&#1076;&#1099;%20&#1076;&#1080;&#1072;&#1075;&#1088;&#1072;&#1084;&#1084;&#1072;.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1044;&#1084;&#1080;&#1090;&#1088;&#1080;&#1081;\&#1044;&#1084;&#1090;&#1088;\&#1041;&#1102;&#1076;&#1078;&#1077;&#1090;%20&#1076;&#1083;&#1103;%20&#1075;&#1088;&#1072;&#1078;&#1076;&#1072;&#1085;\&#1041;&#1102;&#1076;&#1078;&#1077;&#1090;%20&#1076;&#1083;&#1103;%20&#1075;&#1088;&#1072;&#1078;&#1076;&#1072;&#1085;%20(&#1087;&#1088;&#1086;&#1077;&#1082;&#1090;%20&#1080;&#1089;&#1087;&#1086;&#1083;&#1085;&#1077;&#1085;&#1080;&#1103;%202021&#1075;.)\&#1052;&#1091;&#1085;&#1080;&#1094;&#1080;&#1087;&#1072;&#1083;&#1100;&#1085;&#1099;&#1081;%20&#1076;&#1086;&#1083;&#107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5"/>
      <c:rotY val="20"/>
      <c:rAngAx val="1"/>
    </c:view3D>
    <c:floor>
      <c:thickness val="0"/>
      <c:spPr>
        <a:solidFill>
          <a:srgbClr val="7030A0"/>
        </a:solidFill>
      </c:spPr>
    </c:floor>
    <c:sideWall>
      <c:thickness val="0"/>
    </c:sideWall>
    <c:backWall>
      <c:thickness val="0"/>
    </c:backWall>
    <c:plotArea>
      <c:layout/>
      <c:bar3DChart>
        <c:barDir val="col"/>
        <c:grouping val="stacked"/>
        <c:varyColors val="0"/>
        <c:ser>
          <c:idx val="0"/>
          <c:order val="0"/>
          <c:tx>
            <c:strRef>
              <c:f>д1!$C$2</c:f>
              <c:strCache>
                <c:ptCount val="1"/>
                <c:pt idx="0">
                  <c:v>налоговые и неналоговые</c:v>
                </c:pt>
              </c:strCache>
            </c:strRef>
          </c:tx>
          <c:invertIfNegative val="0"/>
          <c:dLbls>
            <c:spPr>
              <a:noFill/>
              <a:ln>
                <a:noFill/>
              </a:ln>
              <a:effectLst/>
            </c:spPr>
            <c:txPr>
              <a:bodyPr/>
              <a:lstStyle/>
              <a:p>
                <a:pPr>
                  <a:defRPr sz="1900" b="1">
                    <a:solidFill>
                      <a:schemeClr val="bg1"/>
                    </a:solidFill>
                  </a:defRPr>
                </a:pPr>
                <a:endParaRPr lang="ru-RU"/>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д1!$D$2:$E$2</c:f>
              <c:numCache>
                <c:formatCode>General</c:formatCode>
                <c:ptCount val="2"/>
                <c:pt idx="0">
                  <c:v>438.1</c:v>
                </c:pt>
                <c:pt idx="1">
                  <c:v>536.5</c:v>
                </c:pt>
              </c:numCache>
            </c:numRef>
          </c:val>
          <c:extLst>
            <c:ext xmlns:c16="http://schemas.microsoft.com/office/drawing/2014/chart" uri="{C3380CC4-5D6E-409C-BE32-E72D297353CC}">
              <c16:uniqueId val="{00000000-A71B-4C26-8368-88CAA518CE75}"/>
            </c:ext>
          </c:extLst>
        </c:ser>
        <c:ser>
          <c:idx val="1"/>
          <c:order val="1"/>
          <c:tx>
            <c:strRef>
              <c:f>д1!$C$3</c:f>
              <c:strCache>
                <c:ptCount val="1"/>
                <c:pt idx="0">
                  <c:v>дотации</c:v>
                </c:pt>
              </c:strCache>
            </c:strRef>
          </c:tx>
          <c:invertIfNegative val="0"/>
          <c:dLbls>
            <c:dLbl>
              <c:idx val="0"/>
              <c:layout>
                <c:manualLayout>
                  <c:x val="0.11371291782277529"/>
                  <c:y val="0"/>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1-A71B-4C26-8368-88CAA518CE75}"/>
                </c:ext>
              </c:extLst>
            </c:dLbl>
            <c:dLbl>
              <c:idx val="1"/>
              <c:layout>
                <c:manualLayout>
                  <c:x val="0.13933836409269662"/>
                  <c:y val="-2.4352949794188799E-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A71B-4C26-8368-88CAA518CE75}"/>
                </c:ext>
              </c:extLst>
            </c:dLbl>
            <c:spPr>
              <a:noFill/>
              <a:ln>
                <a:noFill/>
              </a:ln>
              <a:effectLst/>
            </c:spPr>
            <c:txPr>
              <a:bodyPr/>
              <a:lstStyle/>
              <a:p>
                <a:pPr>
                  <a:defRPr sz="2000" b="1">
                    <a:solidFill>
                      <a:schemeClr val="bg1"/>
                    </a:solidFill>
                  </a:defRPr>
                </a:pPr>
                <a:endParaRPr lang="ru-RU"/>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д1!$D$3:$E$3</c:f>
              <c:numCache>
                <c:formatCode>General</c:formatCode>
                <c:ptCount val="2"/>
                <c:pt idx="0">
                  <c:v>206.7</c:v>
                </c:pt>
                <c:pt idx="1">
                  <c:v>48.9</c:v>
                </c:pt>
              </c:numCache>
            </c:numRef>
          </c:val>
          <c:extLst>
            <c:ext xmlns:c16="http://schemas.microsoft.com/office/drawing/2014/chart" uri="{C3380CC4-5D6E-409C-BE32-E72D297353CC}">
              <c16:uniqueId val="{00000003-A71B-4C26-8368-88CAA518CE75}"/>
            </c:ext>
          </c:extLst>
        </c:ser>
        <c:ser>
          <c:idx val="2"/>
          <c:order val="2"/>
          <c:tx>
            <c:strRef>
              <c:f>д1!$C$4</c:f>
              <c:strCache>
                <c:ptCount val="1"/>
                <c:pt idx="0">
                  <c:v>субсидии и субвенции, иные МБТ</c:v>
                </c:pt>
              </c:strCache>
            </c:strRef>
          </c:tx>
          <c:spPr>
            <a:scene3d>
              <a:camera prst="orthographicFront"/>
              <a:lightRig rig="threePt" dir="t"/>
            </a:scene3d>
            <a:sp3d/>
          </c:spPr>
          <c:invertIfNegative val="0"/>
          <c:dLbls>
            <c:spPr>
              <a:noFill/>
              <a:ln>
                <a:noFill/>
              </a:ln>
              <a:effectLst/>
            </c:spPr>
            <c:txPr>
              <a:bodyPr/>
              <a:lstStyle/>
              <a:p>
                <a:pPr>
                  <a:defRPr sz="2100" b="1">
                    <a:solidFill>
                      <a:schemeClr val="bg1"/>
                    </a:solidFill>
                  </a:defRPr>
                </a:pPr>
                <a:endParaRPr lang="ru-RU"/>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д1!$D$4:$E$4</c:f>
              <c:numCache>
                <c:formatCode>General</c:formatCode>
                <c:ptCount val="2"/>
                <c:pt idx="0">
                  <c:v>758.3</c:v>
                </c:pt>
                <c:pt idx="1">
                  <c:v>759.8</c:v>
                </c:pt>
              </c:numCache>
            </c:numRef>
          </c:val>
          <c:extLst>
            <c:ext xmlns:c16="http://schemas.microsoft.com/office/drawing/2014/chart" uri="{C3380CC4-5D6E-409C-BE32-E72D297353CC}">
              <c16:uniqueId val="{00000004-A71B-4C26-8368-88CAA518CE75}"/>
            </c:ext>
          </c:extLst>
        </c:ser>
        <c:dLbls>
          <c:showLegendKey val="0"/>
          <c:showVal val="0"/>
          <c:showCatName val="0"/>
          <c:showSerName val="0"/>
          <c:showPercent val="0"/>
          <c:showBubbleSize val="0"/>
        </c:dLbls>
        <c:gapWidth val="38"/>
        <c:gapDepth val="0"/>
        <c:shape val="cylinder"/>
        <c:axId val="94582656"/>
        <c:axId val="96008064"/>
        <c:axId val="0"/>
      </c:bar3DChart>
      <c:catAx>
        <c:axId val="94582656"/>
        <c:scaling>
          <c:orientation val="minMax"/>
        </c:scaling>
        <c:delete val="1"/>
        <c:axPos val="b"/>
        <c:majorTickMark val="out"/>
        <c:minorTickMark val="none"/>
        <c:tickLblPos val="low"/>
        <c:crossAx val="96008064"/>
        <c:crosses val="autoZero"/>
        <c:auto val="1"/>
        <c:lblAlgn val="ctr"/>
        <c:lblOffset val="100"/>
        <c:noMultiLvlLbl val="0"/>
      </c:catAx>
      <c:valAx>
        <c:axId val="96008064"/>
        <c:scaling>
          <c:orientation val="minMax"/>
        </c:scaling>
        <c:delete val="1"/>
        <c:axPos val="l"/>
        <c:numFmt formatCode="General" sourceLinked="1"/>
        <c:majorTickMark val="out"/>
        <c:minorTickMark val="none"/>
        <c:tickLblPos val="nextTo"/>
        <c:crossAx val="9458265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75"/>
      <c:rotY val="20"/>
      <c:rAngAx val="0"/>
      <c:perspective val="0"/>
    </c:view3D>
    <c:floor>
      <c:thickness val="0"/>
    </c:floor>
    <c:sideWall>
      <c:thickness val="0"/>
    </c:sideWall>
    <c:backWall>
      <c:thickness val="0"/>
    </c:backWall>
    <c:plotArea>
      <c:layout>
        <c:manualLayout>
          <c:layoutTarget val="inner"/>
          <c:xMode val="edge"/>
          <c:yMode val="edge"/>
          <c:x val="0.11537078875499945"/>
          <c:y val="0"/>
          <c:w val="0.7117636755134169"/>
          <c:h val="0.9909421530248228"/>
        </c:manualLayout>
      </c:layout>
      <c:pie3DChart>
        <c:varyColors val="1"/>
        <c:ser>
          <c:idx val="0"/>
          <c:order val="0"/>
          <c:dLbls>
            <c:dLbl>
              <c:idx val="0"/>
              <c:layout>
                <c:manualLayout>
                  <c:x val="0.10812370997116889"/>
                  <c:y val="-2.4493894784891019E-2"/>
                </c:manualLayout>
              </c:layout>
              <c:tx>
                <c:rich>
                  <a:bodyPr/>
                  <a:lstStyle/>
                  <a:p>
                    <a:r>
                      <a:rPr lang="ru-RU" dirty="0"/>
                      <a:t>Прочие доходы  
121,9
22,7%</a:t>
                    </a:r>
                  </a:p>
                </c:rich>
              </c:tx>
              <c:showLegendKey val="0"/>
              <c:showVal val="1"/>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0-E001-49B8-8BD6-1AE337F6178B}"/>
                </c:ext>
              </c:extLst>
            </c:dLbl>
            <c:dLbl>
              <c:idx val="1"/>
              <c:layout>
                <c:manualLayout>
                  <c:x val="0.13287467293255334"/>
                  <c:y val="-0.24700693131695034"/>
                </c:manualLayout>
              </c:layout>
              <c:tx>
                <c:rich>
                  <a:bodyPr/>
                  <a:lstStyle/>
                  <a:p>
                    <a:r>
                      <a:rPr lang="ru-RU"/>
                      <a:t>ЕНВД
6,5
1,2%</a:t>
                    </a:r>
                  </a:p>
                </c:rich>
              </c:tx>
              <c:showLegendKey val="0"/>
              <c:showVal val="1"/>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E001-49B8-8BD6-1AE337F6178B}"/>
                </c:ext>
              </c:extLst>
            </c:dLbl>
            <c:dLbl>
              <c:idx val="2"/>
              <c:layout>
                <c:manualLayout>
                  <c:x val="0.13073716747265479"/>
                  <c:y val="-0.12854442344045383"/>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E001-49B8-8BD6-1AE337F6178B}"/>
                </c:ext>
              </c:extLst>
            </c:dLbl>
            <c:dLbl>
              <c:idx val="3"/>
              <c:layout>
                <c:manualLayout>
                  <c:x val="3.2171717935002522E-2"/>
                  <c:y val="-5.0413547077881836E-3"/>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E001-49B8-8BD6-1AE337F6178B}"/>
                </c:ext>
              </c:extLst>
            </c:dLbl>
            <c:dLbl>
              <c:idx val="4"/>
              <c:layout>
                <c:manualLayout>
                  <c:x val="3.4791726076228741E-2"/>
                  <c:y val="0.11981860490501069"/>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E001-49B8-8BD6-1AE337F6178B}"/>
                </c:ext>
              </c:extLst>
            </c:dLbl>
            <c:dLbl>
              <c:idx val="5"/>
              <c:layout>
                <c:manualLayout>
                  <c:x val="-4.5622703466859149E-2"/>
                  <c:y val="4.4184987273566366E-2"/>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E001-49B8-8BD6-1AE337F6178B}"/>
                </c:ext>
              </c:extLst>
            </c:dLbl>
            <c:dLbl>
              <c:idx val="6"/>
              <c:layout>
                <c:manualLayout>
                  <c:x val="-1.5382854418968929E-2"/>
                  <c:y val="0.23944549464398246"/>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6-E001-49B8-8BD6-1AE337F6178B}"/>
                </c:ext>
              </c:extLst>
            </c:dLbl>
            <c:dLbl>
              <c:idx val="7"/>
              <c:layout>
                <c:manualLayout>
                  <c:x val="0.13166792071942079"/>
                  <c:y val="7.5614366729678702E-3"/>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E001-49B8-8BD6-1AE337F6178B}"/>
                </c:ext>
              </c:extLst>
            </c:dLbl>
            <c:spPr>
              <a:noFill/>
              <a:ln>
                <a:noFill/>
              </a:ln>
              <a:effectLst/>
            </c:spPr>
            <c:txPr>
              <a:bodyPr/>
              <a:lstStyle/>
              <a:p>
                <a:pPr>
                  <a:defRPr sz="1800">
                    <a:latin typeface="Bahnschrift Light Condensed" pitchFamily="34" charset="0"/>
                  </a:defRPr>
                </a:pPr>
                <a:endParaRPr lang="ru-RU"/>
              </a:p>
            </c:txPr>
            <c:showLegendKey val="0"/>
            <c:showVal val="1"/>
            <c:showCatName val="1"/>
            <c:showSerName val="0"/>
            <c:showPercent val="1"/>
            <c:showBubbleSize val="0"/>
            <c:showLeaderLines val="1"/>
            <c:extLst>
              <c:ext xmlns:c15="http://schemas.microsoft.com/office/drawing/2012/chart" uri="{CE6537A1-D6FC-4f65-9D91-7224C49458BB}"/>
            </c:extLst>
          </c:dLbls>
          <c:cat>
            <c:strRef>
              <c:f>д2!$A$28:$A$35</c:f>
              <c:strCache>
                <c:ptCount val="8"/>
                <c:pt idx="0">
                  <c:v>Прочие доходы  </c:v>
                </c:pt>
                <c:pt idx="1">
                  <c:v>ЕНВД</c:v>
                </c:pt>
                <c:pt idx="2">
                  <c:v>Акцизы</c:v>
                </c:pt>
                <c:pt idx="3">
                  <c:v>Доходы от аренды имущества</c:v>
                </c:pt>
                <c:pt idx="4">
                  <c:v>Налог на имущество физлиц</c:v>
                </c:pt>
                <c:pt idx="5">
                  <c:v>Земельный налог</c:v>
                </c:pt>
                <c:pt idx="6">
                  <c:v>Подоходный налог</c:v>
                </c:pt>
                <c:pt idx="7">
                  <c:v>Патент</c:v>
                </c:pt>
              </c:strCache>
            </c:strRef>
          </c:cat>
          <c:val>
            <c:numRef>
              <c:f>д2!$B$28:$B$35</c:f>
              <c:numCache>
                <c:formatCode>General</c:formatCode>
                <c:ptCount val="8"/>
                <c:pt idx="0">
                  <c:v>121.9</c:v>
                </c:pt>
                <c:pt idx="1">
                  <c:v>6.5</c:v>
                </c:pt>
                <c:pt idx="2">
                  <c:v>11</c:v>
                </c:pt>
                <c:pt idx="3">
                  <c:v>17</c:v>
                </c:pt>
                <c:pt idx="4">
                  <c:v>18.5</c:v>
                </c:pt>
                <c:pt idx="5">
                  <c:v>25.1</c:v>
                </c:pt>
                <c:pt idx="6">
                  <c:v>418.1</c:v>
                </c:pt>
                <c:pt idx="7">
                  <c:v>11.9</c:v>
                </c:pt>
              </c:numCache>
            </c:numRef>
          </c:val>
          <c:extLst>
            <c:ext xmlns:c16="http://schemas.microsoft.com/office/drawing/2014/chart" uri="{C3380CC4-5D6E-409C-BE32-E72D297353CC}">
              <c16:uniqueId val="{00000008-E001-49B8-8BD6-1AE337F6178B}"/>
            </c:ext>
          </c:extLst>
        </c:ser>
        <c:dLbls>
          <c:showLegendKey val="0"/>
          <c:showVal val="0"/>
          <c:showCatName val="0"/>
          <c:showSerName val="0"/>
          <c:showPercent val="0"/>
          <c:showBubbleSize val="0"/>
          <c:showLeaderLines val="1"/>
        </c:dLbls>
      </c:pie3DChart>
    </c:plotArea>
    <c:plotVisOnly val="1"/>
    <c:dispBlanksAs val="gap"/>
    <c:showDLblsOverMax val="0"/>
  </c:chart>
  <c:spPr>
    <a:noFill/>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00B0F0"/>
            </a:solidFill>
          </c:spPr>
          <c:invertIfNegative val="0"/>
          <c:dLbls>
            <c:dLbl>
              <c:idx val="2"/>
              <c:layout>
                <c:manualLayout>
                  <c:x val="-2.9878408991189632E-3"/>
                  <c:y val="-8.20507077681140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5A1-490D-95EC-9F09BCD379E2}"/>
                </c:ext>
              </c:extLst>
            </c:dLbl>
            <c:dLbl>
              <c:idx val="3"/>
              <c:layout>
                <c:manualLayout>
                  <c:x val="-1.4939204495594261E-3"/>
                  <c:y val="-2.73502359227043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A1-490D-95EC-9F09BCD379E2}"/>
                </c:ext>
              </c:extLst>
            </c:dLbl>
            <c:dLbl>
              <c:idx val="4"/>
              <c:layout>
                <c:manualLayout>
                  <c:x val="-8.9635226973568977E-3"/>
                  <c:y val="-1.09400943690817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5A1-490D-95EC-9F09BCD379E2}"/>
                </c:ext>
              </c:extLst>
            </c:dLbl>
            <c:spPr>
              <a:noFill/>
              <a:ln>
                <a:noFill/>
              </a:ln>
              <a:effectLst/>
            </c:spPr>
            <c:txPr>
              <a:bodyPr/>
              <a:lstStyle/>
              <a:p>
                <a:pPr>
                  <a:defRPr sz="1500" b="1"/>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отр!$E$2:$L$2</c:f>
              <c:strCache>
                <c:ptCount val="8"/>
                <c:pt idx="0">
                  <c:v>Общегосударственные вопросы</c:v>
                </c:pt>
                <c:pt idx="1">
                  <c:v>Защита от ЧС</c:v>
                </c:pt>
                <c:pt idx="2">
                  <c:v>Экономика</c:v>
                </c:pt>
                <c:pt idx="3">
                  <c:v>ЖКХ</c:v>
                </c:pt>
                <c:pt idx="4">
                  <c:v>Образование</c:v>
                </c:pt>
                <c:pt idx="5">
                  <c:v>Культура</c:v>
                </c:pt>
                <c:pt idx="6">
                  <c:v>Социальная политика</c:v>
                </c:pt>
                <c:pt idx="7">
                  <c:v>Спорт</c:v>
                </c:pt>
              </c:strCache>
            </c:strRef>
          </c:cat>
          <c:val>
            <c:numRef>
              <c:f>отр!$E$3:$L$3</c:f>
              <c:numCache>
                <c:formatCode>General</c:formatCode>
                <c:ptCount val="8"/>
                <c:pt idx="0">
                  <c:v>116.4</c:v>
                </c:pt>
                <c:pt idx="1">
                  <c:v>8.3000000000000007</c:v>
                </c:pt>
                <c:pt idx="2">
                  <c:v>132.80000000000001</c:v>
                </c:pt>
                <c:pt idx="3">
                  <c:v>144.4</c:v>
                </c:pt>
                <c:pt idx="4">
                  <c:v>706.9</c:v>
                </c:pt>
                <c:pt idx="5">
                  <c:v>37</c:v>
                </c:pt>
                <c:pt idx="6">
                  <c:v>76</c:v>
                </c:pt>
                <c:pt idx="7">
                  <c:v>158.4</c:v>
                </c:pt>
              </c:numCache>
            </c:numRef>
          </c:val>
          <c:extLst>
            <c:ext xmlns:c16="http://schemas.microsoft.com/office/drawing/2014/chart" uri="{C3380CC4-5D6E-409C-BE32-E72D297353CC}">
              <c16:uniqueId val="{00000003-55A1-490D-95EC-9F09BCD379E2}"/>
            </c:ext>
          </c:extLst>
        </c:ser>
        <c:ser>
          <c:idx val="1"/>
          <c:order val="1"/>
          <c:spPr>
            <a:solidFill>
              <a:srgbClr val="FF0000"/>
            </a:solidFill>
          </c:spPr>
          <c:invertIfNegative val="0"/>
          <c:dLbls>
            <c:dLbl>
              <c:idx val="0"/>
              <c:layout>
                <c:manualLayout>
                  <c:x val="1.195136359647586E-2"/>
                  <c:y val="-2.735023592270339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5A1-490D-95EC-9F09BCD379E2}"/>
                </c:ext>
              </c:extLst>
            </c:dLbl>
            <c:dLbl>
              <c:idx val="2"/>
              <c:layout>
                <c:manualLayout>
                  <c:x val="5.9756817982379333E-3"/>
                  <c:y val="5.470047184540884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5A1-490D-95EC-9F09BCD379E2}"/>
                </c:ext>
              </c:extLst>
            </c:dLbl>
            <c:spPr>
              <a:noFill/>
              <a:ln>
                <a:noFill/>
              </a:ln>
              <a:effectLst/>
            </c:spPr>
            <c:txPr>
              <a:bodyPr/>
              <a:lstStyle/>
              <a:p>
                <a:pPr>
                  <a:defRPr sz="1500" b="1"/>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отр!$E$2:$L$2</c:f>
              <c:strCache>
                <c:ptCount val="8"/>
                <c:pt idx="0">
                  <c:v>Общегосударственные вопросы</c:v>
                </c:pt>
                <c:pt idx="1">
                  <c:v>Защита от ЧС</c:v>
                </c:pt>
                <c:pt idx="2">
                  <c:v>Экономика</c:v>
                </c:pt>
                <c:pt idx="3">
                  <c:v>ЖКХ</c:v>
                </c:pt>
                <c:pt idx="4">
                  <c:v>Образование</c:v>
                </c:pt>
                <c:pt idx="5">
                  <c:v>Культура</c:v>
                </c:pt>
                <c:pt idx="6">
                  <c:v>Социальная политика</c:v>
                </c:pt>
                <c:pt idx="7">
                  <c:v>Спорт</c:v>
                </c:pt>
              </c:strCache>
            </c:strRef>
          </c:cat>
          <c:val>
            <c:numRef>
              <c:f>отр!$E$4:$L$4</c:f>
              <c:numCache>
                <c:formatCode>General</c:formatCode>
                <c:ptCount val="8"/>
                <c:pt idx="0">
                  <c:v>110.5</c:v>
                </c:pt>
                <c:pt idx="1">
                  <c:v>8.7000000000000011</c:v>
                </c:pt>
                <c:pt idx="2">
                  <c:v>105.3</c:v>
                </c:pt>
                <c:pt idx="3">
                  <c:v>119.1</c:v>
                </c:pt>
                <c:pt idx="4">
                  <c:v>766</c:v>
                </c:pt>
                <c:pt idx="5">
                  <c:v>41.6</c:v>
                </c:pt>
                <c:pt idx="6">
                  <c:v>95.4</c:v>
                </c:pt>
                <c:pt idx="7">
                  <c:v>85</c:v>
                </c:pt>
              </c:numCache>
            </c:numRef>
          </c:val>
          <c:extLst>
            <c:ext xmlns:c16="http://schemas.microsoft.com/office/drawing/2014/chart" uri="{C3380CC4-5D6E-409C-BE32-E72D297353CC}">
              <c16:uniqueId val="{00000006-55A1-490D-95EC-9F09BCD379E2}"/>
            </c:ext>
          </c:extLst>
        </c:ser>
        <c:dLbls>
          <c:showLegendKey val="0"/>
          <c:showVal val="0"/>
          <c:showCatName val="0"/>
          <c:showSerName val="0"/>
          <c:showPercent val="0"/>
          <c:showBubbleSize val="0"/>
        </c:dLbls>
        <c:gapWidth val="44"/>
        <c:axId val="94603520"/>
        <c:axId val="151542400"/>
      </c:barChart>
      <c:catAx>
        <c:axId val="94603520"/>
        <c:scaling>
          <c:orientation val="minMax"/>
        </c:scaling>
        <c:delete val="1"/>
        <c:axPos val="b"/>
        <c:numFmt formatCode="General" sourceLinked="0"/>
        <c:majorTickMark val="out"/>
        <c:minorTickMark val="none"/>
        <c:tickLblPos val="nextTo"/>
        <c:crossAx val="151542400"/>
        <c:crosses val="autoZero"/>
        <c:auto val="1"/>
        <c:lblAlgn val="ctr"/>
        <c:lblOffset val="100"/>
        <c:noMultiLvlLbl val="0"/>
      </c:catAx>
      <c:valAx>
        <c:axId val="151542400"/>
        <c:scaling>
          <c:orientation val="minMax"/>
        </c:scaling>
        <c:delete val="0"/>
        <c:axPos val="l"/>
        <c:majorGridlines/>
        <c:numFmt formatCode="General" sourceLinked="1"/>
        <c:majorTickMark val="out"/>
        <c:minorTickMark val="none"/>
        <c:tickLblPos val="nextTo"/>
        <c:crossAx val="9460352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invertIfNegative val="0"/>
          <c:dLbls>
            <c:spPr>
              <a:solidFill>
                <a:schemeClr val="bg1"/>
              </a:solidFill>
            </c:spPr>
            <c:txPr>
              <a:bodyPr/>
              <a:lstStyle/>
              <a:p>
                <a:pPr>
                  <a:defRPr sz="2000" b="1" i="0" baseline="0"/>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Лист1!$C$5:$D$5</c:f>
              <c:numCache>
                <c:formatCode>#,##0.000</c:formatCode>
                <c:ptCount val="2"/>
                <c:pt idx="0">
                  <c:v>0</c:v>
                </c:pt>
                <c:pt idx="1">
                  <c:v>30955</c:v>
                </c:pt>
              </c:numCache>
            </c:numRef>
          </c:val>
          <c:extLst>
            <c:ext xmlns:c16="http://schemas.microsoft.com/office/drawing/2014/chart" uri="{C3380CC4-5D6E-409C-BE32-E72D297353CC}">
              <c16:uniqueId val="{00000000-CABF-45BF-8A84-9D3D22636FE3}"/>
            </c:ext>
          </c:extLst>
        </c:ser>
        <c:ser>
          <c:idx val="1"/>
          <c:order val="1"/>
          <c:invertIfNegative val="0"/>
          <c:dLbls>
            <c:spPr>
              <a:solidFill>
                <a:schemeClr val="bg1"/>
              </a:solidFill>
            </c:spPr>
            <c:txPr>
              <a:bodyPr/>
              <a:lstStyle/>
              <a:p>
                <a:pPr>
                  <a:defRPr sz="2000" b="1" i="0" baseline="0"/>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Лист1!$C$6:$D$6</c:f>
              <c:numCache>
                <c:formatCode>#,##0.000</c:formatCode>
                <c:ptCount val="2"/>
                <c:pt idx="0">
                  <c:v>152673.163</c:v>
                </c:pt>
                <c:pt idx="1">
                  <c:v>119278.53</c:v>
                </c:pt>
              </c:numCache>
            </c:numRef>
          </c:val>
          <c:extLst>
            <c:ext xmlns:c16="http://schemas.microsoft.com/office/drawing/2014/chart" uri="{C3380CC4-5D6E-409C-BE32-E72D297353CC}">
              <c16:uniqueId val="{00000001-CABF-45BF-8A84-9D3D22636FE3}"/>
            </c:ext>
          </c:extLst>
        </c:ser>
        <c:dLbls>
          <c:showLegendKey val="0"/>
          <c:showVal val="0"/>
          <c:showCatName val="0"/>
          <c:showSerName val="0"/>
          <c:showPercent val="0"/>
          <c:showBubbleSize val="0"/>
        </c:dLbls>
        <c:gapWidth val="150"/>
        <c:shape val="cylinder"/>
        <c:axId val="145634432"/>
        <c:axId val="145635968"/>
        <c:axId val="0"/>
      </c:bar3DChart>
      <c:catAx>
        <c:axId val="145634432"/>
        <c:scaling>
          <c:orientation val="minMax"/>
        </c:scaling>
        <c:delete val="0"/>
        <c:axPos val="b"/>
        <c:majorTickMark val="out"/>
        <c:minorTickMark val="none"/>
        <c:tickLblPos val="nextTo"/>
        <c:crossAx val="145635968"/>
        <c:crosses val="autoZero"/>
        <c:auto val="1"/>
        <c:lblAlgn val="ctr"/>
        <c:lblOffset val="100"/>
        <c:noMultiLvlLbl val="0"/>
      </c:catAx>
      <c:valAx>
        <c:axId val="145635968"/>
        <c:scaling>
          <c:orientation val="minMax"/>
        </c:scaling>
        <c:delete val="0"/>
        <c:axPos val="l"/>
        <c:majorGridlines/>
        <c:numFmt formatCode="#,##0.000" sourceLinked="1"/>
        <c:majorTickMark val="out"/>
        <c:minorTickMark val="none"/>
        <c:tickLblPos val="nextTo"/>
        <c:crossAx val="145634432"/>
        <c:crosses val="autoZero"/>
        <c:crossBetween val="between"/>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0.20819</cdr:x>
      <cdr:y>0.26409</cdr:y>
    </cdr:from>
    <cdr:to>
      <cdr:x>0.4616</cdr:x>
      <cdr:y>0.38204</cdr:y>
    </cdr:to>
    <cdr:sp macro="" textlink="">
      <cdr:nvSpPr>
        <cdr:cNvPr id="2" name="Скругленный прямоугольник 1"/>
        <cdr:cNvSpPr/>
      </cdr:nvSpPr>
      <cdr:spPr>
        <a:xfrm xmlns:a="http://schemas.openxmlformats.org/drawingml/2006/main">
          <a:off x="1936731" y="1599396"/>
          <a:ext cx="2357454" cy="714380"/>
        </a:xfrm>
        <a:prstGeom xmlns:a="http://schemas.openxmlformats.org/drawingml/2006/main" prst="roundRect">
          <a:avLst/>
        </a:prstGeom>
        <a:solidFill xmlns:a="http://schemas.openxmlformats.org/drawingml/2006/main">
          <a:schemeClr val="bg1"/>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r>
            <a:rPr lang="ru-RU" sz="1800" dirty="0">
              <a:solidFill>
                <a:schemeClr val="tx1"/>
              </a:solidFill>
            </a:rPr>
            <a:t>БЮДЖЕТНЫЕ КРЕДИТЫ</a:t>
          </a:r>
        </a:p>
      </cdr:txBody>
    </cdr:sp>
  </cdr:relSizeAnchor>
  <cdr:relSizeAnchor xmlns:cdr="http://schemas.openxmlformats.org/drawingml/2006/chartDrawing">
    <cdr:from>
      <cdr:x>0.62287</cdr:x>
      <cdr:y>0.26409</cdr:y>
    </cdr:from>
    <cdr:to>
      <cdr:x>0.87628</cdr:x>
      <cdr:y>0.38204</cdr:y>
    </cdr:to>
    <cdr:sp macro="" textlink="">
      <cdr:nvSpPr>
        <cdr:cNvPr id="3" name="Скругленный прямоугольник 2"/>
        <cdr:cNvSpPr/>
      </cdr:nvSpPr>
      <cdr:spPr>
        <a:xfrm xmlns:a="http://schemas.openxmlformats.org/drawingml/2006/main">
          <a:off x="5794383" y="1599396"/>
          <a:ext cx="2357454" cy="714380"/>
        </a:xfrm>
        <a:prstGeom xmlns:a="http://schemas.openxmlformats.org/drawingml/2006/main" prst="roundRect">
          <a:avLst/>
        </a:prstGeom>
        <a:solidFill xmlns:a="http://schemas.openxmlformats.org/drawingml/2006/main">
          <a:schemeClr val="bg1"/>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r>
            <a:rPr lang="ru-RU" sz="1800" dirty="0">
              <a:solidFill>
                <a:schemeClr val="tx1"/>
              </a:solidFill>
            </a:rPr>
            <a:t>БЮДЖЕТНЫЕ КРЕДИТЫ</a:t>
          </a:r>
        </a:p>
      </cdr:txBody>
    </cdr:sp>
  </cdr:relSizeAnchor>
  <cdr:relSizeAnchor xmlns:cdr="http://schemas.openxmlformats.org/drawingml/2006/chartDrawing">
    <cdr:from>
      <cdr:x>0.61519</cdr:x>
      <cdr:y>0.88204</cdr:y>
    </cdr:from>
    <cdr:to>
      <cdr:x>0.8686</cdr:x>
      <cdr:y>1</cdr:y>
    </cdr:to>
    <cdr:sp macro="" textlink="">
      <cdr:nvSpPr>
        <cdr:cNvPr id="4" name="Скругленный прямоугольник 3"/>
        <cdr:cNvSpPr/>
      </cdr:nvSpPr>
      <cdr:spPr>
        <a:xfrm xmlns:a="http://schemas.openxmlformats.org/drawingml/2006/main">
          <a:off x="5722945" y="5385610"/>
          <a:ext cx="2357454" cy="714380"/>
        </a:xfrm>
        <a:prstGeom xmlns:a="http://schemas.openxmlformats.org/drawingml/2006/main" prst="roundRect">
          <a:avLst/>
        </a:prstGeom>
        <a:solidFill xmlns:a="http://schemas.openxmlformats.org/drawingml/2006/main">
          <a:schemeClr val="bg1"/>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r>
            <a:rPr lang="ru-RU" sz="1800" dirty="0">
              <a:solidFill>
                <a:schemeClr val="tx1"/>
              </a:solidFill>
            </a:rPr>
            <a:t>КОММЕРЧЕСКИЕ КРЕДИТЫ</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45BC5D-3053-4A7C-BA54-3497228F8BD8}" type="datetimeFigureOut">
              <a:rPr lang="ru-RU" smtClean="0"/>
              <a:pPr/>
              <a:t>26.05.2022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C631B2-1C0A-4225-B8D8-134812AEAD3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ru-RU" altLang="ru-RU"/>
              <a:t>п</a:t>
            </a:r>
          </a:p>
        </p:txBody>
      </p:sp>
      <p:sp>
        <p:nvSpPr>
          <p:cNvPr id="16387" name="Rectangle 7"/>
          <p:cNvSpPr>
            <a:spLocks noGrp="1" noChangeArrowheads="1"/>
          </p:cNvSpPr>
          <p:nvPr>
            <p:ph type="sldNum" sz="quarter" idx="5"/>
          </p:nvPr>
        </p:nvSpPr>
        <p:spPr bwMode="auto">
          <a:noFill/>
          <a:ln>
            <a:miter lim="800000"/>
            <a:headEnd/>
            <a:tailEnd/>
          </a:ln>
        </p:spPr>
        <p:txBody>
          <a:bodyPr/>
          <a:lstStyle/>
          <a:p>
            <a:fld id="{5F6F7BFC-13A6-4B37-98BA-1947AFBD72FD}" type="slidenum">
              <a:rPr lang="ru-RU" altLang="ru-RU"/>
              <a:pPr/>
              <a:t>1</a:t>
            </a:fld>
            <a:endParaRPr lang="ru-RU" altLang="ru-RU"/>
          </a:p>
        </p:txBody>
      </p:sp>
      <p:sp>
        <p:nvSpPr>
          <p:cNvPr id="1638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alt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D1803CA-08DD-4E13-AFDF-FED115F0365D}" type="datetimeFigureOut">
              <a:rPr lang="ru-RU" smtClean="0"/>
              <a:pPr/>
              <a:t>26.05.2022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945F51-7A1F-4472-B9E9-4737056E290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D1803CA-08DD-4E13-AFDF-FED115F0365D}" type="datetimeFigureOut">
              <a:rPr lang="ru-RU" smtClean="0"/>
              <a:pPr/>
              <a:t>26.05.2022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945F51-7A1F-4472-B9E9-4737056E290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D1803CA-08DD-4E13-AFDF-FED115F0365D}" type="datetimeFigureOut">
              <a:rPr lang="ru-RU" smtClean="0"/>
              <a:pPr/>
              <a:t>26.05.2022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945F51-7A1F-4472-B9E9-4737056E290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D1803CA-08DD-4E13-AFDF-FED115F0365D}" type="datetimeFigureOut">
              <a:rPr lang="ru-RU" smtClean="0"/>
              <a:pPr/>
              <a:t>26.05.2022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945F51-7A1F-4472-B9E9-4737056E290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D1803CA-08DD-4E13-AFDF-FED115F0365D}" type="datetimeFigureOut">
              <a:rPr lang="ru-RU" smtClean="0"/>
              <a:pPr/>
              <a:t>26.05.2022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945F51-7A1F-4472-B9E9-4737056E290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D1803CA-08DD-4E13-AFDF-FED115F0365D}" type="datetimeFigureOut">
              <a:rPr lang="ru-RU" smtClean="0"/>
              <a:pPr/>
              <a:t>26.05.2022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2945F51-7A1F-4472-B9E9-4737056E290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D1803CA-08DD-4E13-AFDF-FED115F0365D}" type="datetimeFigureOut">
              <a:rPr lang="ru-RU" smtClean="0"/>
              <a:pPr/>
              <a:t>26.05.2022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2945F51-7A1F-4472-B9E9-4737056E290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D1803CA-08DD-4E13-AFDF-FED115F0365D}" type="datetimeFigureOut">
              <a:rPr lang="ru-RU" smtClean="0"/>
              <a:pPr/>
              <a:t>26.05.2022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2945F51-7A1F-4472-B9E9-4737056E290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D1803CA-08DD-4E13-AFDF-FED115F0365D}" type="datetimeFigureOut">
              <a:rPr lang="ru-RU" smtClean="0"/>
              <a:pPr/>
              <a:t>26.05.2022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2945F51-7A1F-4472-B9E9-4737056E290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D1803CA-08DD-4E13-AFDF-FED115F0365D}" type="datetimeFigureOut">
              <a:rPr lang="ru-RU" smtClean="0"/>
              <a:pPr/>
              <a:t>26.05.2022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2945F51-7A1F-4472-B9E9-4737056E290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D1803CA-08DD-4E13-AFDF-FED115F0365D}" type="datetimeFigureOut">
              <a:rPr lang="ru-RU" smtClean="0"/>
              <a:pPr/>
              <a:t>26.05.2022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2945F51-7A1F-4472-B9E9-4737056E290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803CA-08DD-4E13-AFDF-FED115F0365D}" type="datetimeFigureOut">
              <a:rPr lang="ru-RU" smtClean="0"/>
              <a:pPr/>
              <a:t>26.05.2022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945F51-7A1F-4472-B9E9-4737056E290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50825" y="2636838"/>
            <a:ext cx="7842250" cy="3232150"/>
          </a:xfrm>
        </p:spPr>
        <p:txBody>
          <a:bodyPr>
            <a:noAutofit/>
          </a:bodyPr>
          <a:lstStyle/>
          <a:p>
            <a:pPr marL="1168400" eaLnBrk="1" fontAlgn="auto" hangingPunct="1">
              <a:spcAft>
                <a:spcPts val="0"/>
              </a:spcAft>
              <a:defRPr/>
            </a:pPr>
            <a:r>
              <a:rPr lang="ru-RU" sz="5000" b="1" dirty="0">
                <a:solidFill>
                  <a:srgbClr val="004824"/>
                </a:solidFill>
                <a:effectLst>
                  <a:outerShdw blurRad="38100" dist="38100" dir="2700000" algn="tl">
                    <a:srgbClr val="C0C0C0"/>
                  </a:outerShdw>
                </a:effectLst>
                <a:latin typeface="Arial Black" pitchFamily="34" charset="0"/>
              </a:rPr>
              <a:t>Исполнение бюджета                    городского округа                 Спасск-Дальний                          за 2021 год</a:t>
            </a:r>
          </a:p>
        </p:txBody>
      </p:sp>
      <p:sp>
        <p:nvSpPr>
          <p:cNvPr id="15363" name="Rectangle 5"/>
          <p:cNvSpPr>
            <a:spLocks noChangeArrowheads="1"/>
          </p:cNvSpPr>
          <p:nvPr/>
        </p:nvSpPr>
        <p:spPr bwMode="auto">
          <a:xfrm>
            <a:off x="457200" y="228600"/>
            <a:ext cx="8305800" cy="228600"/>
          </a:xfrm>
          <a:prstGeom prst="rect">
            <a:avLst/>
          </a:prstGeom>
          <a:noFill/>
          <a:ln w="9525">
            <a:noFill/>
            <a:miter lim="800000"/>
            <a:headEnd/>
            <a:tailEnd/>
          </a:ln>
        </p:spPr>
        <p:txBody>
          <a:bodyPr anchor="ctr"/>
          <a:lstStyle/>
          <a:p>
            <a:pPr algn="r" eaLnBrk="1" hangingPunct="1"/>
            <a:endParaRPr lang="ru-RU" altLang="ru-RU" sz="1700" i="1">
              <a:solidFill>
                <a:schemeClr val="tx2"/>
              </a:solidFill>
              <a:latin typeface="Times New Roman" pitchFamily="18" charset="0"/>
            </a:endParaRPr>
          </a:p>
        </p:txBody>
      </p:sp>
      <p:pic>
        <p:nvPicPr>
          <p:cNvPr id="15364" name="Picture 6" descr="Герб"/>
          <p:cNvPicPr>
            <a:picLocks noChangeAspect="1" noChangeArrowheads="1"/>
          </p:cNvPicPr>
          <p:nvPr/>
        </p:nvPicPr>
        <p:blipFill>
          <a:blip r:embed="rId3"/>
          <a:srcRect/>
          <a:stretch>
            <a:fillRect/>
          </a:stretch>
        </p:blipFill>
        <p:spPr bwMode="auto">
          <a:xfrm>
            <a:off x="7667625" y="333375"/>
            <a:ext cx="1214438" cy="165893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714348" y="500043"/>
          <a:ext cx="7572428" cy="5643601"/>
        </p:xfrm>
        <a:graphic>
          <a:graphicData uri="http://schemas.openxmlformats.org/drawingml/2006/table">
            <a:tbl>
              <a:tblPr/>
              <a:tblGrid>
                <a:gridCol w="1269952">
                  <a:extLst>
                    <a:ext uri="{9D8B030D-6E8A-4147-A177-3AD203B41FA5}">
                      <a16:colId xmlns:a16="http://schemas.microsoft.com/office/drawing/2014/main" val="20000"/>
                    </a:ext>
                  </a:extLst>
                </a:gridCol>
                <a:gridCol w="3120841">
                  <a:extLst>
                    <a:ext uri="{9D8B030D-6E8A-4147-A177-3AD203B41FA5}">
                      <a16:colId xmlns:a16="http://schemas.microsoft.com/office/drawing/2014/main" val="20001"/>
                    </a:ext>
                  </a:extLst>
                </a:gridCol>
                <a:gridCol w="1205778">
                  <a:extLst>
                    <a:ext uri="{9D8B030D-6E8A-4147-A177-3AD203B41FA5}">
                      <a16:colId xmlns:a16="http://schemas.microsoft.com/office/drawing/2014/main" val="20002"/>
                    </a:ext>
                  </a:extLst>
                </a:gridCol>
                <a:gridCol w="1215911">
                  <a:extLst>
                    <a:ext uri="{9D8B030D-6E8A-4147-A177-3AD203B41FA5}">
                      <a16:colId xmlns:a16="http://schemas.microsoft.com/office/drawing/2014/main" val="20003"/>
                    </a:ext>
                  </a:extLst>
                </a:gridCol>
                <a:gridCol w="759946">
                  <a:extLst>
                    <a:ext uri="{9D8B030D-6E8A-4147-A177-3AD203B41FA5}">
                      <a16:colId xmlns:a16="http://schemas.microsoft.com/office/drawing/2014/main" val="20004"/>
                    </a:ext>
                  </a:extLst>
                </a:gridCol>
              </a:tblGrid>
              <a:tr h="498943">
                <a:tc>
                  <a:txBody>
                    <a:bodyPr/>
                    <a:lstStyle/>
                    <a:p>
                      <a:pPr algn="ctr" fontAlgn="t"/>
                      <a:r>
                        <a:rPr lang="ru-RU" sz="1100" b="0" i="0" u="none" strike="noStrike" dirty="0">
                          <a:latin typeface="Times New Roman"/>
                        </a:rPr>
                        <a:t>2 02 29999 04 0000 150</a:t>
                      </a:r>
                    </a:p>
                  </a:txBody>
                  <a:tcPr marL="6654" marR="6654" marT="665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t"/>
                      <a:r>
                        <a:rPr lang="ru-RU" sz="1100" b="0" i="0" u="none" strike="noStrike">
                          <a:latin typeface="Times New Roman"/>
                        </a:rPr>
                        <a:t>Прочие субсидии бюджетам городских округов </a:t>
                      </a:r>
                    </a:p>
                  </a:txBody>
                  <a:tcPr marL="6654" marR="6654" marT="665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100" b="0" i="0" u="none" strike="noStrike">
                          <a:latin typeface="Times New Roman Cyr"/>
                        </a:rPr>
                        <a:t>110 981 142,76</a:t>
                      </a:r>
                    </a:p>
                  </a:txBody>
                  <a:tcPr marL="6654" marR="6654" marT="66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100" b="0" i="0" u="none" strike="noStrike">
                          <a:latin typeface="Times New Roman Cyr"/>
                        </a:rPr>
                        <a:t>110 911 129,89</a:t>
                      </a:r>
                    </a:p>
                  </a:txBody>
                  <a:tcPr marL="6654" marR="6654" marT="66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100" b="0" i="0" u="none" strike="noStrike">
                          <a:latin typeface="Times New Roman"/>
                        </a:rPr>
                        <a:t>99,9</a:t>
                      </a:r>
                    </a:p>
                  </a:txBody>
                  <a:tcPr marL="6654" marR="6654" marT="66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0"/>
                  </a:ext>
                </a:extLst>
              </a:tr>
              <a:tr h="277190">
                <a:tc>
                  <a:txBody>
                    <a:bodyPr/>
                    <a:lstStyle/>
                    <a:p>
                      <a:pPr algn="l" fontAlgn="t"/>
                      <a:r>
                        <a:rPr lang="ru-RU" sz="1100" b="0" i="0" u="none" strike="noStrike" dirty="0">
                          <a:latin typeface="Times New Roman"/>
                        </a:rPr>
                        <a:t> </a:t>
                      </a:r>
                    </a:p>
                  </a:txBody>
                  <a:tcPr marL="6654" marR="6654" marT="665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t"/>
                      <a:r>
                        <a:rPr lang="ru-RU" sz="1100" b="0" i="0" u="none" strike="noStrike">
                          <a:latin typeface="Times New Roman"/>
                        </a:rPr>
                        <a:t>в том числе:</a:t>
                      </a:r>
                    </a:p>
                  </a:txBody>
                  <a:tcPr marL="6654" marR="6654" marT="665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100" b="0" i="0" u="none" strike="noStrike">
                          <a:latin typeface="Times New Roman"/>
                        </a:rPr>
                        <a:t> </a:t>
                      </a:r>
                    </a:p>
                  </a:txBody>
                  <a:tcPr marL="6654" marR="6654" marT="66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ru-RU" sz="1100" b="0" i="0" u="none" strike="noStrike">
                          <a:latin typeface="Times New Roman"/>
                        </a:rPr>
                        <a:t> </a:t>
                      </a:r>
                    </a:p>
                  </a:txBody>
                  <a:tcPr marL="6654" marR="6654" marT="66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ru-RU" sz="1100" b="0" i="0" u="none" strike="noStrike">
                          <a:latin typeface="Times New Roman"/>
                        </a:rPr>
                        <a:t> </a:t>
                      </a:r>
                    </a:p>
                  </a:txBody>
                  <a:tcPr marL="6654" marR="6654" marT="66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1"/>
                  </a:ext>
                </a:extLst>
              </a:tr>
              <a:tr h="896249">
                <a:tc>
                  <a:txBody>
                    <a:bodyPr/>
                    <a:lstStyle/>
                    <a:p>
                      <a:pPr algn="ctr" fontAlgn="t"/>
                      <a:r>
                        <a:rPr lang="ru-RU" sz="1100" b="0" i="0" u="none" strike="noStrike">
                          <a:latin typeface="Times New Roman"/>
                        </a:rPr>
                        <a:t> </a:t>
                      </a:r>
                    </a:p>
                  </a:txBody>
                  <a:tcPr marL="6654" marR="6654" marT="665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t"/>
                      <a:r>
                        <a:rPr lang="ru-RU" sz="1100" b="0" i="0" u="none" strike="noStrike" dirty="0">
                          <a:latin typeface="Times New Roman"/>
                        </a:rPr>
                        <a:t>Прочие субсидии бюджетам городских округов в целях </a:t>
                      </a:r>
                      <a:r>
                        <a:rPr lang="ru-RU" sz="1100" b="0" i="0" u="none" strike="noStrike" dirty="0" err="1">
                          <a:latin typeface="Times New Roman"/>
                        </a:rPr>
                        <a:t>софинансирования</a:t>
                      </a:r>
                      <a:r>
                        <a:rPr lang="ru-RU" sz="1100" b="0" i="0" u="none" strike="noStrike" dirty="0">
                          <a:latin typeface="Times New Roman"/>
                        </a:rPr>
                        <a:t> муниципальных программ (подпрограмм) в области использования и охраны водных объектов</a:t>
                      </a:r>
                    </a:p>
                  </a:txBody>
                  <a:tcPr marL="6654" marR="6654" marT="665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100" b="0" i="0" u="none" strike="noStrike">
                          <a:latin typeface="Times New Roman Cyr"/>
                        </a:rPr>
                        <a:t>18 618 223,84</a:t>
                      </a:r>
                    </a:p>
                  </a:txBody>
                  <a:tcPr marL="6654" marR="6654" marT="66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100" b="0" i="0" u="none" strike="noStrike">
                          <a:latin typeface="Times New Roman Cyr"/>
                        </a:rPr>
                        <a:t>18 618 223,64</a:t>
                      </a:r>
                    </a:p>
                  </a:txBody>
                  <a:tcPr marL="6654" marR="6654" marT="66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100" b="0" i="0" u="none" strike="noStrike">
                          <a:latin typeface="Times New Roman"/>
                        </a:rPr>
                        <a:t>100,0</a:t>
                      </a:r>
                    </a:p>
                  </a:txBody>
                  <a:tcPr marL="6654" marR="6654" marT="66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2"/>
                  </a:ext>
                </a:extLst>
              </a:tr>
              <a:tr h="794614">
                <a:tc>
                  <a:txBody>
                    <a:bodyPr/>
                    <a:lstStyle/>
                    <a:p>
                      <a:pPr algn="ctr" fontAlgn="t"/>
                      <a:r>
                        <a:rPr lang="ru-RU" sz="1100" b="0" i="0" u="none" strike="noStrike">
                          <a:latin typeface="Times New Roman"/>
                        </a:rPr>
                        <a:t> </a:t>
                      </a:r>
                    </a:p>
                  </a:txBody>
                  <a:tcPr marL="6654" marR="6654" marT="665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just" fontAlgn="t"/>
                      <a:r>
                        <a:rPr lang="ru-RU" sz="1100" b="0" i="0" u="none" strike="noStrike" dirty="0">
                          <a:latin typeface="Times New Roman Cyr"/>
                        </a:rPr>
                        <a:t>Прочие субсидии бюджетам муниципальных образований  на проведение работ по сохранению объектов культурного наследия </a:t>
                      </a:r>
                    </a:p>
                  </a:txBody>
                  <a:tcPr marL="6654" marR="6654" marT="665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100" b="0" i="0" u="none" strike="noStrike">
                          <a:latin typeface="Times New Roman Cyr"/>
                        </a:rPr>
                        <a:t>2 846 703,32</a:t>
                      </a:r>
                    </a:p>
                  </a:txBody>
                  <a:tcPr marL="6654" marR="6654" marT="66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100" b="0" i="0" u="none" strike="noStrike">
                          <a:latin typeface="Times New Roman"/>
                        </a:rPr>
                        <a:t>2 846 703,32</a:t>
                      </a:r>
                    </a:p>
                  </a:txBody>
                  <a:tcPr marL="6654" marR="6654" marT="66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ru-RU" sz="1100" b="0" i="0" u="none" strike="noStrike">
                          <a:latin typeface="Arial"/>
                        </a:rPr>
                        <a:t> </a:t>
                      </a:r>
                    </a:p>
                  </a:txBody>
                  <a:tcPr marL="6654" marR="6654" marT="66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3"/>
                  </a:ext>
                </a:extLst>
              </a:tr>
              <a:tr h="896249">
                <a:tc>
                  <a:txBody>
                    <a:bodyPr/>
                    <a:lstStyle/>
                    <a:p>
                      <a:pPr algn="ctr" fontAlgn="t"/>
                      <a:r>
                        <a:rPr lang="ru-RU" sz="1100" b="0" i="0" u="none" strike="noStrike">
                          <a:latin typeface="Times New Roman"/>
                        </a:rPr>
                        <a:t> </a:t>
                      </a:r>
                    </a:p>
                  </a:txBody>
                  <a:tcPr marL="6654" marR="6654" marT="665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just" fontAlgn="t"/>
                      <a:r>
                        <a:rPr lang="ru-RU" sz="1100" b="0" i="0" u="none" strike="noStrike" dirty="0">
                          <a:latin typeface="Times New Roman Cyr"/>
                        </a:rPr>
                        <a:t>Прочие субсидии бюджетам городских округов на осуществление дорожной деятельности в отношении автомобильных дорог общего пользования местного значения</a:t>
                      </a:r>
                    </a:p>
                  </a:txBody>
                  <a:tcPr marL="6654" marR="6654" marT="665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100" b="0" i="0" u="none" strike="noStrike" dirty="0">
                          <a:latin typeface="Times New Roman Cyr"/>
                        </a:rPr>
                        <a:t>60 000 000,00</a:t>
                      </a:r>
                    </a:p>
                  </a:txBody>
                  <a:tcPr marL="6654" marR="6654" marT="66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100" b="0" i="0" u="none" strike="noStrike">
                          <a:latin typeface="Times New Roman"/>
                        </a:rPr>
                        <a:t>59 999 999,73</a:t>
                      </a:r>
                    </a:p>
                  </a:txBody>
                  <a:tcPr marL="6654" marR="6654" marT="66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100" b="0" i="0" u="none" strike="noStrike">
                          <a:latin typeface="Times New Roman"/>
                        </a:rPr>
                        <a:t>100,0</a:t>
                      </a:r>
                    </a:p>
                  </a:txBody>
                  <a:tcPr marL="6654" marR="6654" marT="66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4"/>
                  </a:ext>
                </a:extLst>
              </a:tr>
              <a:tr h="718849">
                <a:tc>
                  <a:txBody>
                    <a:bodyPr/>
                    <a:lstStyle/>
                    <a:p>
                      <a:pPr algn="ctr" fontAlgn="t"/>
                      <a:r>
                        <a:rPr lang="ru-RU" sz="1100" b="0" i="0" u="none" strike="noStrike">
                          <a:latin typeface="Times New Roman"/>
                        </a:rPr>
                        <a:t> </a:t>
                      </a:r>
                    </a:p>
                  </a:txBody>
                  <a:tcPr marL="6654" marR="6654" marT="665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just" fontAlgn="t"/>
                      <a:r>
                        <a:rPr lang="ru-RU" sz="1100" b="0" i="0" u="none" strike="noStrike">
                          <a:latin typeface="Times New Roman Cyr"/>
                        </a:rPr>
                        <a:t>Прочие субсидии бюджетам городских округов  на благоустройство   территорий муниципальных образований</a:t>
                      </a:r>
                    </a:p>
                  </a:txBody>
                  <a:tcPr marL="6654" marR="6654" marT="665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100" b="0" i="0" u="none" strike="noStrike" dirty="0">
                          <a:latin typeface="Times New Roman Cyr"/>
                        </a:rPr>
                        <a:t>12 117 616,08</a:t>
                      </a:r>
                    </a:p>
                  </a:txBody>
                  <a:tcPr marL="6654" marR="6654" marT="66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100" b="0" i="0" u="none" strike="noStrike" dirty="0">
                          <a:latin typeface="Times New Roman Cyr"/>
                        </a:rPr>
                        <a:t>12 117 616,08</a:t>
                      </a:r>
                    </a:p>
                  </a:txBody>
                  <a:tcPr marL="6654" marR="6654" marT="66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100" b="0" i="0" u="none" strike="noStrike">
                          <a:latin typeface="Times New Roman"/>
                        </a:rPr>
                        <a:t>100,0</a:t>
                      </a:r>
                    </a:p>
                  </a:txBody>
                  <a:tcPr marL="6654" marR="6654" marT="66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5"/>
                  </a:ext>
                </a:extLst>
              </a:tr>
              <a:tr h="785373">
                <a:tc>
                  <a:txBody>
                    <a:bodyPr/>
                    <a:lstStyle/>
                    <a:p>
                      <a:pPr algn="ctr" fontAlgn="t"/>
                      <a:r>
                        <a:rPr lang="ru-RU" sz="1100" b="0" i="0" u="none" strike="noStrike">
                          <a:latin typeface="Times New Roman"/>
                        </a:rPr>
                        <a:t> </a:t>
                      </a:r>
                    </a:p>
                  </a:txBody>
                  <a:tcPr marL="6654" marR="6654" marT="665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just" fontAlgn="t"/>
                      <a:r>
                        <a:rPr lang="ru-RU" sz="1100" b="0" i="0" u="none" strike="noStrike" dirty="0">
                          <a:latin typeface="Times New Roman Cyr"/>
                        </a:rPr>
                        <a:t>Прочие субсидии бюджетам городских округов  на оснащение объектов спортивной инфраструктуры спортивно-технологическим оборудованием</a:t>
                      </a:r>
                    </a:p>
                  </a:txBody>
                  <a:tcPr marL="6654" marR="6654" marT="665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100" b="0" i="0" u="none" strike="noStrike">
                          <a:latin typeface="Times New Roman Cyr"/>
                        </a:rPr>
                        <a:t>0,00</a:t>
                      </a:r>
                    </a:p>
                  </a:txBody>
                  <a:tcPr marL="6654" marR="6654" marT="66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100" b="0" i="0" u="none" strike="noStrike" dirty="0">
                          <a:latin typeface="Times New Roman Cyr"/>
                        </a:rPr>
                        <a:t>0,00</a:t>
                      </a:r>
                    </a:p>
                  </a:txBody>
                  <a:tcPr marL="6654" marR="6654" marT="66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100" b="0" i="0" u="none" strike="noStrike">
                          <a:latin typeface="Times New Roman Cyr"/>
                        </a:rPr>
                        <a:t>0,0</a:t>
                      </a:r>
                    </a:p>
                  </a:txBody>
                  <a:tcPr marL="6654" marR="6654" marT="66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6"/>
                  </a:ext>
                </a:extLst>
              </a:tr>
              <a:tr h="776134">
                <a:tc>
                  <a:txBody>
                    <a:bodyPr/>
                    <a:lstStyle/>
                    <a:p>
                      <a:pPr algn="ctr" fontAlgn="t"/>
                      <a:r>
                        <a:rPr lang="ru-RU" sz="1100" b="0" i="0" u="none" strike="noStrike">
                          <a:latin typeface="Times New Roman"/>
                        </a:rPr>
                        <a:t> </a:t>
                      </a:r>
                    </a:p>
                  </a:txBody>
                  <a:tcPr marL="6654" marR="6654" marT="665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just" fontAlgn="t"/>
                      <a:r>
                        <a:rPr lang="ru-RU" sz="1100" b="0" i="0" u="none" strike="noStrike">
                          <a:latin typeface="Times New Roman Cyr"/>
                        </a:rPr>
                        <a:t>Прочие субсидии бюджетам городских округов  на комплектование книжных фондов и обеспечение информационно-техническим оборудованием библиотек</a:t>
                      </a:r>
                    </a:p>
                  </a:txBody>
                  <a:tcPr marL="6654" marR="6654" marT="665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100" b="0" i="0" u="none" strike="noStrike">
                          <a:latin typeface="Times New Roman Cyr"/>
                        </a:rPr>
                        <a:t>226 442,89</a:t>
                      </a:r>
                    </a:p>
                  </a:txBody>
                  <a:tcPr marL="6654" marR="6654" marT="66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100" b="0" i="0" u="none" strike="noStrike">
                          <a:latin typeface="Times New Roman Cyr"/>
                        </a:rPr>
                        <a:t>226 442,89</a:t>
                      </a:r>
                    </a:p>
                  </a:txBody>
                  <a:tcPr marL="6654" marR="6654" marT="66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100" b="0" i="0" u="none" strike="noStrike" dirty="0">
                          <a:latin typeface="Times New Roman"/>
                        </a:rPr>
                        <a:t>100,0</a:t>
                      </a:r>
                    </a:p>
                  </a:txBody>
                  <a:tcPr marL="6654" marR="6654" marT="66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785787" y="428604"/>
          <a:ext cx="7429551" cy="5717050"/>
        </p:xfrm>
        <a:graphic>
          <a:graphicData uri="http://schemas.openxmlformats.org/drawingml/2006/table">
            <a:tbl>
              <a:tblPr/>
              <a:tblGrid>
                <a:gridCol w="1245991">
                  <a:extLst>
                    <a:ext uri="{9D8B030D-6E8A-4147-A177-3AD203B41FA5}">
                      <a16:colId xmlns:a16="http://schemas.microsoft.com/office/drawing/2014/main" val="20000"/>
                    </a:ext>
                  </a:extLst>
                </a:gridCol>
                <a:gridCol w="3061955">
                  <a:extLst>
                    <a:ext uri="{9D8B030D-6E8A-4147-A177-3AD203B41FA5}">
                      <a16:colId xmlns:a16="http://schemas.microsoft.com/office/drawing/2014/main" val="20001"/>
                    </a:ext>
                  </a:extLst>
                </a:gridCol>
                <a:gridCol w="1183029">
                  <a:extLst>
                    <a:ext uri="{9D8B030D-6E8A-4147-A177-3AD203B41FA5}">
                      <a16:colId xmlns:a16="http://schemas.microsoft.com/office/drawing/2014/main" val="20002"/>
                    </a:ext>
                  </a:extLst>
                </a:gridCol>
                <a:gridCol w="1192969">
                  <a:extLst>
                    <a:ext uri="{9D8B030D-6E8A-4147-A177-3AD203B41FA5}">
                      <a16:colId xmlns:a16="http://schemas.microsoft.com/office/drawing/2014/main" val="20003"/>
                    </a:ext>
                  </a:extLst>
                </a:gridCol>
                <a:gridCol w="745607">
                  <a:extLst>
                    <a:ext uri="{9D8B030D-6E8A-4147-A177-3AD203B41FA5}">
                      <a16:colId xmlns:a16="http://schemas.microsoft.com/office/drawing/2014/main" val="20004"/>
                    </a:ext>
                  </a:extLst>
                </a:gridCol>
              </a:tblGrid>
              <a:tr h="681820">
                <a:tc>
                  <a:txBody>
                    <a:bodyPr/>
                    <a:lstStyle/>
                    <a:p>
                      <a:pPr algn="ctr" fontAlgn="t"/>
                      <a:r>
                        <a:rPr lang="ru-RU" sz="1050" b="0" i="0" u="none" strike="noStrike" dirty="0">
                          <a:latin typeface="Times New Roman"/>
                        </a:rPr>
                        <a:t> </a:t>
                      </a:r>
                    </a:p>
                  </a:txBody>
                  <a:tcPr marL="5448" marR="5448" marT="54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just" fontAlgn="t"/>
                      <a:r>
                        <a:rPr lang="ru-RU" sz="1050" b="0" i="0" u="none" strike="noStrike" dirty="0">
                          <a:latin typeface="Times New Roman Cyr"/>
                        </a:rPr>
                        <a:t>Прочие субсидии бюджетам городских округов  на реализацию проектов  инициативного </a:t>
                      </a:r>
                      <a:r>
                        <a:rPr lang="ru-RU" sz="1050" b="0" i="0" u="none" strike="noStrike" dirty="0" err="1">
                          <a:latin typeface="Times New Roman Cyr"/>
                        </a:rPr>
                        <a:t>бюджетирования</a:t>
                      </a:r>
                      <a:r>
                        <a:rPr lang="ru-RU" sz="1050" b="0" i="0" u="none" strike="noStrike" dirty="0">
                          <a:latin typeface="Times New Roman Cyr"/>
                        </a:rPr>
                        <a:t> по направлению "Твой проект" </a:t>
                      </a:r>
                    </a:p>
                  </a:txBody>
                  <a:tcPr marL="5448" marR="5448" marT="54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a:latin typeface="Times New Roman Cyr"/>
                        </a:rPr>
                        <a:t>9 000 000,00</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a:latin typeface="Times New Roman Cyr"/>
                        </a:rPr>
                        <a:t>8 929 987,60</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a:latin typeface="Times New Roman"/>
                        </a:rPr>
                        <a:t>99,2</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0"/>
                  </a:ext>
                </a:extLst>
              </a:tr>
              <a:tr h="628195">
                <a:tc>
                  <a:txBody>
                    <a:bodyPr/>
                    <a:lstStyle/>
                    <a:p>
                      <a:pPr algn="ctr" fontAlgn="t"/>
                      <a:r>
                        <a:rPr lang="ru-RU" sz="1050" b="0" i="0" u="none" strike="noStrike">
                          <a:latin typeface="Times New Roman"/>
                        </a:rPr>
                        <a:t> </a:t>
                      </a:r>
                    </a:p>
                  </a:txBody>
                  <a:tcPr marL="5448" marR="5448" marT="54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ru-RU" sz="1050" b="0" i="0" u="none" strike="noStrike" dirty="0">
                          <a:solidFill>
                            <a:srgbClr val="000000"/>
                          </a:solidFill>
                          <a:latin typeface="Times New Roman"/>
                        </a:rPr>
                        <a:t>Прочие субсидии бюджетам городских округов  на развитие спортивной инфраструктуры, находящейся в муниципальной собственности</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a:latin typeface="Times New Roman Cyr"/>
                        </a:rPr>
                        <a:t>8 172 156,63</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a:latin typeface="Times New Roman Cyr"/>
                        </a:rPr>
                        <a:t>8 172 156,63</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a:latin typeface="Times New Roman"/>
                        </a:rPr>
                        <a:t>100,0</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1"/>
                  </a:ext>
                </a:extLst>
              </a:tr>
              <a:tr h="352401">
                <a:tc>
                  <a:txBody>
                    <a:bodyPr/>
                    <a:lstStyle/>
                    <a:p>
                      <a:pPr algn="ctr" fontAlgn="t"/>
                      <a:r>
                        <a:rPr lang="ru-RU" sz="1050" b="0" i="0" u="none" strike="noStrike">
                          <a:latin typeface="Times New Roman"/>
                        </a:rPr>
                        <a:t>2 02 30000 00 0000 150</a:t>
                      </a:r>
                    </a:p>
                  </a:txBody>
                  <a:tcPr marL="5448" marR="5448" marT="54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just" fontAlgn="t"/>
                      <a:r>
                        <a:rPr lang="ru-RU" sz="1050" b="0" i="0" u="none" strike="noStrike" dirty="0">
                          <a:latin typeface="Times New Roman"/>
                        </a:rPr>
                        <a:t>Субвенции бюджетам бюджетной системы Российской Федерации</a:t>
                      </a:r>
                    </a:p>
                  </a:txBody>
                  <a:tcPr marL="5448" marR="5448" marT="54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539 504 026,13</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535 687 909,06</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99,3</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2"/>
                  </a:ext>
                </a:extLst>
              </a:tr>
              <a:tr h="666499">
                <a:tc>
                  <a:txBody>
                    <a:bodyPr/>
                    <a:lstStyle/>
                    <a:p>
                      <a:pPr algn="l" fontAlgn="t"/>
                      <a:r>
                        <a:rPr lang="ru-RU" sz="1050" b="0" i="0" u="none" strike="noStrike">
                          <a:latin typeface="Times New Roman"/>
                        </a:rPr>
                        <a:t>  2 02 30024 04 0000 150</a:t>
                      </a:r>
                    </a:p>
                  </a:txBody>
                  <a:tcPr marL="5448" marR="5448" marT="54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t"/>
                      <a:r>
                        <a:rPr lang="ru-RU" sz="1050" b="0" i="0" u="none" strike="noStrike" dirty="0">
                          <a:latin typeface="Times New Roman"/>
                        </a:rPr>
                        <a:t>Субвенции бюджетам городских округов на выполнение передаваемых полномочий субъектов Российской Федерации </a:t>
                      </a:r>
                    </a:p>
                  </a:txBody>
                  <a:tcPr marL="5448" marR="5448" marT="54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455 065 285,09</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453 373 670,76</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99,6</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3"/>
                  </a:ext>
                </a:extLst>
              </a:tr>
              <a:tr h="176202">
                <a:tc>
                  <a:txBody>
                    <a:bodyPr/>
                    <a:lstStyle/>
                    <a:p>
                      <a:pPr algn="l" fontAlgn="t"/>
                      <a:r>
                        <a:rPr lang="ru-RU" sz="1050" b="0" i="0" u="none" strike="noStrike">
                          <a:latin typeface="Times New Roman"/>
                        </a:rPr>
                        <a:t> </a:t>
                      </a:r>
                    </a:p>
                  </a:txBody>
                  <a:tcPr marL="5448" marR="5448" marT="54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t"/>
                      <a:r>
                        <a:rPr lang="ru-RU" sz="1050" b="0" i="0" u="none" strike="noStrike" dirty="0">
                          <a:latin typeface="Times New Roman"/>
                        </a:rPr>
                        <a:t>в том числе:</a:t>
                      </a:r>
                    </a:p>
                  </a:txBody>
                  <a:tcPr marL="5448" marR="5448" marT="54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 </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ru-RU" sz="1050" b="0" i="0" u="none" strike="noStrike">
                          <a:latin typeface="Times New Roman"/>
                        </a:rPr>
                        <a:t> </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ru-RU" sz="1050" b="0" i="0" u="none" strike="noStrike">
                          <a:latin typeface="Times New Roman"/>
                        </a:rPr>
                        <a:t> </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4"/>
                  </a:ext>
                </a:extLst>
              </a:tr>
              <a:tr h="1417268">
                <a:tc>
                  <a:txBody>
                    <a:bodyPr/>
                    <a:lstStyle/>
                    <a:p>
                      <a:pPr algn="l" fontAlgn="t"/>
                      <a:r>
                        <a:rPr lang="ru-RU" sz="1050" b="0" i="0" u="none" strike="noStrike">
                          <a:latin typeface="Times New Roman"/>
                        </a:rPr>
                        <a:t> </a:t>
                      </a:r>
                    </a:p>
                  </a:txBody>
                  <a:tcPr marL="5448" marR="5448" marT="54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t"/>
                      <a:r>
                        <a:rPr lang="ru-RU" sz="1050" b="0" i="0" u="none" strike="noStrike" dirty="0">
                          <a:latin typeface="Times New Roman"/>
                        </a:rPr>
                        <a:t>Субвенции бюджетам городских округов на обеспечение государственных гарантий реализации прав на получение общедоступного и бесплатного дошкольного, начального общего, основного общего, среднего общего, дополнительного образования детей в муниципальных  общеобразовательных организациях</a:t>
                      </a:r>
                    </a:p>
                  </a:txBody>
                  <a:tcPr marL="5448" marR="5448" marT="54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dirty="0">
                          <a:latin typeface="Times New Roman"/>
                        </a:rPr>
                        <a:t>209 219 363,00</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dirty="0">
                          <a:latin typeface="Times New Roman"/>
                        </a:rPr>
                        <a:t>209 219 302,29</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100,0</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5"/>
                  </a:ext>
                </a:extLst>
              </a:tr>
              <a:tr h="643517">
                <a:tc>
                  <a:txBody>
                    <a:bodyPr/>
                    <a:lstStyle/>
                    <a:p>
                      <a:pPr algn="l" fontAlgn="t"/>
                      <a:r>
                        <a:rPr lang="ru-RU" sz="1050" b="0" i="0" u="none" strike="noStrike">
                          <a:latin typeface="Times New Roman"/>
                        </a:rPr>
                        <a:t> </a:t>
                      </a:r>
                    </a:p>
                  </a:txBody>
                  <a:tcPr marL="5448" marR="5448" marT="54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just" fontAlgn="t"/>
                      <a:r>
                        <a:rPr lang="ru-RU" sz="1050" b="0" i="0" u="none" strike="noStrike">
                          <a:latin typeface="Times New Roman"/>
                        </a:rPr>
                        <a:t>Субвенции бюджетам городских округов на обеспечение бесплатным питанием детей, обучающихся в муниципальных общеобразовательных организациях</a:t>
                      </a:r>
                    </a:p>
                  </a:txBody>
                  <a:tcPr marL="5448" marR="5448" marT="54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8 660 650,00</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dirty="0">
                          <a:latin typeface="Times New Roman"/>
                        </a:rPr>
                        <a:t>8 660 650,00</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dirty="0">
                          <a:latin typeface="Times New Roman"/>
                        </a:rPr>
                        <a:t>100,0</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6"/>
                  </a:ext>
                </a:extLst>
              </a:tr>
              <a:tr h="1149137">
                <a:tc>
                  <a:txBody>
                    <a:bodyPr/>
                    <a:lstStyle/>
                    <a:p>
                      <a:pPr algn="l" fontAlgn="t"/>
                      <a:r>
                        <a:rPr lang="ru-RU" sz="1050" b="0" i="0" u="none" strike="noStrike">
                          <a:latin typeface="Times New Roman"/>
                        </a:rPr>
                        <a:t> </a:t>
                      </a:r>
                    </a:p>
                  </a:txBody>
                  <a:tcPr marL="5448" marR="5448" marT="54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t"/>
                      <a:r>
                        <a:rPr lang="ru-RU" sz="1050" b="0" i="0" u="none" strike="noStrike">
                          <a:latin typeface="Times New Roman"/>
                        </a:rPr>
                        <a:t>Субвенции бюджетам городских округов на 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a:t>
                      </a:r>
                    </a:p>
                  </a:txBody>
                  <a:tcPr marL="5448" marR="5448" marT="54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187 339 280,00</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187 339 244,06</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dirty="0">
                          <a:latin typeface="Times New Roman"/>
                        </a:rPr>
                        <a:t>100,0</a:t>
                      </a:r>
                    </a:p>
                  </a:txBody>
                  <a:tcPr marL="5448" marR="5448" marT="54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785786" y="500043"/>
          <a:ext cx="7286676" cy="5926772"/>
        </p:xfrm>
        <a:graphic>
          <a:graphicData uri="http://schemas.openxmlformats.org/drawingml/2006/table">
            <a:tbl>
              <a:tblPr/>
              <a:tblGrid>
                <a:gridCol w="1222030">
                  <a:extLst>
                    <a:ext uri="{9D8B030D-6E8A-4147-A177-3AD203B41FA5}">
                      <a16:colId xmlns:a16="http://schemas.microsoft.com/office/drawing/2014/main" val="20000"/>
                    </a:ext>
                  </a:extLst>
                </a:gridCol>
                <a:gridCol w="3003072">
                  <a:extLst>
                    <a:ext uri="{9D8B030D-6E8A-4147-A177-3AD203B41FA5}">
                      <a16:colId xmlns:a16="http://schemas.microsoft.com/office/drawing/2014/main" val="20001"/>
                    </a:ext>
                  </a:extLst>
                </a:gridCol>
                <a:gridCol w="1160277">
                  <a:extLst>
                    <a:ext uri="{9D8B030D-6E8A-4147-A177-3AD203B41FA5}">
                      <a16:colId xmlns:a16="http://schemas.microsoft.com/office/drawing/2014/main" val="20002"/>
                    </a:ext>
                  </a:extLst>
                </a:gridCol>
                <a:gridCol w="1170029">
                  <a:extLst>
                    <a:ext uri="{9D8B030D-6E8A-4147-A177-3AD203B41FA5}">
                      <a16:colId xmlns:a16="http://schemas.microsoft.com/office/drawing/2014/main" val="20003"/>
                    </a:ext>
                  </a:extLst>
                </a:gridCol>
                <a:gridCol w="731268">
                  <a:extLst>
                    <a:ext uri="{9D8B030D-6E8A-4147-A177-3AD203B41FA5}">
                      <a16:colId xmlns:a16="http://schemas.microsoft.com/office/drawing/2014/main" val="20004"/>
                    </a:ext>
                  </a:extLst>
                </a:gridCol>
              </a:tblGrid>
              <a:tr h="622970">
                <a:tc>
                  <a:txBody>
                    <a:bodyPr/>
                    <a:lstStyle/>
                    <a:p>
                      <a:pPr algn="l" fontAlgn="t"/>
                      <a:r>
                        <a:rPr lang="ru-RU" sz="1050" b="0" i="0" u="none" strike="noStrike" dirty="0">
                          <a:latin typeface="Times New Roman"/>
                        </a:rPr>
                        <a:t> </a:t>
                      </a:r>
                    </a:p>
                  </a:txBody>
                  <a:tcPr marL="4584" marR="4584" marT="45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t"/>
                      <a:r>
                        <a:rPr lang="ru-RU" sz="1050" b="0" i="0" u="none" strike="noStrike" dirty="0">
                          <a:latin typeface="Times New Roman"/>
                        </a:rPr>
                        <a:t>Субвенции бюджетам городских округов на организацию и обеспечение оздоровления и отдыха детей (за исключением организации отдыха детей в каникулярное время)</a:t>
                      </a:r>
                    </a:p>
                  </a:txBody>
                  <a:tcPr marL="4584" marR="4584" marT="45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7 971 356,70</a:t>
                      </a:r>
                    </a:p>
                  </a:txBody>
                  <a:tcPr marL="4584" marR="4584" marT="4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7 970 762,33</a:t>
                      </a:r>
                    </a:p>
                  </a:txBody>
                  <a:tcPr marL="4584" marR="4584" marT="4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100,0</a:t>
                      </a:r>
                    </a:p>
                  </a:txBody>
                  <a:tcPr marL="4584" marR="4584" marT="4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692584">
                <a:tc>
                  <a:txBody>
                    <a:bodyPr/>
                    <a:lstStyle/>
                    <a:p>
                      <a:pPr algn="l" fontAlgn="t"/>
                      <a:r>
                        <a:rPr lang="ru-RU" sz="1050" b="0" i="0" u="none" strike="noStrike">
                          <a:latin typeface="Times New Roman"/>
                        </a:rPr>
                        <a:t> </a:t>
                      </a:r>
                    </a:p>
                  </a:txBody>
                  <a:tcPr marL="4584" marR="4584" marT="45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just" fontAlgn="t"/>
                      <a:r>
                        <a:rPr lang="ru-RU" sz="1050" b="0" i="0" u="none" strike="noStrike" dirty="0">
                          <a:latin typeface="Times New Roman"/>
                        </a:rPr>
                        <a:t>Субвенции бюджетам городских округов на осуществление отдельных государственных полномочий по государственному управлению охраной труда</a:t>
                      </a:r>
                    </a:p>
                  </a:txBody>
                  <a:tcPr marL="4584" marR="4584" marT="45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877 946,00</a:t>
                      </a:r>
                    </a:p>
                  </a:txBody>
                  <a:tcPr marL="4584" marR="4584" marT="4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877 946,00</a:t>
                      </a:r>
                    </a:p>
                  </a:txBody>
                  <a:tcPr marL="4584" marR="4584" marT="4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100,0</a:t>
                      </a:r>
                    </a:p>
                  </a:txBody>
                  <a:tcPr marL="4584" marR="4584" marT="4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1"/>
                  </a:ext>
                </a:extLst>
              </a:tr>
              <a:tr h="869684">
                <a:tc>
                  <a:txBody>
                    <a:bodyPr/>
                    <a:lstStyle/>
                    <a:p>
                      <a:pPr algn="l" fontAlgn="t"/>
                      <a:r>
                        <a:rPr lang="ru-RU" sz="1050" b="0" i="0" u="none" strike="noStrike">
                          <a:latin typeface="Times New Roman"/>
                        </a:rPr>
                        <a:t> </a:t>
                      </a:r>
                    </a:p>
                  </a:txBody>
                  <a:tcPr marL="4584" marR="4584" marT="45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t"/>
                      <a:r>
                        <a:rPr lang="ru-RU" sz="1050" b="0" i="0" u="none" strike="noStrike" dirty="0">
                          <a:latin typeface="Times New Roman"/>
                        </a:rPr>
                        <a:t>Субвенции бюджетам городских округов на осуществление государственных полномочий по регистрации и учету граждан, имеющих право на получение жилищных субсидий в связи с переселением из районов Крайнего Севера и приравненных к ним местностей</a:t>
                      </a:r>
                    </a:p>
                  </a:txBody>
                  <a:tcPr marL="4584" marR="4584" marT="45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dirty="0">
                          <a:latin typeface="Times New Roman"/>
                        </a:rPr>
                        <a:t>1241,48</a:t>
                      </a:r>
                    </a:p>
                  </a:txBody>
                  <a:tcPr marL="4584" marR="4584" marT="4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1 241,48</a:t>
                      </a:r>
                    </a:p>
                  </a:txBody>
                  <a:tcPr marL="4584" marR="4584" marT="4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100,0</a:t>
                      </a:r>
                    </a:p>
                  </a:txBody>
                  <a:tcPr marL="4584" marR="4584" marT="4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2"/>
                  </a:ext>
                </a:extLst>
              </a:tr>
              <a:tr h="680216">
                <a:tc>
                  <a:txBody>
                    <a:bodyPr/>
                    <a:lstStyle/>
                    <a:p>
                      <a:pPr algn="l" fontAlgn="t"/>
                      <a:r>
                        <a:rPr lang="ru-RU" sz="1050" b="0" i="0" u="none" strike="noStrike">
                          <a:latin typeface="Times New Roman"/>
                        </a:rPr>
                        <a:t> </a:t>
                      </a:r>
                    </a:p>
                  </a:txBody>
                  <a:tcPr marL="4584" marR="4584" marT="45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just" fontAlgn="t"/>
                      <a:r>
                        <a:rPr lang="ru-RU" sz="1050" b="0" i="0" u="none" strike="noStrike" dirty="0">
                          <a:latin typeface="Times New Roman"/>
                        </a:rPr>
                        <a:t>Субвенции бюджетам городских округов на осуществление отдельных государственных полномочий органов опеки и попечительства в отношении   несовершеннолетних  </a:t>
                      </a:r>
                    </a:p>
                  </a:txBody>
                  <a:tcPr marL="4584" marR="4584" marT="45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dirty="0">
                          <a:latin typeface="Times New Roman Cyr"/>
                        </a:rPr>
                        <a:t>2 823 755,00</a:t>
                      </a:r>
                    </a:p>
                  </a:txBody>
                  <a:tcPr marL="4584" marR="4584" marT="4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dirty="0">
                          <a:latin typeface="Times New Roman"/>
                        </a:rPr>
                        <a:t>2 823 755,00</a:t>
                      </a:r>
                    </a:p>
                  </a:txBody>
                  <a:tcPr marL="4584" marR="4584" marT="4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100,0</a:t>
                      </a:r>
                    </a:p>
                  </a:txBody>
                  <a:tcPr marL="4584" marR="4584" marT="4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3"/>
                  </a:ext>
                </a:extLst>
              </a:tr>
              <a:tr h="869684">
                <a:tc>
                  <a:txBody>
                    <a:bodyPr/>
                    <a:lstStyle/>
                    <a:p>
                      <a:pPr algn="l" fontAlgn="t"/>
                      <a:r>
                        <a:rPr lang="ru-RU" sz="1050" b="0" i="0" u="none" strike="noStrike">
                          <a:latin typeface="Times New Roman"/>
                        </a:rPr>
                        <a:t> </a:t>
                      </a:r>
                    </a:p>
                  </a:txBody>
                  <a:tcPr marL="4584" marR="4584" marT="45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just" fontAlgn="t"/>
                      <a:r>
                        <a:rPr lang="ru-RU" sz="1050" b="0" i="0" u="none" strike="noStrike" dirty="0">
                          <a:latin typeface="Times New Roman"/>
                        </a:rPr>
                        <a:t>Субвенции бюджетам городских округов на осуществление отдельных государственных полномочий по социальной поддержке детей, оставшихся без попечения родителей и лиц, принявших на воспитание в семью детей, оставшихся без попечения родителей </a:t>
                      </a:r>
                    </a:p>
                  </a:txBody>
                  <a:tcPr marL="4584" marR="4584" marT="45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dirty="0">
                          <a:latin typeface="Times New Roman Cyr"/>
                        </a:rPr>
                        <a:t>25 632 355,60</a:t>
                      </a:r>
                    </a:p>
                  </a:txBody>
                  <a:tcPr marL="4584" marR="4584" marT="4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dirty="0">
                          <a:latin typeface="Times New Roman"/>
                        </a:rPr>
                        <a:t>25 411 358,34</a:t>
                      </a:r>
                    </a:p>
                  </a:txBody>
                  <a:tcPr marL="4584" marR="4584" marT="4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99,1</a:t>
                      </a:r>
                    </a:p>
                  </a:txBody>
                  <a:tcPr marL="4584" marR="4584" marT="4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4"/>
                  </a:ext>
                </a:extLst>
              </a:tr>
              <a:tr h="1979900">
                <a:tc>
                  <a:txBody>
                    <a:bodyPr/>
                    <a:lstStyle/>
                    <a:p>
                      <a:pPr algn="l" fontAlgn="t"/>
                      <a:r>
                        <a:rPr lang="ru-RU" sz="1050" b="0" i="0" u="none" strike="noStrike">
                          <a:latin typeface="Times New Roman"/>
                        </a:rPr>
                        <a:t> </a:t>
                      </a:r>
                    </a:p>
                  </a:txBody>
                  <a:tcPr marL="4584" marR="4584" marT="45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just" fontAlgn="t"/>
                      <a:r>
                        <a:rPr lang="ru-RU" sz="1050" b="0" i="0" u="none" strike="noStrike">
                          <a:latin typeface="Times New Roman"/>
                        </a:rPr>
                        <a:t>Субвенции бюджетам городских округов  на осуществление отдельного государственного полномочия по возмещению специализированным службам по вопросам похоронного дела стоимости услуг по погребению умерших, не подлежащих обязательному социальному страхованию на случай временной нетрудоспособности и в связи с материнством на день смерти и не являющихся пенсионерами, а также в случае рождения мертвого ребенка по истечении 154 дней беременности, предоставляемых согласно гарантированному перечню услуг по погребению</a:t>
                      </a:r>
                    </a:p>
                  </a:txBody>
                  <a:tcPr marL="4584" marR="4584" marT="45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dirty="0">
                          <a:latin typeface="Times New Roman Cyr"/>
                        </a:rPr>
                        <a:t>39 128,00</a:t>
                      </a:r>
                    </a:p>
                  </a:txBody>
                  <a:tcPr marL="4584" marR="4584" marT="4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dirty="0">
                          <a:latin typeface="Times New Roman"/>
                        </a:rPr>
                        <a:t>39 128,00</a:t>
                      </a:r>
                    </a:p>
                  </a:txBody>
                  <a:tcPr marL="4584" marR="4584" marT="4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dirty="0">
                          <a:latin typeface="Times New Roman"/>
                        </a:rPr>
                        <a:t>100,0</a:t>
                      </a:r>
                    </a:p>
                  </a:txBody>
                  <a:tcPr marL="4584" marR="4584" marT="4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785786" y="500044"/>
          <a:ext cx="7643866" cy="5918153"/>
        </p:xfrm>
        <a:graphic>
          <a:graphicData uri="http://schemas.openxmlformats.org/drawingml/2006/table">
            <a:tbl>
              <a:tblPr/>
              <a:tblGrid>
                <a:gridCol w="1281932">
                  <a:extLst>
                    <a:ext uri="{9D8B030D-6E8A-4147-A177-3AD203B41FA5}">
                      <a16:colId xmlns:a16="http://schemas.microsoft.com/office/drawing/2014/main" val="20000"/>
                    </a:ext>
                  </a:extLst>
                </a:gridCol>
                <a:gridCol w="3150283">
                  <a:extLst>
                    <a:ext uri="{9D8B030D-6E8A-4147-A177-3AD203B41FA5}">
                      <a16:colId xmlns:a16="http://schemas.microsoft.com/office/drawing/2014/main" val="20001"/>
                    </a:ext>
                  </a:extLst>
                </a:gridCol>
                <a:gridCol w="1217155">
                  <a:extLst>
                    <a:ext uri="{9D8B030D-6E8A-4147-A177-3AD203B41FA5}">
                      <a16:colId xmlns:a16="http://schemas.microsoft.com/office/drawing/2014/main" val="20002"/>
                    </a:ext>
                  </a:extLst>
                </a:gridCol>
                <a:gridCol w="1227382">
                  <a:extLst>
                    <a:ext uri="{9D8B030D-6E8A-4147-A177-3AD203B41FA5}">
                      <a16:colId xmlns:a16="http://schemas.microsoft.com/office/drawing/2014/main" val="20003"/>
                    </a:ext>
                  </a:extLst>
                </a:gridCol>
                <a:gridCol w="767114">
                  <a:extLst>
                    <a:ext uri="{9D8B030D-6E8A-4147-A177-3AD203B41FA5}">
                      <a16:colId xmlns:a16="http://schemas.microsoft.com/office/drawing/2014/main" val="20004"/>
                    </a:ext>
                  </a:extLst>
                </a:gridCol>
              </a:tblGrid>
              <a:tr h="794340">
                <a:tc>
                  <a:txBody>
                    <a:bodyPr/>
                    <a:lstStyle/>
                    <a:p>
                      <a:pPr algn="l" fontAlgn="t"/>
                      <a:r>
                        <a:rPr lang="ru-RU" sz="1050" b="0" i="0" u="none" strike="noStrike" dirty="0">
                          <a:latin typeface="Times New Roman"/>
                        </a:rPr>
                        <a:t> </a:t>
                      </a:r>
                    </a:p>
                  </a:txBody>
                  <a:tcPr marL="4732" marR="4732" marT="473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just" fontAlgn="t"/>
                      <a:r>
                        <a:rPr lang="ru-RU" sz="1050" b="0" i="0" u="none" strike="noStrike" dirty="0">
                          <a:latin typeface="Times New Roman"/>
                        </a:rPr>
                        <a:t>Субвенции бюджетам городских округов на осуществление отдельных государственных полномочий по   обеспечению мер социальной поддержки педагогическим работникам муниципальных образовательных организаций  </a:t>
                      </a:r>
                    </a:p>
                  </a:txBody>
                  <a:tcPr marL="4732" marR="4732" marT="473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Cyr"/>
                        </a:rPr>
                        <a:t>10 190 000,00</a:t>
                      </a:r>
                    </a:p>
                  </a:txBody>
                  <a:tcPr marL="4732" marR="4732" marT="47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9 319 603,49</a:t>
                      </a:r>
                    </a:p>
                  </a:txBody>
                  <a:tcPr marL="4732" marR="4732" marT="47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91,5</a:t>
                      </a:r>
                    </a:p>
                  </a:txBody>
                  <a:tcPr marL="4732" marR="4732" marT="47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998547">
                <a:tc>
                  <a:txBody>
                    <a:bodyPr/>
                    <a:lstStyle/>
                    <a:p>
                      <a:pPr algn="l" fontAlgn="t"/>
                      <a:r>
                        <a:rPr lang="ru-RU" sz="1050" b="0" i="0" u="none" strike="noStrike">
                          <a:latin typeface="Times New Roman"/>
                        </a:rPr>
                        <a:t> </a:t>
                      </a:r>
                    </a:p>
                  </a:txBody>
                  <a:tcPr marL="4732" marR="4732" marT="473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just" fontAlgn="t"/>
                      <a:r>
                        <a:rPr lang="ru-RU" sz="1050" b="0" i="0" u="none" strike="noStrike" dirty="0">
                          <a:latin typeface="Times New Roman"/>
                        </a:rPr>
                        <a:t>Субвенции бюджетам городских округов на обеспечение детей-сирот и детей, оставшихся без попечения родителей, лиц из числа детей-сирот и детей, оставшихся без попечения родителей, жилыми помещениями за счет средств краевого бюджета</a:t>
                      </a:r>
                    </a:p>
                  </a:txBody>
                  <a:tcPr marL="4732" marR="4732" marT="473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1 720 722,42</a:t>
                      </a:r>
                    </a:p>
                  </a:txBody>
                  <a:tcPr marL="4732" marR="4732" marT="47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1 707 292,69</a:t>
                      </a:r>
                    </a:p>
                  </a:txBody>
                  <a:tcPr marL="4732" marR="4732" marT="47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99,2</a:t>
                      </a:r>
                    </a:p>
                  </a:txBody>
                  <a:tcPr marL="4732" marR="4732" marT="47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1"/>
                  </a:ext>
                </a:extLst>
              </a:tr>
              <a:tr h="1319372">
                <a:tc>
                  <a:txBody>
                    <a:bodyPr/>
                    <a:lstStyle/>
                    <a:p>
                      <a:pPr algn="just" fontAlgn="t"/>
                      <a:r>
                        <a:rPr lang="ru-RU" sz="1050" b="0" i="0" u="none" strike="noStrike">
                          <a:latin typeface="Times New Roman"/>
                        </a:rPr>
                        <a:t> </a:t>
                      </a:r>
                    </a:p>
                  </a:txBody>
                  <a:tcPr marL="4732" marR="4732" marT="473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just" fontAlgn="t"/>
                      <a:r>
                        <a:rPr lang="ru-RU" sz="1050" b="0" i="0" u="none" strike="noStrike" dirty="0">
                          <a:latin typeface="Times New Roman"/>
                        </a:rPr>
                        <a:t>Субвенции бюджетам городских округов на реализацию отдельных государственных полномочий по     установлению регулируемых тарифов на регулярные перевозки пассажиров и багажа автомобильным и наземным электрическим общественным транспортом по муниципальным маршрутам в границах муниципального образования </a:t>
                      </a:r>
                      <a:br>
                        <a:rPr lang="ru-RU" sz="1050" b="0" i="0" u="none" strike="noStrike" dirty="0">
                          <a:latin typeface="Times New Roman"/>
                        </a:rPr>
                      </a:br>
                      <a:endParaRPr lang="ru-RU" sz="1050" b="0" i="0" u="none" strike="noStrike" dirty="0">
                        <a:latin typeface="Times New Roman"/>
                      </a:endParaRPr>
                    </a:p>
                  </a:txBody>
                  <a:tcPr marL="4732" marR="4732" marT="473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dirty="0">
                          <a:latin typeface="Times New Roman"/>
                        </a:rPr>
                        <a:t>3 387,08</a:t>
                      </a:r>
                    </a:p>
                  </a:txBody>
                  <a:tcPr marL="4732" marR="4732" marT="47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3 387,08</a:t>
                      </a:r>
                    </a:p>
                  </a:txBody>
                  <a:tcPr marL="4732" marR="4732" marT="47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100,0</a:t>
                      </a:r>
                    </a:p>
                  </a:txBody>
                  <a:tcPr marL="4732" marR="4732" marT="47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2"/>
                  </a:ext>
                </a:extLst>
              </a:tr>
              <a:tr h="1025718">
                <a:tc>
                  <a:txBody>
                    <a:bodyPr/>
                    <a:lstStyle/>
                    <a:p>
                      <a:pPr algn="l" fontAlgn="t"/>
                      <a:r>
                        <a:rPr lang="ru-RU" sz="1050" b="0" i="0" u="none" strike="noStrike">
                          <a:latin typeface="Times New Roman"/>
                        </a:rPr>
                        <a:t> </a:t>
                      </a:r>
                    </a:p>
                  </a:txBody>
                  <a:tcPr marL="4732" marR="4732" marT="473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just" fontAlgn="t"/>
                      <a:r>
                        <a:rPr lang="ru-RU" sz="1050" b="0" i="0" u="none" strike="noStrike" dirty="0">
                          <a:latin typeface="Times New Roman"/>
                        </a:rPr>
                        <a:t>Субвенции бюджетам городских округов на реализацию государственных полномочий Приморского края по организации мероприятий при осуществлении деятельности по обращению с животными без владельцев </a:t>
                      </a:r>
                    </a:p>
                  </a:txBody>
                  <a:tcPr marL="4732" marR="4732" marT="473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dirty="0">
                          <a:latin typeface="Times New Roman"/>
                        </a:rPr>
                        <a:t>586 099,81</a:t>
                      </a:r>
                    </a:p>
                  </a:txBody>
                  <a:tcPr marL="4732" marR="4732" marT="47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0,00</a:t>
                      </a:r>
                    </a:p>
                  </a:txBody>
                  <a:tcPr marL="4732" marR="4732" marT="47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0,0</a:t>
                      </a:r>
                    </a:p>
                  </a:txBody>
                  <a:tcPr marL="4732" marR="4732" marT="47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3"/>
                  </a:ext>
                </a:extLst>
              </a:tr>
              <a:tr h="925598">
                <a:tc>
                  <a:txBody>
                    <a:bodyPr/>
                    <a:lstStyle/>
                    <a:p>
                      <a:pPr algn="l" fontAlgn="t"/>
                      <a:r>
                        <a:rPr lang="ru-RU" sz="1050" b="0" i="0" u="none" strike="noStrike">
                          <a:latin typeface="Times New Roman"/>
                        </a:rPr>
                        <a:t>  2 02 30029 04 0000 150</a:t>
                      </a:r>
                    </a:p>
                  </a:txBody>
                  <a:tcPr marL="4732" marR="4732" marT="473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t"/>
                      <a:r>
                        <a:rPr lang="ru-RU" sz="1050" b="0" i="0" u="none" strike="noStrike">
                          <a:latin typeface="Times New Roman"/>
                        </a:rPr>
                        <a:t>Субвенции бюджетам городских округов на компенсацию части платы, взимаемой с родителей (законных представителей) за присмотр и уход за детьми, посещающими образовательные организации, реализующие образовательные программы дошкольного образования</a:t>
                      </a:r>
                    </a:p>
                  </a:txBody>
                  <a:tcPr marL="4732" marR="4732" marT="473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dirty="0">
                          <a:latin typeface="Times New Roman"/>
                        </a:rPr>
                        <a:t>10 628 648,00</a:t>
                      </a:r>
                    </a:p>
                  </a:txBody>
                  <a:tcPr marL="4732" marR="4732" marT="47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dirty="0">
                          <a:latin typeface="Times New Roman"/>
                        </a:rPr>
                        <a:t>10 628 648,00</a:t>
                      </a:r>
                    </a:p>
                  </a:txBody>
                  <a:tcPr marL="4732" marR="4732" marT="47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100,0</a:t>
                      </a:r>
                    </a:p>
                  </a:txBody>
                  <a:tcPr marL="4732" marR="4732" marT="47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4"/>
                  </a:ext>
                </a:extLst>
              </a:tr>
              <a:tr h="794340">
                <a:tc>
                  <a:txBody>
                    <a:bodyPr/>
                    <a:lstStyle/>
                    <a:p>
                      <a:pPr algn="l" fontAlgn="t"/>
                      <a:r>
                        <a:rPr lang="ru-RU" sz="1050" b="0" i="0" u="none" strike="noStrike">
                          <a:latin typeface="Times New Roman"/>
                        </a:rPr>
                        <a:t>2 02 35082 04 0010 150</a:t>
                      </a:r>
                    </a:p>
                  </a:txBody>
                  <a:tcPr marL="4732" marR="4732" marT="473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t"/>
                      <a:r>
                        <a:rPr lang="ru-RU" sz="1050" b="0" i="0" u="none" strike="noStrike">
                          <a:latin typeface="Times New Roman"/>
                        </a:rPr>
                        <a:t>Субвенции бюджетам городских округов на предоставление жилых помещений детям-сиротам и детям, оставшимся без попечения родителей, лицам из их числа по договорам найма специализированных жилых помещений</a:t>
                      </a:r>
                    </a:p>
                  </a:txBody>
                  <a:tcPr marL="4732" marR="4732" marT="473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a:latin typeface="Times New Roman"/>
                        </a:rPr>
                        <a:t>43 018 060,54</a:t>
                      </a:r>
                    </a:p>
                  </a:txBody>
                  <a:tcPr marL="4732" marR="4732" marT="47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dirty="0">
                          <a:latin typeface="Times New Roman"/>
                        </a:rPr>
                        <a:t>42 682 317,42</a:t>
                      </a:r>
                    </a:p>
                  </a:txBody>
                  <a:tcPr marL="4732" marR="4732" marT="47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050" b="0" i="0" u="none" strike="noStrike" dirty="0">
                          <a:latin typeface="Times New Roman"/>
                        </a:rPr>
                        <a:t>99,2</a:t>
                      </a:r>
                    </a:p>
                  </a:txBody>
                  <a:tcPr marL="4732" marR="4732" marT="47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857224" y="500042"/>
          <a:ext cx="7286677" cy="5815844"/>
        </p:xfrm>
        <a:graphic>
          <a:graphicData uri="http://schemas.openxmlformats.org/drawingml/2006/table">
            <a:tbl>
              <a:tblPr/>
              <a:tblGrid>
                <a:gridCol w="1222030">
                  <a:extLst>
                    <a:ext uri="{9D8B030D-6E8A-4147-A177-3AD203B41FA5}">
                      <a16:colId xmlns:a16="http://schemas.microsoft.com/office/drawing/2014/main" val="20000"/>
                    </a:ext>
                  </a:extLst>
                </a:gridCol>
                <a:gridCol w="3003073">
                  <a:extLst>
                    <a:ext uri="{9D8B030D-6E8A-4147-A177-3AD203B41FA5}">
                      <a16:colId xmlns:a16="http://schemas.microsoft.com/office/drawing/2014/main" val="20001"/>
                    </a:ext>
                  </a:extLst>
                </a:gridCol>
                <a:gridCol w="1160278">
                  <a:extLst>
                    <a:ext uri="{9D8B030D-6E8A-4147-A177-3AD203B41FA5}">
                      <a16:colId xmlns:a16="http://schemas.microsoft.com/office/drawing/2014/main" val="20002"/>
                    </a:ext>
                  </a:extLst>
                </a:gridCol>
                <a:gridCol w="1170028">
                  <a:extLst>
                    <a:ext uri="{9D8B030D-6E8A-4147-A177-3AD203B41FA5}">
                      <a16:colId xmlns:a16="http://schemas.microsoft.com/office/drawing/2014/main" val="20003"/>
                    </a:ext>
                  </a:extLst>
                </a:gridCol>
                <a:gridCol w="731268">
                  <a:extLst>
                    <a:ext uri="{9D8B030D-6E8A-4147-A177-3AD203B41FA5}">
                      <a16:colId xmlns:a16="http://schemas.microsoft.com/office/drawing/2014/main" val="20004"/>
                    </a:ext>
                  </a:extLst>
                </a:gridCol>
              </a:tblGrid>
              <a:tr h="1298984">
                <a:tc>
                  <a:txBody>
                    <a:bodyPr/>
                    <a:lstStyle/>
                    <a:p>
                      <a:pPr algn="ctr" fontAlgn="t"/>
                      <a:r>
                        <a:rPr lang="ru-RU" sz="1100" b="0" i="0" u="none" strike="noStrike" dirty="0">
                          <a:latin typeface="Times New Roman"/>
                        </a:rPr>
                        <a:t>2 02 35120 04 0000 150</a:t>
                      </a:r>
                    </a:p>
                  </a:txBody>
                  <a:tcPr marL="6983" marR="6983" marT="69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just" fontAlgn="t"/>
                      <a:r>
                        <a:rPr lang="ru-RU" sz="1100" b="0" i="0" u="none" strike="noStrike" dirty="0">
                          <a:latin typeface="Times New Roman"/>
                        </a:rPr>
                        <a:t>Субвенции бюджетам городских округов на осуществление полномочий по составлению (изменению) списков кандидатов в присяжные заседатели федеральных судов общей юрисдикции в Российской Федерации</a:t>
                      </a:r>
                    </a:p>
                  </a:txBody>
                  <a:tcPr marL="6983" marR="6983" marT="69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100" b="0" i="0" u="none" strike="noStrike">
                          <a:latin typeface="Times New Roman"/>
                        </a:rPr>
                        <a:t>61 011,84</a:t>
                      </a:r>
                    </a:p>
                  </a:txBody>
                  <a:tcPr marL="6983" marR="6983" marT="6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100" b="0" i="0" u="none" strike="noStrike">
                          <a:latin typeface="Times New Roman"/>
                        </a:rPr>
                        <a:t>26 467,50</a:t>
                      </a:r>
                    </a:p>
                  </a:txBody>
                  <a:tcPr marL="6983" marR="6983" marT="6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100" b="0" i="0" u="none" strike="noStrike">
                          <a:latin typeface="Times New Roman"/>
                        </a:rPr>
                        <a:t>43,4</a:t>
                      </a:r>
                    </a:p>
                  </a:txBody>
                  <a:tcPr marL="6983" marR="6983" marT="6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932095">
                <a:tc>
                  <a:txBody>
                    <a:bodyPr/>
                    <a:lstStyle/>
                    <a:p>
                      <a:pPr algn="ctr" fontAlgn="t"/>
                      <a:r>
                        <a:rPr lang="ru-RU" sz="1100" b="0" i="0" u="none" strike="noStrike">
                          <a:latin typeface="Times New Roman"/>
                        </a:rPr>
                        <a:t>2 02 35260 04 0000 150</a:t>
                      </a:r>
                    </a:p>
                  </a:txBody>
                  <a:tcPr marL="6983" marR="6983" marT="69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just" fontAlgn="t"/>
                      <a:r>
                        <a:rPr lang="ru-RU" sz="1100" b="0" i="0" u="none" strike="noStrike" dirty="0">
                          <a:latin typeface="Times New Roman"/>
                        </a:rPr>
                        <a:t>Субвенции бюджетам городских округов на выплату единовременного пособия при всех формах устройства детей, лишенных родительского попечения, в семью</a:t>
                      </a:r>
                    </a:p>
                  </a:txBody>
                  <a:tcPr marL="6983" marR="6983" marT="69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100" b="0" i="0" u="none" strike="noStrike">
                          <a:latin typeface="Times New Roman Cyr"/>
                        </a:rPr>
                        <a:t>745 295,66</a:t>
                      </a:r>
                    </a:p>
                  </a:txBody>
                  <a:tcPr marL="6983" marR="6983" marT="6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100" b="0" i="0" u="none" strike="noStrike">
                          <a:latin typeface="Times New Roman"/>
                        </a:rPr>
                        <a:t>743 407,03</a:t>
                      </a:r>
                    </a:p>
                  </a:txBody>
                  <a:tcPr marL="6983" marR="6983" marT="6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100" b="0" i="0" u="none" strike="noStrike">
                          <a:latin typeface="Times New Roman"/>
                        </a:rPr>
                        <a:t>99,7</a:t>
                      </a:r>
                    </a:p>
                  </a:txBody>
                  <a:tcPr marL="6983" marR="6983" marT="6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1"/>
                  </a:ext>
                </a:extLst>
              </a:tr>
              <a:tr h="1249404">
                <a:tc>
                  <a:txBody>
                    <a:bodyPr/>
                    <a:lstStyle/>
                    <a:p>
                      <a:pPr algn="l" fontAlgn="t"/>
                      <a:r>
                        <a:rPr lang="ru-RU" sz="1100" b="0" i="0" u="none" strike="noStrike">
                          <a:latin typeface="Times New Roman"/>
                        </a:rPr>
                        <a:t> 2 02 35304 04 0000 150</a:t>
                      </a:r>
                    </a:p>
                  </a:txBody>
                  <a:tcPr marL="6983" marR="6983" marT="69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t"/>
                      <a:r>
                        <a:rPr lang="ru-RU" sz="1100" b="0" i="0" u="none" strike="noStrike" dirty="0">
                          <a:latin typeface="Times New Roman"/>
                        </a:rPr>
                        <a:t>Субвенции бюджетам городских округов на организацию бесплатного горячего питания обучающихся, получающих начальное общее образование в государственных и муниципальных образовательных организациях</a:t>
                      </a:r>
                    </a:p>
                  </a:txBody>
                  <a:tcPr marL="6983" marR="6983" marT="69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100" b="0" i="0" u="none" strike="noStrike" dirty="0">
                          <a:latin typeface="Times New Roman"/>
                        </a:rPr>
                        <a:t>24 573 500,00</a:t>
                      </a:r>
                    </a:p>
                  </a:txBody>
                  <a:tcPr marL="6983" marR="6983" marT="6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100" b="0" i="0" u="none" strike="noStrike">
                          <a:latin typeface="Times New Roman"/>
                        </a:rPr>
                        <a:t>22 821 190,00</a:t>
                      </a:r>
                    </a:p>
                  </a:txBody>
                  <a:tcPr marL="6983" marR="6983" marT="6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100" b="0" i="0" u="none" strike="noStrike">
                          <a:latin typeface="Times New Roman"/>
                        </a:rPr>
                        <a:t>92,9</a:t>
                      </a:r>
                    </a:p>
                  </a:txBody>
                  <a:tcPr marL="6983" marR="6983" marT="6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2"/>
                  </a:ext>
                </a:extLst>
              </a:tr>
              <a:tr h="674282">
                <a:tc>
                  <a:txBody>
                    <a:bodyPr/>
                    <a:lstStyle/>
                    <a:p>
                      <a:pPr algn="l" fontAlgn="t"/>
                      <a:r>
                        <a:rPr lang="ru-RU" sz="1100" b="0" i="0" u="none" strike="noStrike">
                          <a:latin typeface="Times New Roman"/>
                        </a:rPr>
                        <a:t>202 35469 04 0000 150</a:t>
                      </a:r>
                    </a:p>
                  </a:txBody>
                  <a:tcPr marL="6983" marR="6983" marT="69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t"/>
                      <a:r>
                        <a:rPr lang="ru-RU" sz="1100" b="0" i="0" u="none" strike="noStrike" dirty="0">
                          <a:latin typeface="Times New Roman"/>
                        </a:rPr>
                        <a:t>Субвенции бюджетам городских округов на проведение Всероссийской переписи населения 2020 года</a:t>
                      </a:r>
                    </a:p>
                  </a:txBody>
                  <a:tcPr marL="6983" marR="6983" marT="69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100" b="0" i="0" u="none" strike="noStrike" dirty="0">
                          <a:latin typeface="Times New Roman Cyr"/>
                        </a:rPr>
                        <a:t>614 304,00</a:t>
                      </a:r>
                    </a:p>
                  </a:txBody>
                  <a:tcPr marL="6983" marR="6983" marT="6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100" b="0" i="0" u="none" strike="noStrike">
                          <a:latin typeface="Times New Roman"/>
                        </a:rPr>
                        <a:t>614 287,35</a:t>
                      </a:r>
                    </a:p>
                  </a:txBody>
                  <a:tcPr marL="6983" marR="6983" marT="6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100" b="0" i="0" u="none" strike="noStrike">
                          <a:latin typeface="Times New Roman"/>
                        </a:rPr>
                        <a:t>100,0</a:t>
                      </a:r>
                    </a:p>
                  </a:txBody>
                  <a:tcPr marL="6983" marR="6983" marT="6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3"/>
                  </a:ext>
                </a:extLst>
              </a:tr>
              <a:tr h="624703">
                <a:tc>
                  <a:txBody>
                    <a:bodyPr/>
                    <a:lstStyle/>
                    <a:p>
                      <a:pPr algn="ctr" fontAlgn="t"/>
                      <a:r>
                        <a:rPr lang="ru-RU" sz="1100" b="0" i="0" u="none" strike="noStrike">
                          <a:latin typeface="Times New Roman"/>
                        </a:rPr>
                        <a:t>2 02 35930 04 0000 150</a:t>
                      </a:r>
                    </a:p>
                  </a:txBody>
                  <a:tcPr marL="6983" marR="6983" marT="69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t"/>
                      <a:r>
                        <a:rPr lang="ru-RU" sz="1100" b="0" i="0" u="none" strike="noStrike">
                          <a:latin typeface="Times New Roman"/>
                        </a:rPr>
                        <a:t>Субвенции бюджетам городских округов на государственную регистрацию актов гражданского состояния</a:t>
                      </a:r>
                    </a:p>
                  </a:txBody>
                  <a:tcPr marL="6983" marR="6983" marT="69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100" b="0" i="0" u="none" strike="noStrike" dirty="0">
                          <a:latin typeface="Times New Roman"/>
                        </a:rPr>
                        <a:t>2 128 518,00</a:t>
                      </a:r>
                    </a:p>
                  </a:txBody>
                  <a:tcPr marL="6983" marR="6983" marT="6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100" b="0" i="0" u="none" strike="noStrike" dirty="0">
                          <a:latin typeface="Times New Roman"/>
                        </a:rPr>
                        <a:t>2 128 518,00</a:t>
                      </a:r>
                    </a:p>
                  </a:txBody>
                  <a:tcPr marL="6983" marR="6983" marT="6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100" b="0" i="0" u="none" strike="noStrike">
                          <a:latin typeface="Times New Roman"/>
                        </a:rPr>
                        <a:t>100,0</a:t>
                      </a:r>
                    </a:p>
                  </a:txBody>
                  <a:tcPr marL="6983" marR="6983" marT="6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4"/>
                  </a:ext>
                </a:extLst>
              </a:tr>
              <a:tr h="694113">
                <a:tc>
                  <a:txBody>
                    <a:bodyPr/>
                    <a:lstStyle/>
                    <a:p>
                      <a:pPr algn="l" fontAlgn="t"/>
                      <a:r>
                        <a:rPr lang="ru-RU" sz="1100" b="0" i="0" u="none" strike="noStrike">
                          <a:latin typeface="Times New Roman"/>
                        </a:rPr>
                        <a:t>2 02 36900 04 0000 150</a:t>
                      </a:r>
                    </a:p>
                  </a:txBody>
                  <a:tcPr marL="6983" marR="6983" marT="69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ru-RU" sz="1100" b="0" i="0" u="none" strike="noStrike">
                          <a:latin typeface="Times New Roman"/>
                        </a:rPr>
                        <a:t>Единая субвенция бюджетам городских округов из бюджета субъекта Российской Федерации  </a:t>
                      </a:r>
                    </a:p>
                  </a:txBody>
                  <a:tcPr marL="6983" marR="6983" marT="6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100" b="0" i="0" u="none" strike="noStrike">
                          <a:latin typeface="Times New Roman"/>
                        </a:rPr>
                        <a:t>2 041 567,00</a:t>
                      </a:r>
                    </a:p>
                  </a:txBody>
                  <a:tcPr marL="6983" marR="6983" marT="6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100" b="0" i="0" u="none" strike="noStrike" dirty="0">
                          <a:latin typeface="Times New Roman"/>
                        </a:rPr>
                        <a:t>2 041 567,00</a:t>
                      </a:r>
                    </a:p>
                  </a:txBody>
                  <a:tcPr marL="6983" marR="6983" marT="6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100" b="0" i="0" u="none" strike="noStrike" dirty="0">
                          <a:latin typeface="Arial"/>
                        </a:rPr>
                        <a:t>100,0</a:t>
                      </a:r>
                    </a:p>
                  </a:txBody>
                  <a:tcPr marL="6983" marR="6983" marT="6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5"/>
                  </a:ext>
                </a:extLst>
              </a:tr>
              <a:tr h="312896">
                <a:tc>
                  <a:txBody>
                    <a:bodyPr/>
                    <a:lstStyle/>
                    <a:p>
                      <a:pPr algn="l" fontAlgn="t"/>
                      <a:r>
                        <a:rPr lang="ru-RU" sz="1100" b="0" i="0" u="none" strike="noStrike">
                          <a:latin typeface="Times New Roman"/>
                        </a:rPr>
                        <a:t>2 02 39999 04 0000 150</a:t>
                      </a:r>
                    </a:p>
                  </a:txBody>
                  <a:tcPr marL="6983" marR="6983" marT="69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ru-RU" sz="1100" b="0" i="0" u="none" strike="noStrike">
                          <a:latin typeface="Times New Roman"/>
                        </a:rPr>
                        <a:t>Прочие субвенции (ЗАГС)</a:t>
                      </a:r>
                    </a:p>
                  </a:txBody>
                  <a:tcPr marL="6983" marR="6983" marT="6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100" b="0" i="0" u="none" strike="noStrike">
                          <a:latin typeface="Times New Roman"/>
                        </a:rPr>
                        <a:t>627 836,00</a:t>
                      </a:r>
                    </a:p>
                  </a:txBody>
                  <a:tcPr marL="6983" marR="6983" marT="6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100" b="0" i="0" u="none" strike="noStrike">
                          <a:latin typeface="Times New Roman"/>
                        </a:rPr>
                        <a:t>627 836,00</a:t>
                      </a:r>
                    </a:p>
                  </a:txBody>
                  <a:tcPr marL="6983" marR="6983" marT="6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100" b="0" i="0" u="none" strike="noStrike" dirty="0">
                          <a:latin typeface="Arial"/>
                        </a:rPr>
                        <a:t>100,0</a:t>
                      </a:r>
                    </a:p>
                  </a:txBody>
                  <a:tcPr marL="6983" marR="6983" marT="6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71472" y="428604"/>
          <a:ext cx="8001055" cy="5786479"/>
        </p:xfrm>
        <a:graphic>
          <a:graphicData uri="http://schemas.openxmlformats.org/drawingml/2006/table">
            <a:tbl>
              <a:tblPr/>
              <a:tblGrid>
                <a:gridCol w="1341836">
                  <a:extLst>
                    <a:ext uri="{9D8B030D-6E8A-4147-A177-3AD203B41FA5}">
                      <a16:colId xmlns:a16="http://schemas.microsoft.com/office/drawing/2014/main" val="20000"/>
                    </a:ext>
                  </a:extLst>
                </a:gridCol>
                <a:gridCol w="3297492">
                  <a:extLst>
                    <a:ext uri="{9D8B030D-6E8A-4147-A177-3AD203B41FA5}">
                      <a16:colId xmlns:a16="http://schemas.microsoft.com/office/drawing/2014/main" val="20001"/>
                    </a:ext>
                  </a:extLst>
                </a:gridCol>
                <a:gridCol w="1274030">
                  <a:extLst>
                    <a:ext uri="{9D8B030D-6E8A-4147-A177-3AD203B41FA5}">
                      <a16:colId xmlns:a16="http://schemas.microsoft.com/office/drawing/2014/main" val="20002"/>
                    </a:ext>
                  </a:extLst>
                </a:gridCol>
                <a:gridCol w="1284737">
                  <a:extLst>
                    <a:ext uri="{9D8B030D-6E8A-4147-A177-3AD203B41FA5}">
                      <a16:colId xmlns:a16="http://schemas.microsoft.com/office/drawing/2014/main" val="20003"/>
                    </a:ext>
                  </a:extLst>
                </a:gridCol>
                <a:gridCol w="802960">
                  <a:extLst>
                    <a:ext uri="{9D8B030D-6E8A-4147-A177-3AD203B41FA5}">
                      <a16:colId xmlns:a16="http://schemas.microsoft.com/office/drawing/2014/main" val="20004"/>
                    </a:ext>
                  </a:extLst>
                </a:gridCol>
              </a:tblGrid>
              <a:tr h="469613">
                <a:tc>
                  <a:txBody>
                    <a:bodyPr/>
                    <a:lstStyle/>
                    <a:p>
                      <a:pPr algn="l" fontAlgn="t"/>
                      <a:r>
                        <a:rPr lang="ru-RU" sz="1400" b="0" i="0" u="none" strike="noStrike" dirty="0">
                          <a:latin typeface="Times New Roman"/>
                        </a:rPr>
                        <a:t>2 02 40000 00 0000 150</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just" fontAlgn="t"/>
                      <a:r>
                        <a:rPr lang="ru-RU" sz="1400" b="0" i="0" u="none" strike="noStrike">
                          <a:latin typeface="Times New Roman"/>
                        </a:rPr>
                        <a:t>Иные межбюджетные трансферты</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400" b="0" i="0" u="none" strike="noStrike">
                          <a:latin typeface="Times New Roman"/>
                        </a:rPr>
                        <a:t>24 102 000,00</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400" b="0" i="0" u="none" strike="noStrike">
                          <a:latin typeface="Times New Roman"/>
                        </a:rPr>
                        <a:t>21 018 248,93</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400" b="0" i="0" u="none" strike="noStrike">
                          <a:latin typeface="Times New Roman"/>
                        </a:rPr>
                        <a:t>87,2</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1816049">
                <a:tc>
                  <a:txBody>
                    <a:bodyPr/>
                    <a:lstStyle/>
                    <a:p>
                      <a:pPr algn="l" fontAlgn="t"/>
                      <a:r>
                        <a:rPr lang="ru-RU" sz="1400" b="0" i="0" u="none" strike="noStrike" dirty="0">
                          <a:latin typeface="Times New Roman"/>
                        </a:rPr>
                        <a:t>2 02 45303 04 0000 150</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just" fontAlgn="t"/>
                      <a:r>
                        <a:rPr lang="ru-RU" sz="1400" b="0" i="0" u="none" strike="noStrike" dirty="0">
                          <a:latin typeface="Times New Roman"/>
                        </a:rPr>
                        <a:t>Межбюджетные трансферты бюджетам городских округов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400" b="0" i="0" u="none" strike="noStrike">
                          <a:latin typeface="Times New Roman"/>
                        </a:rPr>
                        <a:t>24 102 000,00</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400" b="0" i="0" u="none" strike="noStrike">
                          <a:latin typeface="Times New Roman"/>
                        </a:rPr>
                        <a:t>21 018 248,93</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400" b="0" i="0" u="none" strike="noStrike">
                          <a:latin typeface="Times New Roman"/>
                        </a:rPr>
                        <a:t>87,2</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1"/>
                  </a:ext>
                </a:extLst>
              </a:tr>
              <a:tr h="484489">
                <a:tc>
                  <a:txBody>
                    <a:bodyPr/>
                    <a:lstStyle/>
                    <a:p>
                      <a:pPr algn="ctr" fontAlgn="t"/>
                      <a:r>
                        <a:rPr lang="ru-RU" sz="1400" b="0" i="0" u="none" strike="noStrike">
                          <a:latin typeface="Times New Roman"/>
                        </a:rPr>
                        <a:t> </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ru-RU" sz="1400" b="0" i="0" u="none" strike="noStrike" dirty="0">
                          <a:latin typeface="Times New Roman"/>
                        </a:rPr>
                        <a:t>ВСЕГО ДОХОДОВ</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400" b="0" i="0" u="none" strike="noStrike">
                          <a:latin typeface="Times New Roman"/>
                        </a:rPr>
                        <a:t>1 365 514 174,61</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400" b="0" i="0" u="none" strike="noStrike">
                          <a:latin typeface="Times New Roman"/>
                        </a:rPr>
                        <a:t>1 345 213 681,79</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400" b="0" i="0" u="none" strike="noStrike">
                          <a:latin typeface="Times New Roman"/>
                        </a:rPr>
                        <a:t>98,5</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2"/>
                  </a:ext>
                </a:extLst>
              </a:tr>
              <a:tr h="984605">
                <a:tc>
                  <a:txBody>
                    <a:bodyPr/>
                    <a:lstStyle/>
                    <a:p>
                      <a:pPr algn="ctr" fontAlgn="t"/>
                      <a:r>
                        <a:rPr lang="ru-RU" sz="1400" b="0" i="0" u="none" strike="noStrike">
                          <a:latin typeface="Times New Roman"/>
                        </a:rPr>
                        <a:t>2 18 00000 04 000 150</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t"/>
                      <a:r>
                        <a:rPr lang="ru-RU" sz="1400" b="0" i="0" u="none" strike="noStrike" dirty="0">
                          <a:latin typeface="Times New Roman"/>
                        </a:rPr>
                        <a:t>Доходы бюджетов го от возврата бюджетными учреждениями остатков субсидий прошлых лет</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400" b="0" i="0" u="none" strike="noStrike" dirty="0">
                          <a:latin typeface="Times New Roman"/>
                        </a:rPr>
                        <a:t>0,00</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400" b="0" i="0" u="none" strike="noStrike">
                          <a:latin typeface="Times New Roman"/>
                        </a:rPr>
                        <a:t>0,00</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400" b="0" i="0" u="none" strike="noStrike">
                          <a:latin typeface="Times New Roman"/>
                        </a:rPr>
                        <a:t>0,0</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3"/>
                  </a:ext>
                </a:extLst>
              </a:tr>
              <a:tr h="1375320">
                <a:tc>
                  <a:txBody>
                    <a:bodyPr/>
                    <a:lstStyle/>
                    <a:p>
                      <a:pPr algn="ctr" fontAlgn="t"/>
                      <a:r>
                        <a:rPr lang="ru-RU" sz="1400" b="0" i="0" u="none" strike="noStrike">
                          <a:latin typeface="Times New Roman"/>
                        </a:rPr>
                        <a:t>2 19 00000 04 000 150</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t"/>
                      <a:r>
                        <a:rPr lang="ru-RU" sz="1400" b="0" i="0" u="none" strike="noStrike">
                          <a:latin typeface="Times New Roman"/>
                        </a:rPr>
                        <a:t>Возврат остатков субсидий, субвенций и иных межбюджетных трансфертов, имеющих целевое назначение, прошлых лет из бюджетов городских округов</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400" b="0" i="0" u="none" strike="noStrike" dirty="0">
                          <a:latin typeface="Times New Roman"/>
                        </a:rPr>
                        <a:t>0,00</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400" b="0" i="0" u="none" strike="noStrike" dirty="0">
                          <a:latin typeface="Times New Roman"/>
                        </a:rPr>
                        <a:t>-798 635,73</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ru-RU" sz="1400" b="0" i="0" u="none" strike="noStrike">
                          <a:latin typeface="Times New Roman"/>
                        </a:rPr>
                        <a:t>0,0</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4"/>
                  </a:ext>
                </a:extLst>
              </a:tr>
              <a:tr h="656403">
                <a:tc>
                  <a:txBody>
                    <a:bodyPr/>
                    <a:lstStyle/>
                    <a:p>
                      <a:pPr algn="l" fontAlgn="b"/>
                      <a:r>
                        <a:rPr lang="ru-RU" sz="1400" b="1" i="0" u="none" strike="noStrike">
                          <a:latin typeface="Arial"/>
                        </a:rPr>
                        <a:t> </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ru-RU" sz="1400" b="1" i="0" u="none" strike="noStrike" dirty="0">
                          <a:latin typeface="Times New Roman"/>
                        </a:rPr>
                        <a:t> ВСЕГО ДОХОДОВ С УЧЕТОМ ВОЗВРАТА ОСТАТКОВ</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ru-RU" sz="1400" b="1" i="0" u="none" strike="noStrike">
                          <a:latin typeface="Times New Roman"/>
                        </a:rPr>
                        <a:t>1 365 514 174,61</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ru-RU" sz="1400" b="1" i="0" u="none" strike="noStrike" dirty="0">
                          <a:latin typeface="Times New Roman"/>
                        </a:rPr>
                        <a:t>1 344 415 046,06</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ru-RU" sz="1400" b="1" i="0" u="none" strike="noStrike" dirty="0">
                          <a:latin typeface="Times New Roman"/>
                        </a:rPr>
                        <a:t>98,5</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642910" y="285728"/>
          <a:ext cx="7858180" cy="6381399"/>
        </p:xfrm>
        <a:graphic>
          <a:graphicData uri="http://schemas.openxmlformats.org/drawingml/2006/table">
            <a:tbl>
              <a:tblPr/>
              <a:tblGrid>
                <a:gridCol w="7858180">
                  <a:extLst>
                    <a:ext uri="{9D8B030D-6E8A-4147-A177-3AD203B41FA5}">
                      <a16:colId xmlns:a16="http://schemas.microsoft.com/office/drawing/2014/main" val="20000"/>
                    </a:ext>
                  </a:extLst>
                </a:gridCol>
              </a:tblGrid>
              <a:tr h="878907">
                <a:tc>
                  <a:txBody>
                    <a:bodyPr/>
                    <a:lstStyle/>
                    <a:p>
                      <a:pPr algn="ctr" fontAlgn="b"/>
                      <a:endParaRPr lang="ru-RU" sz="1600" b="0" i="0" u="none" strike="noStrike" dirty="0">
                        <a:solidFill>
                          <a:srgbClr val="FF0000"/>
                        </a:solidFill>
                        <a:latin typeface="Bahnschrift SemiBold Condensed"/>
                      </a:endParaRPr>
                    </a:p>
                  </a:txBody>
                  <a:tcPr marL="6651" marR="6651" marT="6651" marB="0" anchor="b">
                    <a:lnL>
                      <a:noFill/>
                    </a:lnL>
                    <a:lnR>
                      <a:noFill/>
                    </a:lnR>
                    <a:lnT>
                      <a:noFill/>
                    </a:lnT>
                    <a:lnB>
                      <a:noFill/>
                    </a:lnB>
                  </a:tcPr>
                </a:tc>
                <a:extLst>
                  <a:ext uri="{0D108BD9-81ED-4DB2-BD59-A6C34878D82A}">
                    <a16:rowId xmlns:a16="http://schemas.microsoft.com/office/drawing/2014/main" val="10000"/>
                  </a:ext>
                </a:extLst>
              </a:tr>
              <a:tr h="202824">
                <a:tc>
                  <a:txBody>
                    <a:bodyPr/>
                    <a:lstStyle/>
                    <a:p>
                      <a:pPr algn="l" fontAlgn="b"/>
                      <a:endParaRPr lang="ru-RU" sz="1600" b="0" i="0" u="none" strike="noStrike" dirty="0">
                        <a:solidFill>
                          <a:srgbClr val="000000"/>
                        </a:solidFill>
                        <a:latin typeface="Calibri"/>
                      </a:endParaRPr>
                    </a:p>
                  </a:txBody>
                  <a:tcPr marL="6651" marR="6651" marT="6651"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1115">
                <a:tc>
                  <a:txBody>
                    <a:bodyPr/>
                    <a:lstStyle/>
                    <a:p>
                      <a:pPr algn="ctr" fontAlgn="b"/>
                      <a:r>
                        <a:rPr lang="ru-RU" sz="1600" b="0" i="0" u="none" strike="noStrike" dirty="0">
                          <a:solidFill>
                            <a:srgbClr val="000000"/>
                          </a:solidFill>
                          <a:latin typeface="Times New Roman"/>
                        </a:rPr>
                        <a:t>на капитальный ремонт автомобильных дорог 60 млн. руб.</a:t>
                      </a:r>
                    </a:p>
                  </a:txBody>
                  <a:tcPr marL="6651" marR="6651" marT="66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02"/>
                  </a:ext>
                </a:extLst>
              </a:tr>
              <a:tr h="202824">
                <a:tc>
                  <a:txBody>
                    <a:bodyPr/>
                    <a:lstStyle/>
                    <a:p>
                      <a:pPr algn="ctr" fontAlgn="b"/>
                      <a:endParaRPr lang="ru-RU" sz="1600" b="0" i="0" u="none" strike="noStrike" dirty="0">
                        <a:solidFill>
                          <a:srgbClr val="000000"/>
                        </a:solidFill>
                        <a:latin typeface="Calibri"/>
                      </a:endParaRPr>
                    </a:p>
                  </a:txBody>
                  <a:tcPr marL="6651" marR="6651" marT="665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1115">
                <a:tc>
                  <a:txBody>
                    <a:bodyPr/>
                    <a:lstStyle/>
                    <a:p>
                      <a:pPr algn="ctr" fontAlgn="b"/>
                      <a:r>
                        <a:rPr lang="ru-RU" sz="1600" b="0" i="0" u="none" strike="noStrike" dirty="0">
                          <a:solidFill>
                            <a:srgbClr val="000000"/>
                          </a:solidFill>
                          <a:latin typeface="Times New Roman"/>
                        </a:rPr>
                        <a:t>переселение граждан из аварийного жилищного фонда 45,9 млн. руб.</a:t>
                      </a:r>
                    </a:p>
                  </a:txBody>
                  <a:tcPr marL="6651" marR="6651" marT="66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04"/>
                  </a:ext>
                </a:extLst>
              </a:tr>
              <a:tr h="202824">
                <a:tc>
                  <a:txBody>
                    <a:bodyPr/>
                    <a:lstStyle/>
                    <a:p>
                      <a:pPr algn="ctr" fontAlgn="b"/>
                      <a:endParaRPr lang="ru-RU" sz="1600" b="0" i="0" u="none" strike="noStrike" dirty="0">
                        <a:solidFill>
                          <a:srgbClr val="000000"/>
                        </a:solidFill>
                        <a:latin typeface="Calibri"/>
                      </a:endParaRPr>
                    </a:p>
                  </a:txBody>
                  <a:tcPr marL="6651" marR="6651" marT="665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92574">
                <a:tc>
                  <a:txBody>
                    <a:bodyPr/>
                    <a:lstStyle/>
                    <a:p>
                      <a:pPr algn="ctr" fontAlgn="b"/>
                      <a:r>
                        <a:rPr lang="ru-RU" sz="1600" b="0" i="0" u="none" strike="noStrike" dirty="0">
                          <a:solidFill>
                            <a:srgbClr val="000000"/>
                          </a:solidFill>
                          <a:latin typeface="Times New Roman"/>
                        </a:rPr>
                        <a:t>благоустройство дворовых территорий и формирование современной городской среды 37,5 млн. руб.</a:t>
                      </a:r>
                    </a:p>
                  </a:txBody>
                  <a:tcPr marL="6651" marR="6651" marT="66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06"/>
                  </a:ext>
                </a:extLst>
              </a:tr>
              <a:tr h="202824">
                <a:tc>
                  <a:txBody>
                    <a:bodyPr/>
                    <a:lstStyle/>
                    <a:p>
                      <a:pPr algn="ctr" fontAlgn="b"/>
                      <a:endParaRPr lang="ru-RU" sz="1600" b="0" i="0" u="none" strike="noStrike" dirty="0">
                        <a:solidFill>
                          <a:srgbClr val="000000"/>
                        </a:solidFill>
                        <a:latin typeface="Calibri"/>
                      </a:endParaRPr>
                    </a:p>
                  </a:txBody>
                  <a:tcPr marL="6651" marR="6651" marT="665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51115">
                <a:tc>
                  <a:txBody>
                    <a:bodyPr/>
                    <a:lstStyle/>
                    <a:p>
                      <a:pPr algn="ctr" fontAlgn="b"/>
                      <a:r>
                        <a:rPr lang="ru-RU" sz="1600" b="0" i="0" u="none" strike="noStrike" dirty="0">
                          <a:solidFill>
                            <a:srgbClr val="000000"/>
                          </a:solidFill>
                          <a:latin typeface="Times New Roman"/>
                        </a:rPr>
                        <a:t>развитие спортивной инфраструктуры 8,2 млн. руб.</a:t>
                      </a:r>
                    </a:p>
                  </a:txBody>
                  <a:tcPr marL="6651" marR="6651" marT="66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08"/>
                  </a:ext>
                </a:extLst>
              </a:tr>
              <a:tr h="202824">
                <a:tc>
                  <a:txBody>
                    <a:bodyPr/>
                    <a:lstStyle/>
                    <a:p>
                      <a:pPr algn="ctr" fontAlgn="b"/>
                      <a:endParaRPr lang="ru-RU" sz="1600" b="0" i="0" u="none" strike="noStrike" dirty="0">
                        <a:solidFill>
                          <a:srgbClr val="000000"/>
                        </a:solidFill>
                        <a:latin typeface="Calibri"/>
                      </a:endParaRPr>
                    </a:p>
                  </a:txBody>
                  <a:tcPr marL="6651" marR="6651" marT="665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51115">
                <a:tc>
                  <a:txBody>
                    <a:bodyPr/>
                    <a:lstStyle/>
                    <a:p>
                      <a:pPr algn="ctr" fontAlgn="b"/>
                      <a:r>
                        <a:rPr lang="ru-RU" sz="1600" b="0" i="0" u="none" strike="noStrike" dirty="0">
                          <a:solidFill>
                            <a:srgbClr val="000000"/>
                          </a:solidFill>
                          <a:latin typeface="Times New Roman"/>
                        </a:rPr>
                        <a:t>сохранение объектов культурного наследия 2,8 млн. руб.</a:t>
                      </a:r>
                    </a:p>
                  </a:txBody>
                  <a:tcPr marL="6651" marR="6651" marT="66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10"/>
                  </a:ext>
                </a:extLst>
              </a:tr>
              <a:tr h="202824">
                <a:tc>
                  <a:txBody>
                    <a:bodyPr/>
                    <a:lstStyle/>
                    <a:p>
                      <a:pPr algn="ctr" fontAlgn="b"/>
                      <a:endParaRPr lang="ru-RU" sz="1600" b="0" i="0" u="none" strike="noStrike" dirty="0">
                        <a:solidFill>
                          <a:srgbClr val="000000"/>
                        </a:solidFill>
                        <a:latin typeface="Calibri"/>
                      </a:endParaRPr>
                    </a:p>
                  </a:txBody>
                  <a:tcPr marL="6651" marR="6651" marT="665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1115">
                <a:tc>
                  <a:txBody>
                    <a:bodyPr/>
                    <a:lstStyle/>
                    <a:p>
                      <a:pPr algn="ctr" fontAlgn="b"/>
                      <a:r>
                        <a:rPr lang="ru-RU" sz="1600" b="0" i="0" u="none" strike="noStrike" kern="1200" dirty="0">
                          <a:solidFill>
                            <a:srgbClr val="000000"/>
                          </a:solidFill>
                          <a:latin typeface="Times New Roman"/>
                          <a:ea typeface="+mn-ea"/>
                          <a:cs typeface="+mn-cs"/>
                        </a:rPr>
                        <a:t>модернизация детской школы искусств 2 млн. руб.</a:t>
                      </a:r>
                    </a:p>
                  </a:txBody>
                  <a:tcPr marL="6651" marR="6651" marT="66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12"/>
                  </a:ext>
                </a:extLst>
              </a:tr>
              <a:tr h="230953">
                <a:tc>
                  <a:txBody>
                    <a:bodyPr/>
                    <a:lstStyle/>
                    <a:p>
                      <a:pPr algn="ctr" fontAlgn="b"/>
                      <a:endParaRPr lang="ru-RU" sz="1600" b="0" i="0" u="none" strike="noStrike" kern="1200" dirty="0">
                        <a:solidFill>
                          <a:srgbClr val="000000"/>
                        </a:solidFill>
                        <a:latin typeface="Times New Roman"/>
                        <a:ea typeface="+mn-ea"/>
                        <a:cs typeface="+mn-cs"/>
                      </a:endParaRPr>
                    </a:p>
                  </a:txBody>
                  <a:tcPr marL="6651" marR="6651" marT="665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492574">
                <a:tc>
                  <a:txBody>
                    <a:bodyPr/>
                    <a:lstStyle/>
                    <a:p>
                      <a:pPr algn="ctr" fontAlgn="b"/>
                      <a:r>
                        <a:rPr lang="ru-RU" sz="1600" b="0" i="0" u="none" strike="noStrike" dirty="0">
                          <a:solidFill>
                            <a:srgbClr val="000000"/>
                          </a:solidFill>
                          <a:latin typeface="Times New Roman"/>
                        </a:rPr>
                        <a:t>социальные выплаты молодым семьям для приобретения (строительства) стандартного жилья 4,2 млн. руб.</a:t>
                      </a:r>
                    </a:p>
                  </a:txBody>
                  <a:tcPr marL="6651" marR="6651" marT="66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14"/>
                  </a:ext>
                </a:extLst>
              </a:tr>
              <a:tr h="202824">
                <a:tc>
                  <a:txBody>
                    <a:bodyPr/>
                    <a:lstStyle/>
                    <a:p>
                      <a:pPr algn="ctr" fontAlgn="b"/>
                      <a:endParaRPr lang="ru-RU" sz="1600" b="0" i="0" u="none" strike="noStrike" dirty="0">
                        <a:solidFill>
                          <a:srgbClr val="000000"/>
                        </a:solidFill>
                        <a:latin typeface="Calibri"/>
                      </a:endParaRPr>
                    </a:p>
                  </a:txBody>
                  <a:tcPr marL="6651" marR="6651" marT="665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51115">
                <a:tc>
                  <a:txBody>
                    <a:bodyPr/>
                    <a:lstStyle/>
                    <a:p>
                      <a:pPr algn="ctr" fontAlgn="b"/>
                      <a:r>
                        <a:rPr lang="ru-RU" sz="1600" b="0" i="0" u="none" strike="noStrike" dirty="0">
                          <a:solidFill>
                            <a:srgbClr val="000000"/>
                          </a:solidFill>
                          <a:latin typeface="Times New Roman"/>
                        </a:rPr>
                        <a:t>использование и охрана водных объектов 18,6 млн. руб.</a:t>
                      </a:r>
                    </a:p>
                  </a:txBody>
                  <a:tcPr marL="6651" marR="6651" marT="66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16"/>
                  </a:ext>
                </a:extLst>
              </a:tr>
              <a:tr h="202824">
                <a:tc>
                  <a:txBody>
                    <a:bodyPr/>
                    <a:lstStyle/>
                    <a:p>
                      <a:pPr algn="ctr" fontAlgn="b"/>
                      <a:endParaRPr lang="ru-RU" sz="1600" b="0" i="0" u="none" strike="noStrike" dirty="0">
                        <a:solidFill>
                          <a:srgbClr val="000000"/>
                        </a:solidFill>
                        <a:latin typeface="Calibri"/>
                      </a:endParaRPr>
                    </a:p>
                  </a:txBody>
                  <a:tcPr marL="6651" marR="6651" marT="665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51115">
                <a:tc>
                  <a:txBody>
                    <a:bodyPr/>
                    <a:lstStyle/>
                    <a:p>
                      <a:pPr algn="ctr" fontAlgn="b"/>
                      <a:r>
                        <a:rPr lang="ru-RU" sz="1600" b="0" i="0" u="none" strike="noStrike" dirty="0">
                          <a:solidFill>
                            <a:srgbClr val="000000"/>
                          </a:solidFill>
                          <a:latin typeface="Times New Roman"/>
                        </a:rPr>
                        <a:t>комплектование книжных фондов библиотек 0,226 млн. руб.</a:t>
                      </a:r>
                    </a:p>
                  </a:txBody>
                  <a:tcPr marL="6651" marR="6651" marT="66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18"/>
                  </a:ext>
                </a:extLst>
              </a:tr>
              <a:tr h="202824">
                <a:tc>
                  <a:txBody>
                    <a:bodyPr/>
                    <a:lstStyle/>
                    <a:p>
                      <a:pPr algn="ctr" fontAlgn="b"/>
                      <a:endParaRPr lang="ru-RU" sz="1600" b="0" i="0" u="none" strike="noStrike" dirty="0">
                        <a:solidFill>
                          <a:srgbClr val="000000"/>
                        </a:solidFill>
                        <a:latin typeface="Calibri"/>
                      </a:endParaRPr>
                    </a:p>
                  </a:txBody>
                  <a:tcPr marL="6651" marR="6651" marT="665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51115">
                <a:tc>
                  <a:txBody>
                    <a:bodyPr/>
                    <a:lstStyle/>
                    <a:p>
                      <a:pPr algn="ctr" fontAlgn="b"/>
                      <a:r>
                        <a:rPr lang="ru-RU" sz="1600" b="0" i="0" u="none" strike="noStrike" dirty="0">
                          <a:solidFill>
                            <a:srgbClr val="000000"/>
                          </a:solidFill>
                          <a:latin typeface="Times New Roman"/>
                        </a:rPr>
                        <a:t>на реализацию проектов инициативного </a:t>
                      </a:r>
                      <a:r>
                        <a:rPr lang="ru-RU" sz="1600" b="0" i="0" u="none" strike="noStrike" dirty="0" err="1">
                          <a:solidFill>
                            <a:srgbClr val="000000"/>
                          </a:solidFill>
                          <a:latin typeface="Times New Roman"/>
                        </a:rPr>
                        <a:t>бюджитирования</a:t>
                      </a:r>
                      <a:r>
                        <a:rPr lang="ru-RU" sz="1600" b="0" i="0" u="none" strike="noStrike" dirty="0">
                          <a:solidFill>
                            <a:srgbClr val="000000"/>
                          </a:solidFill>
                          <a:latin typeface="Times New Roman"/>
                        </a:rPr>
                        <a:t> 8,9 млн. руб.</a:t>
                      </a:r>
                    </a:p>
                  </a:txBody>
                  <a:tcPr marL="6651" marR="6651" marT="66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20"/>
                  </a:ext>
                </a:extLst>
              </a:tr>
            </a:tbl>
          </a:graphicData>
        </a:graphic>
      </p:graphicFrame>
      <p:sp>
        <p:nvSpPr>
          <p:cNvPr id="3" name="Скругленный прямоугольник 2"/>
          <p:cNvSpPr/>
          <p:nvPr/>
        </p:nvSpPr>
        <p:spPr>
          <a:xfrm>
            <a:off x="571472" y="142852"/>
            <a:ext cx="8001056"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rgbClr val="FF0000"/>
                </a:solidFill>
                <a:highlight>
                  <a:srgbClr val="FFFF00"/>
                </a:highlight>
                <a:latin typeface="Bahnschrift SemiBold Condensed"/>
              </a:rPr>
              <a:t>Сумма субсидий из федерального и краевого бюджета бюджету городского округа Спасск-Дальний в целях </a:t>
            </a:r>
            <a:r>
              <a:rPr lang="ru-RU" dirty="0" err="1">
                <a:solidFill>
                  <a:srgbClr val="FF0000"/>
                </a:solidFill>
                <a:highlight>
                  <a:srgbClr val="FFFF00"/>
                </a:highlight>
                <a:latin typeface="Bahnschrift SemiBold Condensed"/>
              </a:rPr>
              <a:t>софинансирования</a:t>
            </a:r>
            <a:r>
              <a:rPr lang="ru-RU" dirty="0">
                <a:solidFill>
                  <a:srgbClr val="FF0000"/>
                </a:solidFill>
                <a:highlight>
                  <a:srgbClr val="FFFF00"/>
                </a:highlight>
                <a:latin typeface="Bahnschrift SemiBold Condensed"/>
              </a:rPr>
              <a:t> расходных обязательств, возникших при выполнении полномочий органов местного самоуправления, за 2021 год составила 203,1 млн. руб., в том числе</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428605"/>
            <a:ext cx="7772400" cy="571503"/>
          </a:xfrm>
        </p:spPr>
        <p:txBody>
          <a:bodyPr>
            <a:noAutofit/>
          </a:bodyPr>
          <a:lstStyle/>
          <a:p>
            <a:r>
              <a:rPr lang="ru-RU" sz="2800" b="1" dirty="0"/>
              <a:t>Расходы по отраслям 2020 – 2021 год</a:t>
            </a:r>
          </a:p>
        </p:txBody>
      </p:sp>
      <p:graphicFrame>
        <p:nvGraphicFramePr>
          <p:cNvPr id="5" name="Диаграмма 4"/>
          <p:cNvGraphicFramePr/>
          <p:nvPr/>
        </p:nvGraphicFramePr>
        <p:xfrm>
          <a:off x="357158" y="928670"/>
          <a:ext cx="8501122" cy="4643470"/>
        </p:xfrm>
        <a:graphic>
          <a:graphicData uri="http://schemas.openxmlformats.org/drawingml/2006/chart">
            <c:chart xmlns:c="http://schemas.openxmlformats.org/drawingml/2006/chart" xmlns:r="http://schemas.openxmlformats.org/officeDocument/2006/relationships" r:id="rId2"/>
          </a:graphicData>
        </a:graphic>
      </p:graphicFrame>
      <p:sp>
        <p:nvSpPr>
          <p:cNvPr id="6" name="Прямоугольник 5"/>
          <p:cNvSpPr/>
          <p:nvPr/>
        </p:nvSpPr>
        <p:spPr>
          <a:xfrm>
            <a:off x="428596" y="5786454"/>
            <a:ext cx="1500198"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err="1">
                <a:solidFill>
                  <a:schemeClr val="bg2">
                    <a:lumMod val="10000"/>
                  </a:schemeClr>
                </a:solidFill>
                <a:latin typeface="Bahnschrift SemiBold Condensed" pitchFamily="34" charset="0"/>
              </a:rPr>
              <a:t>Общегосударст</a:t>
            </a:r>
            <a:r>
              <a:rPr lang="ru-RU" b="1" dirty="0">
                <a:solidFill>
                  <a:schemeClr val="bg2">
                    <a:lumMod val="10000"/>
                  </a:schemeClr>
                </a:solidFill>
                <a:latin typeface="Bahnschrift SemiBold Condensed" pitchFamily="34" charset="0"/>
              </a:rPr>
              <a:t> венные вопросы</a:t>
            </a:r>
          </a:p>
        </p:txBody>
      </p:sp>
      <p:sp>
        <p:nvSpPr>
          <p:cNvPr id="7" name="Прямоугольник 6"/>
          <p:cNvSpPr/>
          <p:nvPr/>
        </p:nvSpPr>
        <p:spPr>
          <a:xfrm>
            <a:off x="1785918" y="5786454"/>
            <a:ext cx="1000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bg2">
                    <a:lumMod val="10000"/>
                  </a:schemeClr>
                </a:solidFill>
                <a:latin typeface="Bahnschrift SemiBold Condensed" pitchFamily="34" charset="0"/>
              </a:rPr>
              <a:t>Зашита от ЧС</a:t>
            </a:r>
          </a:p>
        </p:txBody>
      </p:sp>
      <p:sp>
        <p:nvSpPr>
          <p:cNvPr id="8" name="Прямоугольник 7"/>
          <p:cNvSpPr/>
          <p:nvPr/>
        </p:nvSpPr>
        <p:spPr>
          <a:xfrm>
            <a:off x="2643174" y="5786454"/>
            <a:ext cx="10715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bg2">
                    <a:lumMod val="10000"/>
                  </a:schemeClr>
                </a:solidFill>
                <a:latin typeface="Bahnschrift SemiBold Condensed" pitchFamily="34" charset="0"/>
              </a:rPr>
              <a:t>Экономика</a:t>
            </a:r>
          </a:p>
        </p:txBody>
      </p:sp>
      <p:sp>
        <p:nvSpPr>
          <p:cNvPr id="9" name="Прямоугольник 8"/>
          <p:cNvSpPr/>
          <p:nvPr/>
        </p:nvSpPr>
        <p:spPr>
          <a:xfrm>
            <a:off x="3714744" y="5786454"/>
            <a:ext cx="1000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bg2">
                    <a:lumMod val="10000"/>
                  </a:schemeClr>
                </a:solidFill>
                <a:latin typeface="Bahnschrift SemiBold Condensed" pitchFamily="34" charset="0"/>
              </a:rPr>
              <a:t>ЖКХ</a:t>
            </a:r>
          </a:p>
        </p:txBody>
      </p:sp>
      <p:sp>
        <p:nvSpPr>
          <p:cNvPr id="10" name="Прямоугольник 9"/>
          <p:cNvSpPr/>
          <p:nvPr/>
        </p:nvSpPr>
        <p:spPr>
          <a:xfrm>
            <a:off x="4643438" y="5786454"/>
            <a:ext cx="12144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bg2">
                    <a:lumMod val="10000"/>
                  </a:schemeClr>
                </a:solidFill>
                <a:latin typeface="Bahnschrift SemiBold Condensed" pitchFamily="34" charset="0"/>
              </a:rPr>
              <a:t>Образование</a:t>
            </a:r>
          </a:p>
        </p:txBody>
      </p:sp>
      <p:sp>
        <p:nvSpPr>
          <p:cNvPr id="11" name="Прямоугольник 10"/>
          <p:cNvSpPr/>
          <p:nvPr/>
        </p:nvSpPr>
        <p:spPr>
          <a:xfrm>
            <a:off x="5786446" y="5786454"/>
            <a:ext cx="1000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bg2">
                    <a:lumMod val="10000"/>
                  </a:schemeClr>
                </a:solidFill>
                <a:latin typeface="Bahnschrift SemiBold Condensed" pitchFamily="34" charset="0"/>
              </a:rPr>
              <a:t>Культура</a:t>
            </a:r>
          </a:p>
        </p:txBody>
      </p:sp>
      <p:sp>
        <p:nvSpPr>
          <p:cNvPr id="12" name="Прямоугольник 11"/>
          <p:cNvSpPr/>
          <p:nvPr/>
        </p:nvSpPr>
        <p:spPr>
          <a:xfrm>
            <a:off x="6786578" y="5786454"/>
            <a:ext cx="1143008"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bg2">
                    <a:lumMod val="10000"/>
                  </a:schemeClr>
                </a:solidFill>
                <a:latin typeface="Bahnschrift SemiBold Condensed" pitchFamily="34" charset="0"/>
              </a:rPr>
              <a:t>Социальная политика</a:t>
            </a:r>
          </a:p>
        </p:txBody>
      </p:sp>
      <p:sp>
        <p:nvSpPr>
          <p:cNvPr id="13" name="Прямоугольник 12"/>
          <p:cNvSpPr/>
          <p:nvPr/>
        </p:nvSpPr>
        <p:spPr>
          <a:xfrm>
            <a:off x="7858148" y="5857892"/>
            <a:ext cx="100013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bg2">
                    <a:lumMod val="10000"/>
                  </a:schemeClr>
                </a:solidFill>
                <a:latin typeface="Bahnschrift SemiBold Condensed" pitchFamily="34" charset="0"/>
              </a:rPr>
              <a:t>Спорт</a:t>
            </a:r>
          </a:p>
        </p:txBody>
      </p:sp>
      <p:sp>
        <p:nvSpPr>
          <p:cNvPr id="14" name="Прямоугольник 13"/>
          <p:cNvSpPr/>
          <p:nvPr/>
        </p:nvSpPr>
        <p:spPr>
          <a:xfrm>
            <a:off x="1000100" y="1643050"/>
            <a:ext cx="285752" cy="28575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p:cNvSpPr/>
          <p:nvPr/>
        </p:nvSpPr>
        <p:spPr>
          <a:xfrm>
            <a:off x="1000100" y="2143116"/>
            <a:ext cx="285752" cy="28575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1428728" y="1643050"/>
            <a:ext cx="714380"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tx1"/>
                </a:solidFill>
              </a:rPr>
              <a:t>2020</a:t>
            </a:r>
          </a:p>
        </p:txBody>
      </p:sp>
      <p:sp>
        <p:nvSpPr>
          <p:cNvPr id="19" name="Прямоугольник 18"/>
          <p:cNvSpPr/>
          <p:nvPr/>
        </p:nvSpPr>
        <p:spPr>
          <a:xfrm>
            <a:off x="1428728" y="2143116"/>
            <a:ext cx="714380"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tx1"/>
                </a:solidFill>
              </a:rPr>
              <a:t>2021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928661" y="928669"/>
          <a:ext cx="7358112" cy="5429288"/>
        </p:xfrm>
        <a:graphic>
          <a:graphicData uri="http://schemas.openxmlformats.org/drawingml/2006/table">
            <a:tbl>
              <a:tblPr/>
              <a:tblGrid>
                <a:gridCol w="2659586">
                  <a:extLst>
                    <a:ext uri="{9D8B030D-6E8A-4147-A177-3AD203B41FA5}">
                      <a16:colId xmlns:a16="http://schemas.microsoft.com/office/drawing/2014/main" val="20000"/>
                    </a:ext>
                  </a:extLst>
                </a:gridCol>
                <a:gridCol w="2659586">
                  <a:extLst>
                    <a:ext uri="{9D8B030D-6E8A-4147-A177-3AD203B41FA5}">
                      <a16:colId xmlns:a16="http://schemas.microsoft.com/office/drawing/2014/main" val="20001"/>
                    </a:ext>
                  </a:extLst>
                </a:gridCol>
                <a:gridCol w="1019470">
                  <a:extLst>
                    <a:ext uri="{9D8B030D-6E8A-4147-A177-3AD203B41FA5}">
                      <a16:colId xmlns:a16="http://schemas.microsoft.com/office/drawing/2014/main" val="20002"/>
                    </a:ext>
                  </a:extLst>
                </a:gridCol>
                <a:gridCol w="1019470">
                  <a:extLst>
                    <a:ext uri="{9D8B030D-6E8A-4147-A177-3AD203B41FA5}">
                      <a16:colId xmlns:a16="http://schemas.microsoft.com/office/drawing/2014/main" val="20003"/>
                    </a:ext>
                  </a:extLst>
                </a:gridCol>
              </a:tblGrid>
              <a:tr h="208660">
                <a:tc>
                  <a:txBody>
                    <a:bodyPr/>
                    <a:lstStyle/>
                    <a:p>
                      <a:pPr algn="ctr">
                        <a:lnSpc>
                          <a:spcPct val="107000"/>
                        </a:lnSpc>
                        <a:spcAft>
                          <a:spcPts val="0"/>
                        </a:spcAft>
                        <a:tabLst>
                          <a:tab pos="771525" algn="l"/>
                        </a:tabLst>
                      </a:pPr>
                      <a:r>
                        <a:rPr lang="ru-RU" sz="1200" b="1" dirty="0">
                          <a:latin typeface="Times New Roman"/>
                          <a:ea typeface="Calibri"/>
                          <a:cs typeface="Times New Roman"/>
                        </a:rPr>
                        <a:t>Целевые группы</a:t>
                      </a:r>
                      <a:endParaRPr lang="ru-RU" sz="1200" dirty="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200" b="1">
                          <a:latin typeface="Times New Roman"/>
                          <a:ea typeface="Calibri"/>
                          <a:cs typeface="Times New Roman"/>
                        </a:rPr>
                        <a:t>Меры поддержки</a:t>
                      </a:r>
                      <a:endParaRPr lang="ru-RU" sz="120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200" b="1">
                          <a:latin typeface="Times New Roman"/>
                          <a:ea typeface="Calibri"/>
                          <a:cs typeface="Times New Roman"/>
                        </a:rPr>
                        <a:t>2020</a:t>
                      </a:r>
                      <a:endParaRPr lang="ru-RU" sz="120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200" b="1">
                          <a:latin typeface="Times New Roman"/>
                          <a:ea typeface="Calibri"/>
                          <a:cs typeface="Times New Roman"/>
                        </a:rPr>
                        <a:t>2021</a:t>
                      </a:r>
                      <a:endParaRPr lang="ru-RU" sz="120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38768">
                <a:tc>
                  <a:txBody>
                    <a:bodyPr/>
                    <a:lstStyle/>
                    <a:p>
                      <a:pPr>
                        <a:lnSpc>
                          <a:spcPct val="107000"/>
                        </a:lnSpc>
                        <a:spcAft>
                          <a:spcPts val="0"/>
                        </a:spcAft>
                        <a:tabLst>
                          <a:tab pos="771525" algn="l"/>
                        </a:tabLst>
                      </a:pPr>
                      <a:r>
                        <a:rPr lang="ru-RU" sz="1200" dirty="0">
                          <a:latin typeface="Times New Roman"/>
                          <a:ea typeface="Calibri"/>
                          <a:cs typeface="Times New Roman"/>
                        </a:rPr>
                        <a:t>Дети-сироты</a:t>
                      </a:r>
                      <a:endParaRPr lang="ru-RU" sz="1200" dirty="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771525" algn="l"/>
                        </a:tabLst>
                      </a:pPr>
                      <a:r>
                        <a:rPr lang="ru-RU" sz="1200">
                          <a:latin typeface="Times New Roman"/>
                          <a:ea typeface="Calibri"/>
                          <a:cs typeface="Times New Roman"/>
                        </a:rPr>
                        <a:t>Приобретение жилых помещений для детей-сирот и детей, оставшихся без попечения родителей (для 83 детей-сирот)</a:t>
                      </a:r>
                      <a:endParaRPr lang="ru-RU" sz="120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200">
                          <a:latin typeface="Times New Roman"/>
                          <a:ea typeface="Calibri"/>
                          <a:cs typeface="Times New Roman"/>
                        </a:rPr>
                        <a:t>36 125,37</a:t>
                      </a:r>
                      <a:endParaRPr lang="ru-RU" sz="120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200">
                          <a:latin typeface="Times New Roman"/>
                          <a:ea typeface="Calibri"/>
                          <a:cs typeface="Times New Roman"/>
                        </a:rPr>
                        <a:t>42 682,32</a:t>
                      </a:r>
                      <a:endParaRPr lang="ru-RU" sz="120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34640">
                <a:tc rowSpan="3">
                  <a:txBody>
                    <a:bodyPr/>
                    <a:lstStyle/>
                    <a:p>
                      <a:pPr>
                        <a:lnSpc>
                          <a:spcPct val="107000"/>
                        </a:lnSpc>
                        <a:spcAft>
                          <a:spcPts val="0"/>
                        </a:spcAft>
                        <a:tabLst>
                          <a:tab pos="771525" algn="l"/>
                        </a:tabLst>
                      </a:pPr>
                      <a:r>
                        <a:rPr lang="ru-RU" sz="1200" dirty="0">
                          <a:latin typeface="Times New Roman"/>
                          <a:ea typeface="Calibri"/>
                          <a:cs typeface="Times New Roman"/>
                        </a:rPr>
                        <a:t>Семьи с детьми</a:t>
                      </a:r>
                      <a:endParaRPr lang="ru-RU" sz="1200" dirty="0">
                        <a:latin typeface="Calibri"/>
                        <a:ea typeface="Calibri"/>
                        <a:cs typeface="Times New Roman"/>
                      </a:endParaRPr>
                    </a:p>
                  </a:txBody>
                  <a:tcPr marL="46544" marR="46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771525" algn="l"/>
                        </a:tabLst>
                      </a:pPr>
                      <a:r>
                        <a:rPr lang="ru-RU" sz="1200" dirty="0">
                          <a:latin typeface="Times New Roman"/>
                          <a:ea typeface="Calibri"/>
                          <a:cs typeface="Times New Roman"/>
                        </a:rPr>
                        <a:t>Компенсация части родительской платы за детей, посещающих дошкольные учреждения (2542 родителям)</a:t>
                      </a:r>
                      <a:endParaRPr lang="ru-RU" sz="1200" dirty="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200">
                          <a:latin typeface="Times New Roman"/>
                          <a:ea typeface="Calibri"/>
                          <a:cs typeface="Times New Roman"/>
                        </a:rPr>
                        <a:t>6 800,00</a:t>
                      </a:r>
                      <a:endParaRPr lang="ru-RU" sz="120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200">
                          <a:latin typeface="Times New Roman"/>
                          <a:ea typeface="Calibri"/>
                          <a:cs typeface="Times New Roman"/>
                        </a:rPr>
                        <a:t>10 628,65</a:t>
                      </a:r>
                      <a:endParaRPr lang="ru-RU" sz="120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34640">
                <a:tc vMerge="1">
                  <a:txBody>
                    <a:bodyPr/>
                    <a:lstStyle/>
                    <a:p>
                      <a:endParaRPr lang="ru-RU"/>
                    </a:p>
                  </a:txBody>
                  <a:tcPr/>
                </a:tc>
                <a:tc>
                  <a:txBody>
                    <a:bodyPr/>
                    <a:lstStyle/>
                    <a:p>
                      <a:pPr>
                        <a:lnSpc>
                          <a:spcPct val="107000"/>
                        </a:lnSpc>
                        <a:spcAft>
                          <a:spcPts val="0"/>
                        </a:spcAft>
                        <a:tabLst>
                          <a:tab pos="771525" algn="l"/>
                        </a:tabLst>
                      </a:pPr>
                      <a:r>
                        <a:rPr lang="ru-RU" sz="1200" dirty="0">
                          <a:latin typeface="Times New Roman"/>
                          <a:ea typeface="Calibri"/>
                          <a:cs typeface="Times New Roman"/>
                        </a:rPr>
                        <a:t>Обеспечение детей бесплатным питанием в муниципальных общеобразовательных организациях (2889 детей)</a:t>
                      </a:r>
                      <a:endParaRPr lang="ru-RU" sz="1200" dirty="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200">
                          <a:latin typeface="Times New Roman"/>
                          <a:ea typeface="Calibri"/>
                          <a:cs typeface="Times New Roman"/>
                        </a:rPr>
                        <a:t>27 586,38</a:t>
                      </a:r>
                      <a:endParaRPr lang="ru-RU" sz="120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200">
                          <a:latin typeface="Times New Roman"/>
                          <a:ea typeface="Calibri"/>
                          <a:cs typeface="Times New Roman"/>
                        </a:rPr>
                        <a:t>33 713,59</a:t>
                      </a:r>
                      <a:endParaRPr lang="ru-RU" sz="120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34640">
                <a:tc vMerge="1">
                  <a:txBody>
                    <a:bodyPr/>
                    <a:lstStyle/>
                    <a:p>
                      <a:endParaRPr lang="ru-RU"/>
                    </a:p>
                  </a:txBody>
                  <a:tcPr/>
                </a:tc>
                <a:tc>
                  <a:txBody>
                    <a:bodyPr/>
                    <a:lstStyle/>
                    <a:p>
                      <a:pPr>
                        <a:lnSpc>
                          <a:spcPct val="107000"/>
                        </a:lnSpc>
                        <a:spcAft>
                          <a:spcPts val="0"/>
                        </a:spcAft>
                        <a:tabLst>
                          <a:tab pos="771525" algn="l"/>
                        </a:tabLst>
                      </a:pPr>
                      <a:r>
                        <a:rPr lang="ru-RU" sz="1200" dirty="0">
                          <a:latin typeface="Times New Roman"/>
                          <a:ea typeface="Calibri"/>
                          <a:cs typeface="Times New Roman"/>
                        </a:rPr>
                        <a:t>Обеспечение оздоровления и отдыха детей (компенсация расходов на оплату стоимости путевки 141 родителю)</a:t>
                      </a:r>
                      <a:endParaRPr lang="ru-RU" sz="1200" dirty="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200" dirty="0">
                          <a:latin typeface="Times New Roman"/>
                          <a:ea typeface="Calibri"/>
                          <a:cs typeface="Times New Roman"/>
                        </a:rPr>
                        <a:t>3 120,92</a:t>
                      </a:r>
                      <a:endParaRPr lang="ru-RU" sz="1200" dirty="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200" dirty="0">
                          <a:latin typeface="Times New Roman"/>
                          <a:ea typeface="Calibri"/>
                          <a:cs typeface="Times New Roman"/>
                        </a:rPr>
                        <a:t>9 675,06</a:t>
                      </a:r>
                      <a:endParaRPr lang="ru-RU" sz="1200" dirty="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34640">
                <a:tc>
                  <a:txBody>
                    <a:bodyPr/>
                    <a:lstStyle/>
                    <a:p>
                      <a:pPr>
                        <a:lnSpc>
                          <a:spcPct val="107000"/>
                        </a:lnSpc>
                        <a:spcAft>
                          <a:spcPts val="0"/>
                        </a:spcAft>
                        <a:tabLst>
                          <a:tab pos="771525" algn="l"/>
                        </a:tabLst>
                      </a:pPr>
                      <a:r>
                        <a:rPr lang="ru-RU" sz="1200">
                          <a:latin typeface="Times New Roman"/>
                          <a:ea typeface="Calibri"/>
                          <a:cs typeface="Times New Roman"/>
                        </a:rPr>
                        <a:t>Молодые семьи</a:t>
                      </a:r>
                      <a:endParaRPr lang="ru-RU" sz="120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771525" algn="l"/>
                        </a:tabLst>
                      </a:pPr>
                      <a:r>
                        <a:rPr lang="ru-RU" sz="1200">
                          <a:latin typeface="Times New Roman"/>
                          <a:ea typeface="Calibri"/>
                          <a:cs typeface="Times New Roman"/>
                        </a:rPr>
                        <a:t>Социальные выплаты для приобретения жилья молодым семьям (10 семей общей численностью 42 человека)</a:t>
                      </a:r>
                      <a:endParaRPr lang="ru-RU" sz="120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200">
                          <a:latin typeface="Times New Roman"/>
                          <a:ea typeface="Calibri"/>
                          <a:cs typeface="Times New Roman"/>
                        </a:rPr>
                        <a:t>4 404,17</a:t>
                      </a:r>
                      <a:endParaRPr lang="ru-RU" sz="120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200" dirty="0">
                          <a:latin typeface="Times New Roman"/>
                          <a:ea typeface="Calibri"/>
                          <a:cs typeface="Times New Roman"/>
                        </a:rPr>
                        <a:t>5 746,14</a:t>
                      </a:r>
                      <a:endParaRPr lang="ru-RU" sz="1200" dirty="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043300">
                <a:tc>
                  <a:txBody>
                    <a:bodyPr/>
                    <a:lstStyle/>
                    <a:p>
                      <a:pPr>
                        <a:lnSpc>
                          <a:spcPct val="107000"/>
                        </a:lnSpc>
                        <a:spcAft>
                          <a:spcPts val="0"/>
                        </a:spcAft>
                        <a:tabLst>
                          <a:tab pos="771525" algn="l"/>
                        </a:tabLst>
                      </a:pPr>
                      <a:r>
                        <a:rPr lang="ru-RU" sz="1200">
                          <a:latin typeface="Times New Roman"/>
                          <a:ea typeface="Calibri"/>
                          <a:cs typeface="Times New Roman"/>
                        </a:rPr>
                        <a:t>Педагогические работники</a:t>
                      </a:r>
                      <a:endParaRPr lang="ru-RU" sz="120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771525" algn="l"/>
                        </a:tabLst>
                      </a:pPr>
                      <a:r>
                        <a:rPr lang="ru-RU" sz="1200">
                          <a:latin typeface="Times New Roman"/>
                          <a:ea typeface="Calibri"/>
                          <a:cs typeface="Times New Roman"/>
                        </a:rPr>
                        <a:t>Социальная поддержка педагогических работников муниципальных образовательных организаций (ежемесячная выплата 30 педагогам и 9 наставникам) </a:t>
                      </a:r>
                      <a:endParaRPr lang="ru-RU" sz="120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200">
                          <a:latin typeface="Times New Roman"/>
                          <a:ea typeface="Calibri"/>
                          <a:cs typeface="Times New Roman"/>
                        </a:rPr>
                        <a:t>7 018,19</a:t>
                      </a:r>
                      <a:endParaRPr lang="ru-RU" sz="120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200" dirty="0">
                          <a:latin typeface="Times New Roman"/>
                          <a:ea typeface="Calibri"/>
                          <a:cs typeface="Times New Roman"/>
                        </a:rPr>
                        <a:t>9 319,60</a:t>
                      </a:r>
                      <a:endParaRPr lang="ru-RU" sz="1200" dirty="0">
                        <a:latin typeface="Calibri"/>
                        <a:ea typeface="Calibri"/>
                        <a:cs typeface="Times New Roman"/>
                      </a:endParaRPr>
                    </a:p>
                  </a:txBody>
                  <a:tcPr marL="46544" marR="46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pic>
        <p:nvPicPr>
          <p:cNvPr id="31748" name="Рисунок 3"/>
          <p:cNvPicPr>
            <a:picLocks noChangeAspect="1" noChangeArrowheads="1"/>
          </p:cNvPicPr>
          <p:nvPr/>
        </p:nvPicPr>
        <p:blipFill>
          <a:blip r:embed="rId2"/>
          <a:srcRect/>
          <a:stretch>
            <a:fillRect/>
          </a:stretch>
        </p:blipFill>
        <p:spPr bwMode="auto">
          <a:xfrm>
            <a:off x="2071670" y="1214422"/>
            <a:ext cx="1047750" cy="666750"/>
          </a:xfrm>
          <a:prstGeom prst="rect">
            <a:avLst/>
          </a:prstGeom>
          <a:noFill/>
        </p:spPr>
      </p:pic>
      <p:pic>
        <p:nvPicPr>
          <p:cNvPr id="31747" name="Рисунок 4"/>
          <p:cNvPicPr>
            <a:picLocks noChangeAspect="1" noChangeArrowheads="1"/>
          </p:cNvPicPr>
          <p:nvPr/>
        </p:nvPicPr>
        <p:blipFill>
          <a:blip r:embed="rId3"/>
          <a:srcRect/>
          <a:stretch>
            <a:fillRect/>
          </a:stretch>
        </p:blipFill>
        <p:spPr bwMode="auto">
          <a:xfrm>
            <a:off x="1928794" y="2714620"/>
            <a:ext cx="1333500" cy="1019175"/>
          </a:xfrm>
          <a:prstGeom prst="rect">
            <a:avLst/>
          </a:prstGeom>
          <a:noFill/>
        </p:spPr>
      </p:pic>
      <p:pic>
        <p:nvPicPr>
          <p:cNvPr id="31746" name="Рисунок 5"/>
          <p:cNvPicPr>
            <a:picLocks noChangeAspect="1" noChangeArrowheads="1"/>
          </p:cNvPicPr>
          <p:nvPr/>
        </p:nvPicPr>
        <p:blipFill>
          <a:blip r:embed="rId4" cstate="print"/>
          <a:srcRect/>
          <a:stretch>
            <a:fillRect/>
          </a:stretch>
        </p:blipFill>
        <p:spPr bwMode="auto">
          <a:xfrm>
            <a:off x="2214546" y="4572008"/>
            <a:ext cx="1076325" cy="642942"/>
          </a:xfrm>
          <a:prstGeom prst="rect">
            <a:avLst/>
          </a:prstGeom>
          <a:noFill/>
        </p:spPr>
      </p:pic>
      <p:pic>
        <p:nvPicPr>
          <p:cNvPr id="31745" name="Рисунок 6"/>
          <p:cNvPicPr>
            <a:picLocks noChangeAspect="1" noChangeArrowheads="1"/>
          </p:cNvPicPr>
          <p:nvPr/>
        </p:nvPicPr>
        <p:blipFill>
          <a:blip r:embed="rId5"/>
          <a:srcRect/>
          <a:stretch>
            <a:fillRect/>
          </a:stretch>
        </p:blipFill>
        <p:spPr bwMode="auto">
          <a:xfrm>
            <a:off x="1714480" y="5500702"/>
            <a:ext cx="1076325" cy="733425"/>
          </a:xfrm>
          <a:prstGeom prst="rect">
            <a:avLst/>
          </a:prstGeom>
          <a:noFill/>
        </p:spPr>
      </p:pic>
      <p:sp>
        <p:nvSpPr>
          <p:cNvPr id="31749" name="Rectangle 5"/>
          <p:cNvSpPr>
            <a:spLocks noChangeArrowheads="1"/>
          </p:cNvSpPr>
          <p:nvPr/>
        </p:nvSpPr>
        <p:spPr bwMode="auto">
          <a:xfrm>
            <a:off x="539552" y="357166"/>
            <a:ext cx="6961404"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771525" algn="l"/>
              </a:tabLst>
            </a:pPr>
            <a:r>
              <a:rPr kumimoji="0" lang="ru-RU" sz="2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ru-RU"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Р</a:t>
            </a:r>
            <a:r>
              <a:rPr kumimoji="0" lang="ru-RU" b="1"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асходы бюджета с учетом целевых групп (тыс. руб.)</a:t>
            </a:r>
            <a:endParaRPr kumimoji="0" lang="ru-RU"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71525" algn="l"/>
              </a:tabLst>
            </a:pP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pic>
        <p:nvPicPr>
          <p:cNvPr id="8" name="Рисунок 7"/>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72396" y="142852"/>
            <a:ext cx="1447804" cy="757239"/>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15206" y="571480"/>
            <a:ext cx="1333500" cy="590550"/>
          </a:xfrm>
          <a:prstGeom prst="rect">
            <a:avLst/>
          </a:prstGeom>
          <a:noFill/>
          <a:ln>
            <a:noFill/>
          </a:ln>
        </p:spPr>
      </p:pic>
      <p:graphicFrame>
        <p:nvGraphicFramePr>
          <p:cNvPr id="2" name="Таблица 1"/>
          <p:cNvGraphicFramePr>
            <a:graphicFrameLocks noGrp="1"/>
          </p:cNvGraphicFramePr>
          <p:nvPr/>
        </p:nvGraphicFramePr>
        <p:xfrm>
          <a:off x="428598" y="428604"/>
          <a:ext cx="8215369" cy="6072231"/>
        </p:xfrm>
        <a:graphic>
          <a:graphicData uri="http://schemas.openxmlformats.org/drawingml/2006/table">
            <a:tbl>
              <a:tblPr/>
              <a:tblGrid>
                <a:gridCol w="2011498">
                  <a:extLst>
                    <a:ext uri="{9D8B030D-6E8A-4147-A177-3AD203B41FA5}">
                      <a16:colId xmlns:a16="http://schemas.microsoft.com/office/drawing/2014/main" val="20000"/>
                    </a:ext>
                  </a:extLst>
                </a:gridCol>
                <a:gridCol w="1760843">
                  <a:extLst>
                    <a:ext uri="{9D8B030D-6E8A-4147-A177-3AD203B41FA5}">
                      <a16:colId xmlns:a16="http://schemas.microsoft.com/office/drawing/2014/main" val="20001"/>
                    </a:ext>
                  </a:extLst>
                </a:gridCol>
                <a:gridCol w="1058893">
                  <a:extLst>
                    <a:ext uri="{9D8B030D-6E8A-4147-A177-3AD203B41FA5}">
                      <a16:colId xmlns:a16="http://schemas.microsoft.com/office/drawing/2014/main" val="20002"/>
                    </a:ext>
                  </a:extLst>
                </a:gridCol>
                <a:gridCol w="1369796">
                  <a:extLst>
                    <a:ext uri="{9D8B030D-6E8A-4147-A177-3AD203B41FA5}">
                      <a16:colId xmlns:a16="http://schemas.microsoft.com/office/drawing/2014/main" val="20003"/>
                    </a:ext>
                  </a:extLst>
                </a:gridCol>
                <a:gridCol w="2014339">
                  <a:extLst>
                    <a:ext uri="{9D8B030D-6E8A-4147-A177-3AD203B41FA5}">
                      <a16:colId xmlns:a16="http://schemas.microsoft.com/office/drawing/2014/main" val="20004"/>
                    </a:ext>
                  </a:extLst>
                </a:gridCol>
              </a:tblGrid>
              <a:tr h="668089">
                <a:tc>
                  <a:txBody>
                    <a:bodyPr/>
                    <a:lstStyle/>
                    <a:p>
                      <a:pPr>
                        <a:lnSpc>
                          <a:spcPct val="107000"/>
                        </a:lnSpc>
                        <a:spcAft>
                          <a:spcPts val="0"/>
                        </a:spcAft>
                        <a:tabLst>
                          <a:tab pos="771525" algn="l"/>
                        </a:tabLst>
                      </a:pPr>
                      <a:endParaRPr lang="ru-RU" sz="1100" dirty="0">
                        <a:latin typeface="Calibri"/>
                        <a:ea typeface="Calibri"/>
                        <a:cs typeface="Times New Roman"/>
                      </a:endParaRPr>
                    </a:p>
                  </a:txBody>
                  <a:tcPr marL="45211" marR="45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771525" algn="l"/>
                        </a:tabLst>
                      </a:pPr>
                      <a:r>
                        <a:rPr lang="ru-RU" sz="1100" b="1">
                          <a:latin typeface="Times New Roman"/>
                          <a:ea typeface="Calibri"/>
                          <a:cs typeface="Times New Roman"/>
                        </a:rPr>
                        <a:t>Наименование проекта</a:t>
                      </a:r>
                      <a:endParaRPr lang="ru-RU" sz="1100">
                        <a:latin typeface="Calibri"/>
                        <a:ea typeface="Calibri"/>
                        <a:cs typeface="Times New Roman"/>
                      </a:endParaRPr>
                    </a:p>
                  </a:txBody>
                  <a:tcPr marL="45211" marR="45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100" b="1">
                          <a:latin typeface="Times New Roman"/>
                          <a:ea typeface="Calibri"/>
                          <a:cs typeface="Times New Roman"/>
                        </a:rPr>
                        <a:t>Сроки реализации</a:t>
                      </a:r>
                      <a:endParaRPr lang="ru-RU" sz="1100">
                        <a:latin typeface="Calibri"/>
                        <a:ea typeface="Calibri"/>
                        <a:cs typeface="Times New Roman"/>
                      </a:endParaRPr>
                    </a:p>
                  </a:txBody>
                  <a:tcPr marL="45211" marR="45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100" b="1">
                          <a:latin typeface="Times New Roman"/>
                          <a:ea typeface="Calibri"/>
                          <a:cs typeface="Times New Roman"/>
                        </a:rPr>
                        <a:t>Объем и источники  финансирования</a:t>
                      </a:r>
                      <a:endParaRPr lang="ru-RU" sz="1100">
                        <a:latin typeface="Calibri"/>
                        <a:ea typeface="Calibri"/>
                        <a:cs typeface="Times New Roman"/>
                      </a:endParaRPr>
                    </a:p>
                  </a:txBody>
                  <a:tcPr marL="45211" marR="45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100" b="1" dirty="0">
                          <a:latin typeface="Times New Roman"/>
                          <a:ea typeface="Calibri"/>
                          <a:cs typeface="Times New Roman"/>
                        </a:rPr>
                        <a:t>Ожидаемые результаты</a:t>
                      </a:r>
                      <a:endParaRPr lang="ru-RU" sz="1100" dirty="0">
                        <a:latin typeface="Calibri"/>
                        <a:ea typeface="Calibri"/>
                        <a:cs typeface="Times New Roman"/>
                      </a:endParaRPr>
                    </a:p>
                  </a:txBody>
                  <a:tcPr marL="45211" marR="45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44041">
                <a:tc>
                  <a:txBody>
                    <a:bodyPr/>
                    <a:lstStyle/>
                    <a:p>
                      <a:pPr>
                        <a:lnSpc>
                          <a:spcPct val="107000"/>
                        </a:lnSpc>
                        <a:spcAft>
                          <a:spcPts val="0"/>
                        </a:spcAft>
                        <a:tabLst>
                          <a:tab pos="771525" algn="l"/>
                        </a:tabLst>
                      </a:pPr>
                      <a:endParaRPr lang="ru-RU" sz="1100" dirty="0">
                        <a:latin typeface="Calibri"/>
                        <a:ea typeface="Calibri"/>
                        <a:cs typeface="Times New Roman"/>
                      </a:endParaRPr>
                    </a:p>
                  </a:txBody>
                  <a:tcPr marL="45211" marR="45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771525" algn="l"/>
                        </a:tabLst>
                      </a:pPr>
                      <a:r>
                        <a:rPr lang="ru-RU" sz="1100">
                          <a:latin typeface="Times New Roman"/>
                          <a:ea typeface="Calibri"/>
                          <a:cs typeface="Times New Roman"/>
                        </a:rPr>
                        <a:t>Переселение граждан из аварийного жилищного фонда</a:t>
                      </a:r>
                      <a:endParaRPr lang="ru-RU" sz="1100">
                        <a:latin typeface="Calibri"/>
                        <a:ea typeface="Calibri"/>
                        <a:cs typeface="Times New Roman"/>
                      </a:endParaRPr>
                    </a:p>
                  </a:txBody>
                  <a:tcPr marL="45211" marR="45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100" dirty="0">
                          <a:latin typeface="Times New Roman"/>
                          <a:ea typeface="Calibri"/>
                          <a:cs typeface="Times New Roman"/>
                        </a:rPr>
                        <a:t>2021 год</a:t>
                      </a:r>
                      <a:endParaRPr lang="ru-RU" sz="1100" dirty="0">
                        <a:latin typeface="Calibri"/>
                        <a:ea typeface="Calibri"/>
                        <a:cs typeface="Times New Roman"/>
                      </a:endParaRPr>
                    </a:p>
                  </a:txBody>
                  <a:tcPr marL="45211" marR="45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100">
                          <a:latin typeface="Times New Roman"/>
                          <a:ea typeface="Calibri"/>
                          <a:cs typeface="Times New Roman"/>
                        </a:rPr>
                        <a:t>Фонд содействия реформированию ЖКХ</a:t>
                      </a:r>
                      <a:endParaRPr lang="ru-RU" sz="1100">
                        <a:latin typeface="Calibri"/>
                        <a:ea typeface="Calibri"/>
                        <a:cs typeface="Times New Roman"/>
                      </a:endParaRPr>
                    </a:p>
                    <a:p>
                      <a:pPr algn="ctr">
                        <a:lnSpc>
                          <a:spcPct val="107000"/>
                        </a:lnSpc>
                        <a:spcAft>
                          <a:spcPts val="0"/>
                        </a:spcAft>
                        <a:tabLst>
                          <a:tab pos="771525" algn="l"/>
                        </a:tabLst>
                      </a:pPr>
                      <a:r>
                        <a:rPr lang="ru-RU" sz="1100">
                          <a:latin typeface="Times New Roman"/>
                          <a:ea typeface="Calibri"/>
                          <a:cs typeface="Times New Roman"/>
                        </a:rPr>
                        <a:t>42,88 млн.руб.</a:t>
                      </a:r>
                      <a:endParaRPr lang="ru-RU" sz="1100">
                        <a:latin typeface="Calibri"/>
                        <a:ea typeface="Calibri"/>
                        <a:cs typeface="Times New Roman"/>
                      </a:endParaRPr>
                    </a:p>
                    <a:p>
                      <a:pPr algn="ctr">
                        <a:lnSpc>
                          <a:spcPct val="107000"/>
                        </a:lnSpc>
                        <a:spcAft>
                          <a:spcPts val="0"/>
                        </a:spcAft>
                        <a:tabLst>
                          <a:tab pos="771525" algn="l"/>
                        </a:tabLst>
                      </a:pPr>
                      <a:r>
                        <a:rPr lang="ru-RU" sz="1100">
                          <a:latin typeface="Times New Roman"/>
                          <a:ea typeface="Calibri"/>
                          <a:cs typeface="Times New Roman"/>
                        </a:rPr>
                        <a:t>Краевой бюджет  6,83млн. руб. </a:t>
                      </a:r>
                      <a:endParaRPr lang="ru-RU" sz="1100">
                        <a:latin typeface="Calibri"/>
                        <a:ea typeface="Calibri"/>
                        <a:cs typeface="Times New Roman"/>
                      </a:endParaRPr>
                    </a:p>
                    <a:p>
                      <a:pPr algn="ctr">
                        <a:lnSpc>
                          <a:spcPct val="107000"/>
                        </a:lnSpc>
                        <a:spcAft>
                          <a:spcPts val="0"/>
                        </a:spcAft>
                        <a:tabLst>
                          <a:tab pos="771525" algn="l"/>
                        </a:tabLst>
                      </a:pPr>
                      <a:r>
                        <a:rPr lang="ru-RU" sz="1100">
                          <a:latin typeface="Times New Roman"/>
                          <a:ea typeface="Calibri"/>
                          <a:cs typeface="Times New Roman"/>
                        </a:rPr>
                        <a:t>Местный бюджет   0,04 млн. руб.</a:t>
                      </a:r>
                      <a:endParaRPr lang="ru-RU" sz="1100">
                        <a:latin typeface="Calibri"/>
                        <a:ea typeface="Calibri"/>
                        <a:cs typeface="Times New Roman"/>
                      </a:endParaRPr>
                    </a:p>
                  </a:txBody>
                  <a:tcPr marL="45211" marR="45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tabLst>
                          <a:tab pos="771525" algn="l"/>
                        </a:tabLst>
                      </a:pPr>
                      <a:r>
                        <a:rPr lang="ru-RU" sz="1100">
                          <a:latin typeface="Times New Roman"/>
                          <a:ea typeface="Calibri"/>
                          <a:cs typeface="Times New Roman"/>
                        </a:rPr>
                        <a:t>Обеспечение сокращения непригодного для проживания аварийного жилищного фонда, создание безопасных условий проживания населения городского округа</a:t>
                      </a:r>
                      <a:endParaRPr lang="ru-RU" sz="1100">
                        <a:latin typeface="Calibri"/>
                        <a:ea typeface="Calibri"/>
                        <a:cs typeface="Times New Roman"/>
                      </a:endParaRPr>
                    </a:p>
                  </a:txBody>
                  <a:tcPr marL="45211" marR="45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23056">
                <a:tc>
                  <a:txBody>
                    <a:bodyPr/>
                    <a:lstStyle/>
                    <a:p>
                      <a:pPr>
                        <a:lnSpc>
                          <a:spcPct val="107000"/>
                        </a:lnSpc>
                        <a:spcAft>
                          <a:spcPts val="0"/>
                        </a:spcAft>
                        <a:tabLst>
                          <a:tab pos="771525" algn="l"/>
                        </a:tabLst>
                      </a:pPr>
                      <a:endParaRPr lang="ru-RU" sz="1100">
                        <a:latin typeface="Times New Roman"/>
                        <a:ea typeface="Calibri"/>
                        <a:cs typeface="Times New Roman"/>
                      </a:endParaRPr>
                    </a:p>
                  </a:txBody>
                  <a:tcPr marL="45211" marR="452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771525" algn="l"/>
                        </a:tabLst>
                      </a:pPr>
                      <a:r>
                        <a:rPr lang="ru-RU" sz="1100" dirty="0">
                          <a:latin typeface="Times New Roman"/>
                          <a:ea typeface="Calibri"/>
                          <a:cs typeface="Times New Roman"/>
                        </a:rPr>
                        <a:t>Улучшение освещенности городского округа Спасск-Дальний</a:t>
                      </a:r>
                      <a:endParaRPr lang="ru-RU" sz="1100" dirty="0">
                        <a:latin typeface="Calibri"/>
                        <a:ea typeface="Calibri"/>
                        <a:cs typeface="Times New Roman"/>
                      </a:endParaRPr>
                    </a:p>
                  </a:txBody>
                  <a:tcPr marL="45211" marR="45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100">
                          <a:latin typeface="Times New Roman"/>
                          <a:ea typeface="Calibri"/>
                          <a:cs typeface="Times New Roman"/>
                        </a:rPr>
                        <a:t>2021 г</a:t>
                      </a:r>
                      <a:endParaRPr lang="ru-RU" sz="1100">
                        <a:latin typeface="Calibri"/>
                        <a:ea typeface="Calibri"/>
                        <a:cs typeface="Times New Roman"/>
                      </a:endParaRPr>
                    </a:p>
                  </a:txBody>
                  <a:tcPr marL="45211" marR="45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100">
                          <a:latin typeface="Times New Roman"/>
                          <a:ea typeface="Calibri"/>
                          <a:cs typeface="Times New Roman"/>
                        </a:rPr>
                        <a:t>Краевой бюджет   6,0 млн. руб. </a:t>
                      </a:r>
                      <a:endParaRPr lang="ru-RU" sz="1100">
                        <a:latin typeface="Calibri"/>
                        <a:ea typeface="Calibri"/>
                        <a:cs typeface="Times New Roman"/>
                      </a:endParaRPr>
                    </a:p>
                    <a:p>
                      <a:pPr algn="ctr">
                        <a:lnSpc>
                          <a:spcPct val="107000"/>
                        </a:lnSpc>
                        <a:spcAft>
                          <a:spcPts val="0"/>
                        </a:spcAft>
                        <a:tabLst>
                          <a:tab pos="771525" algn="l"/>
                        </a:tabLst>
                      </a:pPr>
                      <a:r>
                        <a:rPr lang="ru-RU" sz="1100">
                          <a:latin typeface="Times New Roman"/>
                          <a:ea typeface="Calibri"/>
                          <a:cs typeface="Times New Roman"/>
                        </a:rPr>
                        <a:t>Местный бюджет    6,32 млн. руб.</a:t>
                      </a:r>
                      <a:endParaRPr lang="ru-RU" sz="1100">
                        <a:latin typeface="Calibri"/>
                        <a:ea typeface="Calibri"/>
                        <a:cs typeface="Times New Roman"/>
                      </a:endParaRPr>
                    </a:p>
                  </a:txBody>
                  <a:tcPr marL="45211" marR="45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tabLst>
                          <a:tab pos="771525" algn="l"/>
                        </a:tabLst>
                      </a:pPr>
                      <a:r>
                        <a:rPr lang="ru-RU" sz="1100">
                          <a:latin typeface="Times New Roman"/>
                          <a:ea typeface="Calibri"/>
                          <a:cs typeface="Times New Roman"/>
                        </a:rPr>
                        <a:t>Создание условий для комфортного проживания жителей городского округа;</a:t>
                      </a:r>
                      <a:endParaRPr lang="ru-RU" sz="1100">
                        <a:latin typeface="Calibri"/>
                        <a:ea typeface="Calibri"/>
                        <a:cs typeface="Times New Roman"/>
                      </a:endParaRPr>
                    </a:p>
                    <a:p>
                      <a:pPr algn="just">
                        <a:lnSpc>
                          <a:spcPct val="107000"/>
                        </a:lnSpc>
                        <a:spcAft>
                          <a:spcPts val="0"/>
                        </a:spcAft>
                        <a:tabLst>
                          <a:tab pos="771525" algn="l"/>
                        </a:tabLst>
                      </a:pPr>
                      <a:r>
                        <a:rPr lang="ru-RU" sz="1100">
                          <a:latin typeface="Times New Roman"/>
                          <a:ea typeface="Calibri"/>
                          <a:cs typeface="Times New Roman"/>
                        </a:rPr>
                        <a:t>-Обеспечение надежности работы сетей уличного освещения;</a:t>
                      </a:r>
                      <a:endParaRPr lang="ru-RU" sz="1100">
                        <a:latin typeface="Calibri"/>
                        <a:ea typeface="Calibri"/>
                        <a:cs typeface="Times New Roman"/>
                      </a:endParaRPr>
                    </a:p>
                    <a:p>
                      <a:pPr algn="just">
                        <a:lnSpc>
                          <a:spcPct val="107000"/>
                        </a:lnSpc>
                        <a:spcAft>
                          <a:spcPts val="0"/>
                        </a:spcAft>
                        <a:tabLst>
                          <a:tab pos="771525" algn="l"/>
                        </a:tabLst>
                      </a:pPr>
                      <a:r>
                        <a:rPr lang="ru-RU" sz="1100">
                          <a:latin typeface="Times New Roman"/>
                          <a:ea typeface="Calibri"/>
                          <a:cs typeface="Times New Roman"/>
                        </a:rPr>
                        <a:t>-Повышение уровня безопасности дорожного движения;</a:t>
                      </a:r>
                      <a:endParaRPr lang="ru-RU" sz="1100">
                        <a:latin typeface="Calibri"/>
                        <a:ea typeface="Calibri"/>
                        <a:cs typeface="Times New Roman"/>
                      </a:endParaRPr>
                    </a:p>
                    <a:p>
                      <a:pPr algn="just">
                        <a:lnSpc>
                          <a:spcPct val="107000"/>
                        </a:lnSpc>
                        <a:spcAft>
                          <a:spcPts val="0"/>
                        </a:spcAft>
                        <a:tabLst>
                          <a:tab pos="771525" algn="l"/>
                        </a:tabLst>
                      </a:pPr>
                      <a:r>
                        <a:rPr lang="ru-RU" sz="1100">
                          <a:latin typeface="Times New Roman"/>
                          <a:ea typeface="Calibri"/>
                          <a:cs typeface="Times New Roman"/>
                        </a:rPr>
                        <a:t> -Профилактика правонарушений.</a:t>
                      </a:r>
                      <a:endParaRPr lang="ru-RU" sz="1100">
                        <a:latin typeface="Calibri"/>
                        <a:ea typeface="Calibri"/>
                        <a:cs typeface="Times New Roman"/>
                      </a:endParaRPr>
                    </a:p>
                  </a:txBody>
                  <a:tcPr marL="45211" marR="45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37045">
                <a:tc>
                  <a:txBody>
                    <a:bodyPr/>
                    <a:lstStyle/>
                    <a:p>
                      <a:pPr>
                        <a:lnSpc>
                          <a:spcPct val="107000"/>
                        </a:lnSpc>
                        <a:spcAft>
                          <a:spcPts val="0"/>
                        </a:spcAft>
                        <a:tabLst>
                          <a:tab pos="771525" algn="l"/>
                        </a:tabLst>
                      </a:pPr>
                      <a:endParaRPr lang="ru-RU" sz="1100">
                        <a:latin typeface="Times New Roman"/>
                        <a:ea typeface="Calibri"/>
                        <a:cs typeface="Times New Roman"/>
                      </a:endParaRPr>
                    </a:p>
                  </a:txBody>
                  <a:tcPr marL="45211" marR="452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771525" algn="l"/>
                        </a:tabLst>
                      </a:pPr>
                      <a:r>
                        <a:rPr lang="ru-RU" sz="1100">
                          <a:latin typeface="Times New Roman"/>
                          <a:ea typeface="Calibri"/>
                          <a:cs typeface="Times New Roman"/>
                        </a:rPr>
                        <a:t>Ремонт автомобильных дорог общего пользования и внутриквартальных проездов городского округа Спасск-Дальний</a:t>
                      </a:r>
                      <a:endParaRPr lang="ru-RU" sz="1100">
                        <a:latin typeface="Calibri"/>
                        <a:ea typeface="Calibri"/>
                        <a:cs typeface="Times New Roman"/>
                      </a:endParaRPr>
                    </a:p>
                  </a:txBody>
                  <a:tcPr marL="45211" marR="45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100">
                          <a:latin typeface="Times New Roman"/>
                          <a:ea typeface="Calibri"/>
                          <a:cs typeface="Times New Roman"/>
                        </a:rPr>
                        <a:t>2021 г.</a:t>
                      </a:r>
                      <a:endParaRPr lang="ru-RU" sz="1100">
                        <a:latin typeface="Calibri"/>
                        <a:ea typeface="Calibri"/>
                        <a:cs typeface="Times New Roman"/>
                      </a:endParaRPr>
                    </a:p>
                  </a:txBody>
                  <a:tcPr marL="45211" marR="45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100">
                          <a:latin typeface="Times New Roman"/>
                          <a:ea typeface="Calibri"/>
                          <a:cs typeface="Times New Roman"/>
                        </a:rPr>
                        <a:t>Краевой бюджет  60,0 млн. руб. </a:t>
                      </a:r>
                      <a:endParaRPr lang="ru-RU" sz="1100">
                        <a:latin typeface="Calibri"/>
                        <a:ea typeface="Calibri"/>
                        <a:cs typeface="Times New Roman"/>
                      </a:endParaRPr>
                    </a:p>
                    <a:p>
                      <a:pPr algn="ctr">
                        <a:lnSpc>
                          <a:spcPct val="107000"/>
                        </a:lnSpc>
                        <a:spcAft>
                          <a:spcPts val="0"/>
                        </a:spcAft>
                        <a:tabLst>
                          <a:tab pos="771525" algn="l"/>
                        </a:tabLst>
                      </a:pPr>
                      <a:r>
                        <a:rPr lang="ru-RU" sz="1100">
                          <a:latin typeface="Times New Roman"/>
                          <a:ea typeface="Calibri"/>
                          <a:cs typeface="Times New Roman"/>
                        </a:rPr>
                        <a:t>Местный бюджет   2,28 млн. руб.</a:t>
                      </a:r>
                      <a:endParaRPr lang="ru-RU" sz="1100">
                        <a:latin typeface="Calibri"/>
                        <a:ea typeface="Calibri"/>
                        <a:cs typeface="Times New Roman"/>
                      </a:endParaRPr>
                    </a:p>
                  </a:txBody>
                  <a:tcPr marL="45211" marR="45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tabLst>
                          <a:tab pos="771525" algn="l"/>
                        </a:tabLst>
                      </a:pPr>
                      <a:r>
                        <a:rPr lang="ru-RU" sz="1100" dirty="0">
                          <a:latin typeface="Times New Roman"/>
                          <a:ea typeface="Calibri"/>
                          <a:cs typeface="Times New Roman"/>
                        </a:rPr>
                        <a:t>Приведение </a:t>
                      </a:r>
                      <a:r>
                        <a:rPr lang="ru-RU" sz="1100" dirty="0" err="1">
                          <a:latin typeface="Times New Roman"/>
                          <a:ea typeface="Calibri"/>
                          <a:cs typeface="Times New Roman"/>
                        </a:rPr>
                        <a:t>автомобильныхдорог</a:t>
                      </a:r>
                      <a:r>
                        <a:rPr lang="ru-RU" sz="1100" dirty="0">
                          <a:latin typeface="Times New Roman"/>
                          <a:ea typeface="Calibri"/>
                          <a:cs typeface="Times New Roman"/>
                        </a:rPr>
                        <a:t>         </a:t>
                      </a:r>
                      <a:r>
                        <a:rPr lang="ru-RU" sz="1100" dirty="0" err="1">
                          <a:latin typeface="Times New Roman"/>
                          <a:ea typeface="Calibri"/>
                          <a:cs typeface="Times New Roman"/>
                        </a:rPr>
                        <a:t>ивнутриквартальных</a:t>
                      </a:r>
                      <a:r>
                        <a:rPr lang="ru-RU" sz="1100" dirty="0">
                          <a:latin typeface="Times New Roman"/>
                          <a:ea typeface="Calibri"/>
                          <a:cs typeface="Times New Roman"/>
                        </a:rPr>
                        <a:t> проездов в нормативное состояние; </a:t>
                      </a:r>
                      <a:endParaRPr lang="ru-RU" sz="1100" dirty="0">
                        <a:latin typeface="Calibri"/>
                        <a:ea typeface="Calibri"/>
                        <a:cs typeface="Times New Roman"/>
                      </a:endParaRPr>
                    </a:p>
                    <a:p>
                      <a:pPr algn="just">
                        <a:lnSpc>
                          <a:spcPct val="107000"/>
                        </a:lnSpc>
                        <a:spcAft>
                          <a:spcPts val="0"/>
                        </a:spcAft>
                        <a:tabLst>
                          <a:tab pos="771525" algn="l"/>
                        </a:tabLst>
                      </a:pPr>
                      <a:r>
                        <a:rPr lang="ru-RU" sz="1100" dirty="0" err="1">
                          <a:latin typeface="Times New Roman"/>
                          <a:ea typeface="Calibri"/>
                          <a:cs typeface="Times New Roman"/>
                        </a:rPr>
                        <a:t>снижениеизноса</a:t>
                      </a:r>
                      <a:r>
                        <a:rPr lang="ru-RU" sz="1100" dirty="0">
                          <a:latin typeface="Times New Roman"/>
                          <a:ea typeface="Calibri"/>
                          <a:cs typeface="Times New Roman"/>
                        </a:rPr>
                        <a:t> дорожного покрытия;</a:t>
                      </a:r>
                      <a:endParaRPr lang="ru-RU" sz="1100" dirty="0">
                        <a:latin typeface="Calibri"/>
                        <a:ea typeface="Calibri"/>
                        <a:cs typeface="Times New Roman"/>
                      </a:endParaRPr>
                    </a:p>
                    <a:p>
                      <a:pPr algn="just">
                        <a:lnSpc>
                          <a:spcPct val="107000"/>
                        </a:lnSpc>
                        <a:spcAft>
                          <a:spcPts val="0"/>
                        </a:spcAft>
                        <a:tabLst>
                          <a:tab pos="771525" algn="l"/>
                        </a:tabLst>
                      </a:pPr>
                      <a:r>
                        <a:rPr lang="ru-RU" sz="1100" dirty="0">
                          <a:latin typeface="Times New Roman"/>
                          <a:ea typeface="Calibri"/>
                          <a:cs typeface="Times New Roman"/>
                        </a:rPr>
                        <a:t>- создание условий для снижения дорожно-транспортных происшествий</a:t>
                      </a:r>
                      <a:endParaRPr lang="ru-RU" sz="1100" dirty="0">
                        <a:latin typeface="Calibri"/>
                        <a:ea typeface="Calibri"/>
                        <a:cs typeface="Times New Roman"/>
                      </a:endParaRPr>
                    </a:p>
                  </a:txBody>
                  <a:tcPr marL="45211" marR="45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pic>
        <p:nvPicPr>
          <p:cNvPr id="32771" name="Рисунок 9"/>
          <p:cNvPicPr>
            <a:picLocks noChangeAspect="1" noChangeArrowheads="1"/>
          </p:cNvPicPr>
          <p:nvPr/>
        </p:nvPicPr>
        <p:blipFill>
          <a:blip r:embed="rId3"/>
          <a:srcRect/>
          <a:stretch>
            <a:fillRect/>
          </a:stretch>
        </p:blipFill>
        <p:spPr bwMode="auto">
          <a:xfrm>
            <a:off x="642910" y="1142984"/>
            <a:ext cx="1581150" cy="1438275"/>
          </a:xfrm>
          <a:prstGeom prst="rect">
            <a:avLst/>
          </a:prstGeom>
          <a:noFill/>
        </p:spPr>
      </p:pic>
      <p:pic>
        <p:nvPicPr>
          <p:cNvPr id="32770" name="Рисунок 10"/>
          <p:cNvPicPr>
            <a:picLocks noChangeAspect="1" noChangeArrowheads="1"/>
          </p:cNvPicPr>
          <p:nvPr/>
        </p:nvPicPr>
        <p:blipFill>
          <a:blip r:embed="rId4" cstate="print"/>
          <a:srcRect/>
          <a:stretch>
            <a:fillRect/>
          </a:stretch>
        </p:blipFill>
        <p:spPr bwMode="auto">
          <a:xfrm>
            <a:off x="571472" y="2786058"/>
            <a:ext cx="1704973" cy="1390650"/>
          </a:xfrm>
          <a:prstGeom prst="rect">
            <a:avLst/>
          </a:prstGeom>
          <a:noFill/>
        </p:spPr>
      </p:pic>
      <p:pic>
        <p:nvPicPr>
          <p:cNvPr id="32769" name="Рисунок 2"/>
          <p:cNvPicPr>
            <a:picLocks noChangeAspect="1" noChangeArrowheads="1"/>
          </p:cNvPicPr>
          <p:nvPr/>
        </p:nvPicPr>
        <p:blipFill>
          <a:blip r:embed="rId5"/>
          <a:srcRect/>
          <a:stretch>
            <a:fillRect/>
          </a:stretch>
        </p:blipFill>
        <p:spPr bwMode="auto">
          <a:xfrm>
            <a:off x="571472" y="4929198"/>
            <a:ext cx="1785950" cy="1504950"/>
          </a:xfrm>
          <a:prstGeom prst="rect">
            <a:avLst/>
          </a:prstGeom>
          <a:noFill/>
        </p:spPr>
      </p:pic>
      <p:sp>
        <p:nvSpPr>
          <p:cNvPr id="32772" name="Rectangle 4"/>
          <p:cNvSpPr>
            <a:spLocks noChangeArrowheads="1"/>
          </p:cNvSpPr>
          <p:nvPr/>
        </p:nvSpPr>
        <p:spPr bwMode="auto">
          <a:xfrm>
            <a:off x="1115616" y="-94565"/>
            <a:ext cx="609959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771525" algn="l"/>
              </a:tabLst>
            </a:pPr>
            <a:r>
              <a:rPr kumimoji="0" lang="ru-RU"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Общественно-значимые проекты </a:t>
            </a:r>
            <a:endParaRPr kumimoji="0" lang="ru-RU"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71525" algn="l"/>
              </a:tabLst>
            </a:pP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58" y="214285"/>
          <a:ext cx="8286807" cy="6286548"/>
        </p:xfrm>
        <a:graphic>
          <a:graphicData uri="http://schemas.openxmlformats.org/drawingml/2006/table">
            <a:tbl>
              <a:tblPr/>
              <a:tblGrid>
                <a:gridCol w="3195748">
                  <a:extLst>
                    <a:ext uri="{9D8B030D-6E8A-4147-A177-3AD203B41FA5}">
                      <a16:colId xmlns:a16="http://schemas.microsoft.com/office/drawing/2014/main" val="20000"/>
                    </a:ext>
                  </a:extLst>
                </a:gridCol>
                <a:gridCol w="1328102">
                  <a:extLst>
                    <a:ext uri="{9D8B030D-6E8A-4147-A177-3AD203B41FA5}">
                      <a16:colId xmlns:a16="http://schemas.microsoft.com/office/drawing/2014/main" val="20001"/>
                    </a:ext>
                  </a:extLst>
                </a:gridCol>
                <a:gridCol w="1148255">
                  <a:extLst>
                    <a:ext uri="{9D8B030D-6E8A-4147-A177-3AD203B41FA5}">
                      <a16:colId xmlns:a16="http://schemas.microsoft.com/office/drawing/2014/main" val="20002"/>
                    </a:ext>
                  </a:extLst>
                </a:gridCol>
                <a:gridCol w="1092917">
                  <a:extLst>
                    <a:ext uri="{9D8B030D-6E8A-4147-A177-3AD203B41FA5}">
                      <a16:colId xmlns:a16="http://schemas.microsoft.com/office/drawing/2014/main" val="20003"/>
                    </a:ext>
                  </a:extLst>
                </a:gridCol>
                <a:gridCol w="1521785">
                  <a:extLst>
                    <a:ext uri="{9D8B030D-6E8A-4147-A177-3AD203B41FA5}">
                      <a16:colId xmlns:a16="http://schemas.microsoft.com/office/drawing/2014/main" val="20004"/>
                    </a:ext>
                  </a:extLst>
                </a:gridCol>
              </a:tblGrid>
              <a:tr h="222611">
                <a:tc gridSpan="5">
                  <a:txBody>
                    <a:bodyPr/>
                    <a:lstStyle/>
                    <a:p>
                      <a:pPr algn="ctr" fontAlgn="b"/>
                      <a:r>
                        <a:rPr lang="ru-RU" sz="1400" b="1" i="0" u="none" strike="noStrike" dirty="0">
                          <a:solidFill>
                            <a:srgbClr val="000000"/>
                          </a:solidFill>
                          <a:latin typeface="Times New Roman"/>
                        </a:rPr>
                        <a:t>Исполнение бюджета за 2021 год</a:t>
                      </a:r>
                    </a:p>
                  </a:txBody>
                  <a:tcPr marL="5756" marR="5756" marT="5756" marB="0" anchor="b">
                    <a:lnL>
                      <a:noFill/>
                    </a:lnL>
                    <a:lnR>
                      <a:noFill/>
                    </a:lnR>
                    <a:lnT>
                      <a:noFill/>
                    </a:lnT>
                    <a:lnB>
                      <a:noFill/>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231516">
                <a:tc>
                  <a:txBody>
                    <a:bodyPr/>
                    <a:lstStyle/>
                    <a:p>
                      <a:pPr algn="l" fontAlgn="b"/>
                      <a:endParaRPr lang="ru-RU" sz="1400" b="0" i="0" u="none" strike="noStrike" dirty="0">
                        <a:solidFill>
                          <a:srgbClr val="000000"/>
                        </a:solidFill>
                        <a:latin typeface="Times New Roman"/>
                      </a:endParaRPr>
                    </a:p>
                  </a:txBody>
                  <a:tcPr marL="5756" marR="5756" marT="575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dirty="0">
                        <a:solidFill>
                          <a:srgbClr val="000000"/>
                        </a:solidFill>
                        <a:latin typeface="Times New Roman"/>
                      </a:endParaRPr>
                    </a:p>
                  </a:txBody>
                  <a:tcPr marL="5756" marR="5756" marT="575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latin typeface="Times New Roman"/>
                      </a:endParaRPr>
                    </a:p>
                  </a:txBody>
                  <a:tcPr marL="5756" marR="5756" marT="575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latin typeface="Times New Roman"/>
                      </a:endParaRPr>
                    </a:p>
                  </a:txBody>
                  <a:tcPr marL="5756" marR="5756" marT="575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ru-RU" sz="1400" b="0" i="0" u="none" strike="noStrike">
                          <a:solidFill>
                            <a:srgbClr val="000000"/>
                          </a:solidFill>
                          <a:latin typeface="Times New Roman"/>
                        </a:rPr>
                        <a:t>(млн. руб.)</a:t>
                      </a:r>
                    </a:p>
                  </a:txBody>
                  <a:tcPr marL="5756" marR="5756" marT="5756"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611">
                <a:tc>
                  <a:txBody>
                    <a:bodyPr/>
                    <a:lstStyle/>
                    <a:p>
                      <a:pPr algn="l" fontAlgn="b"/>
                      <a:r>
                        <a:rPr lang="ru-RU" sz="1400" b="0" i="0" u="none" strike="noStrike" dirty="0">
                          <a:solidFill>
                            <a:srgbClr val="000000"/>
                          </a:solidFill>
                          <a:latin typeface="Times New Roman"/>
                        </a:rPr>
                        <a:t> </a:t>
                      </a:r>
                    </a:p>
                  </a:txBody>
                  <a:tcPr marL="5756" marR="5756" marT="57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ru-RU" sz="1400" b="0" i="0" u="none" strike="noStrike" dirty="0">
                          <a:solidFill>
                            <a:srgbClr val="000000"/>
                          </a:solidFill>
                          <a:latin typeface="Times New Roman"/>
                        </a:rPr>
                        <a:t>План</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ru-RU" sz="1400" b="0" i="0" u="none" strike="noStrike">
                          <a:solidFill>
                            <a:srgbClr val="000000"/>
                          </a:solidFill>
                          <a:latin typeface="Times New Roman"/>
                        </a:rPr>
                        <a:t>Факт</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ru-RU" sz="1400" b="0" i="0" u="none" strike="noStrike">
                          <a:solidFill>
                            <a:srgbClr val="000000"/>
                          </a:solidFill>
                          <a:latin typeface="Times New Roman"/>
                        </a:rPr>
                        <a:t>%</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ru-RU" sz="1400" b="0" i="0" u="none" strike="noStrike">
                          <a:solidFill>
                            <a:srgbClr val="000000"/>
                          </a:solidFill>
                          <a:latin typeface="Times New Roman"/>
                        </a:rPr>
                        <a:t>Отклонение</a:t>
                      </a:r>
                    </a:p>
                  </a:txBody>
                  <a:tcPr marL="5756" marR="5756" marT="57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222611">
                <a:tc>
                  <a:txBody>
                    <a:bodyPr/>
                    <a:lstStyle/>
                    <a:p>
                      <a:pPr algn="l" fontAlgn="b"/>
                      <a:r>
                        <a:rPr lang="ru-RU" sz="1400" b="0" i="0" u="none" strike="noStrike" dirty="0">
                          <a:solidFill>
                            <a:srgbClr val="000000"/>
                          </a:solidFill>
                          <a:latin typeface="Times New Roman"/>
                        </a:rPr>
                        <a:t>Всего доходов</a:t>
                      </a:r>
                    </a:p>
                  </a:txBody>
                  <a:tcPr marL="5756" marR="5756" marT="57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1400" b="0" i="0" u="none" strike="noStrike" dirty="0">
                          <a:solidFill>
                            <a:srgbClr val="000000"/>
                          </a:solidFill>
                          <a:latin typeface="Times New Roman"/>
                        </a:rPr>
                        <a:t>1365,51</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1400" b="0" i="0" u="none" strike="noStrike">
                          <a:solidFill>
                            <a:srgbClr val="000000"/>
                          </a:solidFill>
                          <a:latin typeface="Times New Roman"/>
                        </a:rPr>
                        <a:t>1344,38</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1400" b="0" i="0" u="none" strike="noStrike">
                          <a:solidFill>
                            <a:srgbClr val="000000"/>
                          </a:solidFill>
                          <a:latin typeface="Times New Roman"/>
                        </a:rPr>
                        <a:t>101,6%</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1400" b="0" i="0" u="none" strike="noStrike">
                          <a:solidFill>
                            <a:srgbClr val="000000"/>
                          </a:solidFill>
                          <a:latin typeface="Times New Roman"/>
                        </a:rPr>
                        <a:t>-21,13</a:t>
                      </a:r>
                    </a:p>
                  </a:txBody>
                  <a:tcPr marL="5756" marR="5756" marT="57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r h="445224">
                <a:tc>
                  <a:txBody>
                    <a:bodyPr/>
                    <a:lstStyle/>
                    <a:p>
                      <a:pPr algn="l" fontAlgn="b"/>
                      <a:r>
                        <a:rPr lang="ru-RU" sz="1400" b="0" i="0" u="none" strike="noStrike" dirty="0">
                          <a:solidFill>
                            <a:srgbClr val="000000"/>
                          </a:solidFill>
                          <a:latin typeface="Times New Roman"/>
                        </a:rPr>
                        <a:t>Собственные (налоговые и неналоговые) доходы </a:t>
                      </a:r>
                    </a:p>
                  </a:txBody>
                  <a:tcPr marL="5756" marR="5756" marT="57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1400" b="0" i="0" u="none" strike="noStrike" dirty="0">
                          <a:solidFill>
                            <a:srgbClr val="000000"/>
                          </a:solidFill>
                          <a:latin typeface="Times New Roman"/>
                        </a:rPr>
                        <a:t>519,27</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1400" b="0" i="0" u="none" strike="noStrike">
                          <a:solidFill>
                            <a:srgbClr val="000000"/>
                          </a:solidFill>
                          <a:latin typeface="Times New Roman"/>
                        </a:rPr>
                        <a:t>536,48</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1400" b="0" i="0" u="none" strike="noStrike">
                          <a:solidFill>
                            <a:srgbClr val="000000"/>
                          </a:solidFill>
                          <a:latin typeface="Times New Roman"/>
                        </a:rPr>
                        <a:t>96,8%</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1400" b="0" i="0" u="none" strike="noStrike">
                          <a:solidFill>
                            <a:srgbClr val="000000"/>
                          </a:solidFill>
                          <a:latin typeface="Times New Roman"/>
                        </a:rPr>
                        <a:t>17,21</a:t>
                      </a:r>
                    </a:p>
                  </a:txBody>
                  <a:tcPr marL="5756" marR="5756" marT="57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4"/>
                  </a:ext>
                </a:extLst>
              </a:tr>
              <a:tr h="454128">
                <a:tc>
                  <a:txBody>
                    <a:bodyPr/>
                    <a:lstStyle/>
                    <a:p>
                      <a:pPr algn="l" fontAlgn="b"/>
                      <a:r>
                        <a:rPr lang="ru-RU" sz="1400" b="0" i="0" u="none" strike="noStrike" dirty="0">
                          <a:solidFill>
                            <a:srgbClr val="000000"/>
                          </a:solidFill>
                          <a:latin typeface="Times New Roman"/>
                        </a:rPr>
                        <a:t>Межбюджетные трансферты</a:t>
                      </a:r>
                    </a:p>
                  </a:txBody>
                  <a:tcPr marL="5756" marR="5756" marT="57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1400" b="0" i="0" u="none" strike="noStrike">
                          <a:solidFill>
                            <a:srgbClr val="000000"/>
                          </a:solidFill>
                          <a:latin typeface="Times New Roman"/>
                        </a:rPr>
                        <a:t>846,24</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1400" b="0" i="0" u="none" strike="noStrike" dirty="0">
                          <a:solidFill>
                            <a:srgbClr val="000000"/>
                          </a:solidFill>
                          <a:latin typeface="Times New Roman"/>
                        </a:rPr>
                        <a:t>807,9</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1400" b="0" i="0" u="none" strike="noStrike">
                          <a:solidFill>
                            <a:srgbClr val="000000"/>
                          </a:solidFill>
                          <a:latin typeface="Times New Roman"/>
                        </a:rPr>
                        <a:t>104,7%</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1400" b="0" i="0" u="none" strike="noStrike">
                          <a:solidFill>
                            <a:srgbClr val="000000"/>
                          </a:solidFill>
                          <a:latin typeface="Times New Roman"/>
                        </a:rPr>
                        <a:t>-38,34</a:t>
                      </a:r>
                    </a:p>
                  </a:txBody>
                  <a:tcPr marL="5756" marR="5756" marT="57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5"/>
                  </a:ext>
                </a:extLst>
              </a:tr>
              <a:tr h="231516">
                <a:tc>
                  <a:txBody>
                    <a:bodyPr/>
                    <a:lstStyle/>
                    <a:p>
                      <a:pPr algn="l" fontAlgn="b"/>
                      <a:endParaRPr lang="ru-RU" sz="1400" b="0" i="0" u="none" strike="noStrike" dirty="0">
                        <a:solidFill>
                          <a:srgbClr val="000000"/>
                        </a:solidFill>
                        <a:latin typeface="Times New Roman"/>
                      </a:endParaRPr>
                    </a:p>
                  </a:txBody>
                  <a:tcPr marL="5756" marR="5756" marT="575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latin typeface="Times New Roman"/>
                      </a:endParaRPr>
                    </a:p>
                  </a:txBody>
                  <a:tcPr marL="5756" marR="5756" marT="575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dirty="0">
                        <a:solidFill>
                          <a:srgbClr val="000000"/>
                        </a:solidFill>
                        <a:latin typeface="Times New Roman"/>
                      </a:endParaRPr>
                    </a:p>
                  </a:txBody>
                  <a:tcPr marL="5756" marR="5756" marT="575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latin typeface="Times New Roman"/>
                      </a:endParaRPr>
                    </a:p>
                  </a:txBody>
                  <a:tcPr marL="5756" marR="5756" marT="575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latin typeface="Times New Roman"/>
                      </a:endParaRPr>
                    </a:p>
                  </a:txBody>
                  <a:tcPr marL="5756" marR="5756" marT="575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611">
                <a:tc>
                  <a:txBody>
                    <a:bodyPr/>
                    <a:lstStyle/>
                    <a:p>
                      <a:pPr algn="l" fontAlgn="b"/>
                      <a:r>
                        <a:rPr lang="ru-RU" sz="1400" b="0" i="0" u="none" strike="noStrike" dirty="0">
                          <a:solidFill>
                            <a:srgbClr val="000000"/>
                          </a:solidFill>
                          <a:latin typeface="Times New Roman"/>
                        </a:rPr>
                        <a:t> </a:t>
                      </a:r>
                    </a:p>
                  </a:txBody>
                  <a:tcPr marL="5756" marR="5756" marT="57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ru-RU" sz="1400" b="0" i="0" u="none" strike="noStrike">
                          <a:solidFill>
                            <a:srgbClr val="000000"/>
                          </a:solidFill>
                          <a:latin typeface="Times New Roman"/>
                        </a:rPr>
                        <a:t>План</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ru-RU" sz="1400" b="0" i="0" u="none" strike="noStrike">
                          <a:solidFill>
                            <a:srgbClr val="000000"/>
                          </a:solidFill>
                          <a:latin typeface="Times New Roman"/>
                        </a:rPr>
                        <a:t>Факт</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ru-RU" sz="1400" b="0" i="0" u="none" strike="noStrike">
                          <a:solidFill>
                            <a:srgbClr val="000000"/>
                          </a:solidFill>
                          <a:latin typeface="Times New Roman"/>
                        </a:rPr>
                        <a:t>%</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ru-RU" sz="1400" b="0" i="0" u="none" strike="noStrike">
                          <a:solidFill>
                            <a:srgbClr val="000000"/>
                          </a:solidFill>
                          <a:latin typeface="Times New Roman"/>
                        </a:rPr>
                        <a:t>Отклонение</a:t>
                      </a:r>
                    </a:p>
                  </a:txBody>
                  <a:tcPr marL="5756" marR="5756" marT="57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7"/>
                  </a:ext>
                </a:extLst>
              </a:tr>
              <a:tr h="222611">
                <a:tc>
                  <a:txBody>
                    <a:bodyPr/>
                    <a:lstStyle/>
                    <a:p>
                      <a:pPr algn="l" fontAlgn="b"/>
                      <a:r>
                        <a:rPr lang="ru-RU" sz="1400" b="0" i="0" u="none" strike="noStrike" dirty="0">
                          <a:solidFill>
                            <a:srgbClr val="000000"/>
                          </a:solidFill>
                          <a:latin typeface="Times New Roman"/>
                        </a:rPr>
                        <a:t>Всего расходы</a:t>
                      </a:r>
                    </a:p>
                  </a:txBody>
                  <a:tcPr marL="5756" marR="5756" marT="57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solidFill>
                            <a:srgbClr val="000000"/>
                          </a:solidFill>
                          <a:latin typeface="Times New Roman"/>
                        </a:rPr>
                        <a:t>1402,4</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dirty="0">
                          <a:solidFill>
                            <a:srgbClr val="000000"/>
                          </a:solidFill>
                          <a:latin typeface="Times New Roman"/>
                        </a:rPr>
                        <a:t>1336,08</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solidFill>
                            <a:srgbClr val="000000"/>
                          </a:solidFill>
                          <a:latin typeface="Times New Roman"/>
                        </a:rPr>
                        <a:t>105,0%</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solidFill>
                            <a:srgbClr val="000000"/>
                          </a:solidFill>
                          <a:latin typeface="Times New Roman"/>
                        </a:rPr>
                        <a:t>-66,32</a:t>
                      </a:r>
                    </a:p>
                  </a:txBody>
                  <a:tcPr marL="5756" marR="5756" marT="57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8"/>
                  </a:ext>
                </a:extLst>
              </a:tr>
              <a:tr h="222611">
                <a:tc>
                  <a:txBody>
                    <a:bodyPr/>
                    <a:lstStyle/>
                    <a:p>
                      <a:pPr algn="l" fontAlgn="b"/>
                      <a:r>
                        <a:rPr lang="ru-RU" sz="1400" b="0" i="0" u="none" strike="noStrike" dirty="0">
                          <a:solidFill>
                            <a:srgbClr val="000000"/>
                          </a:solidFill>
                          <a:latin typeface="Times New Roman"/>
                        </a:rPr>
                        <a:t>в т. ч.</a:t>
                      </a:r>
                    </a:p>
                  </a:txBody>
                  <a:tcPr marL="5756" marR="5756" marT="57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400" b="0" i="0" u="none" strike="noStrike">
                          <a:solidFill>
                            <a:srgbClr val="000000"/>
                          </a:solidFill>
                          <a:latin typeface="Times New Roman"/>
                        </a:rPr>
                        <a:t> </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400" b="0" i="0" u="none" strike="noStrike">
                          <a:solidFill>
                            <a:srgbClr val="000000"/>
                          </a:solidFill>
                          <a:latin typeface="Times New Roman"/>
                        </a:rPr>
                        <a:t> </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400" b="0" i="0" u="none" strike="noStrike" dirty="0">
                          <a:solidFill>
                            <a:srgbClr val="000000"/>
                          </a:solidFill>
                          <a:latin typeface="Times New Roman"/>
                        </a:rPr>
                        <a:t> </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400" b="0" i="0" u="none" strike="noStrike">
                          <a:solidFill>
                            <a:srgbClr val="000000"/>
                          </a:solidFill>
                          <a:latin typeface="Times New Roman"/>
                        </a:rPr>
                        <a:t> </a:t>
                      </a:r>
                    </a:p>
                  </a:txBody>
                  <a:tcPr marL="5756" marR="5756" marT="57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9"/>
                  </a:ext>
                </a:extLst>
              </a:tr>
              <a:tr h="445224">
                <a:tc>
                  <a:txBody>
                    <a:bodyPr/>
                    <a:lstStyle/>
                    <a:p>
                      <a:pPr algn="l" fontAlgn="b"/>
                      <a:r>
                        <a:rPr lang="ru-RU" sz="1400" b="0" i="0" u="none" strike="noStrike" dirty="0">
                          <a:solidFill>
                            <a:srgbClr val="000000"/>
                          </a:solidFill>
                          <a:latin typeface="Times New Roman"/>
                        </a:rPr>
                        <a:t>Общегосударственные вопросы</a:t>
                      </a:r>
                    </a:p>
                  </a:txBody>
                  <a:tcPr marL="5756" marR="5756" marT="57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dirty="0">
                          <a:solidFill>
                            <a:srgbClr val="000000"/>
                          </a:solidFill>
                          <a:latin typeface="Times New Roman"/>
                        </a:rPr>
                        <a:t>117,4</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solidFill>
                            <a:srgbClr val="000000"/>
                          </a:solidFill>
                          <a:latin typeface="Times New Roman"/>
                        </a:rPr>
                        <a:t>110,5</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dirty="0">
                          <a:solidFill>
                            <a:srgbClr val="000000"/>
                          </a:solidFill>
                          <a:latin typeface="Times New Roman"/>
                        </a:rPr>
                        <a:t>94,1%</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solidFill>
                            <a:srgbClr val="000000"/>
                          </a:solidFill>
                          <a:latin typeface="Times New Roman"/>
                        </a:rPr>
                        <a:t>-6,9</a:t>
                      </a:r>
                    </a:p>
                  </a:txBody>
                  <a:tcPr marL="5756" marR="5756" marT="57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0"/>
                  </a:ext>
                </a:extLst>
              </a:tr>
              <a:tr h="222611">
                <a:tc>
                  <a:txBody>
                    <a:bodyPr/>
                    <a:lstStyle/>
                    <a:p>
                      <a:pPr algn="l" fontAlgn="b"/>
                      <a:r>
                        <a:rPr lang="ru-RU" sz="1400" b="0" i="0" u="none" strike="noStrike">
                          <a:solidFill>
                            <a:srgbClr val="000000"/>
                          </a:solidFill>
                          <a:latin typeface="Times New Roman"/>
                        </a:rPr>
                        <a:t>Национальная оборона</a:t>
                      </a:r>
                    </a:p>
                  </a:txBody>
                  <a:tcPr marL="5756" marR="5756" marT="57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dirty="0">
                          <a:solidFill>
                            <a:srgbClr val="000000"/>
                          </a:solidFill>
                          <a:latin typeface="Times New Roman"/>
                        </a:rPr>
                        <a:t>0,3</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solidFill>
                            <a:srgbClr val="000000"/>
                          </a:solidFill>
                          <a:latin typeface="Times New Roman"/>
                        </a:rPr>
                        <a:t>0,08</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dirty="0">
                          <a:solidFill>
                            <a:srgbClr val="000000"/>
                          </a:solidFill>
                          <a:latin typeface="Times New Roman"/>
                        </a:rPr>
                        <a:t>26,7%</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solidFill>
                            <a:srgbClr val="000000"/>
                          </a:solidFill>
                          <a:latin typeface="Times New Roman"/>
                        </a:rPr>
                        <a:t>-0,22</a:t>
                      </a:r>
                    </a:p>
                  </a:txBody>
                  <a:tcPr marL="5756" marR="5756" marT="57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1"/>
                  </a:ext>
                </a:extLst>
              </a:tr>
              <a:tr h="445224">
                <a:tc>
                  <a:txBody>
                    <a:bodyPr/>
                    <a:lstStyle/>
                    <a:p>
                      <a:pPr algn="l" fontAlgn="b"/>
                      <a:r>
                        <a:rPr lang="ru-RU" sz="1400" b="0" i="0" u="none" strike="noStrike">
                          <a:solidFill>
                            <a:srgbClr val="000000"/>
                          </a:solidFill>
                          <a:latin typeface="Times New Roman"/>
                        </a:rPr>
                        <a:t>Национальная безопасность</a:t>
                      </a:r>
                    </a:p>
                  </a:txBody>
                  <a:tcPr marL="5756" marR="5756" marT="57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dirty="0">
                          <a:solidFill>
                            <a:srgbClr val="000000"/>
                          </a:solidFill>
                          <a:latin typeface="Times New Roman"/>
                        </a:rPr>
                        <a:t>9</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solidFill>
                            <a:srgbClr val="000000"/>
                          </a:solidFill>
                          <a:latin typeface="Times New Roman"/>
                        </a:rPr>
                        <a:t>8,7</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dirty="0">
                          <a:solidFill>
                            <a:srgbClr val="000000"/>
                          </a:solidFill>
                          <a:latin typeface="Times New Roman"/>
                        </a:rPr>
                        <a:t>96,7%</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solidFill>
                            <a:srgbClr val="000000"/>
                          </a:solidFill>
                          <a:latin typeface="Times New Roman"/>
                        </a:rPr>
                        <a:t>-0,3</a:t>
                      </a:r>
                    </a:p>
                  </a:txBody>
                  <a:tcPr marL="5756" marR="5756" marT="57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2"/>
                  </a:ext>
                </a:extLst>
              </a:tr>
              <a:tr h="222611">
                <a:tc>
                  <a:txBody>
                    <a:bodyPr/>
                    <a:lstStyle/>
                    <a:p>
                      <a:pPr algn="l" fontAlgn="b"/>
                      <a:r>
                        <a:rPr lang="ru-RU" sz="1400" b="0" i="0" u="none" strike="noStrike">
                          <a:solidFill>
                            <a:srgbClr val="000000"/>
                          </a:solidFill>
                          <a:latin typeface="Times New Roman"/>
                        </a:rPr>
                        <a:t>Национальная экономика</a:t>
                      </a:r>
                    </a:p>
                  </a:txBody>
                  <a:tcPr marL="5756" marR="5756" marT="57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solidFill>
                            <a:srgbClr val="000000"/>
                          </a:solidFill>
                          <a:latin typeface="Times New Roman"/>
                        </a:rPr>
                        <a:t>107,5</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dirty="0">
                          <a:solidFill>
                            <a:srgbClr val="000000"/>
                          </a:solidFill>
                          <a:latin typeface="Times New Roman"/>
                        </a:rPr>
                        <a:t>105,3</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dirty="0">
                          <a:solidFill>
                            <a:srgbClr val="000000"/>
                          </a:solidFill>
                          <a:latin typeface="Times New Roman"/>
                        </a:rPr>
                        <a:t>98,0%</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solidFill>
                            <a:srgbClr val="000000"/>
                          </a:solidFill>
                          <a:latin typeface="Times New Roman"/>
                        </a:rPr>
                        <a:t>-2,2</a:t>
                      </a:r>
                    </a:p>
                  </a:txBody>
                  <a:tcPr marL="5756" marR="5756" marT="57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3"/>
                  </a:ext>
                </a:extLst>
              </a:tr>
              <a:tr h="222611">
                <a:tc>
                  <a:txBody>
                    <a:bodyPr/>
                    <a:lstStyle/>
                    <a:p>
                      <a:pPr algn="l" fontAlgn="b"/>
                      <a:r>
                        <a:rPr lang="ru-RU" sz="1400" b="0" i="0" u="none" strike="noStrike">
                          <a:solidFill>
                            <a:srgbClr val="000000"/>
                          </a:solidFill>
                          <a:latin typeface="Times New Roman"/>
                        </a:rPr>
                        <a:t>ЖКХ</a:t>
                      </a:r>
                    </a:p>
                  </a:txBody>
                  <a:tcPr marL="5756" marR="5756" marT="57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solidFill>
                            <a:srgbClr val="000000"/>
                          </a:solidFill>
                          <a:latin typeface="Times New Roman"/>
                        </a:rPr>
                        <a:t>147,4</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dirty="0">
                          <a:solidFill>
                            <a:srgbClr val="000000"/>
                          </a:solidFill>
                          <a:latin typeface="Times New Roman"/>
                        </a:rPr>
                        <a:t>119,1</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dirty="0">
                          <a:solidFill>
                            <a:srgbClr val="000000"/>
                          </a:solidFill>
                          <a:latin typeface="Times New Roman"/>
                        </a:rPr>
                        <a:t>80,8%</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dirty="0">
                          <a:solidFill>
                            <a:srgbClr val="000000"/>
                          </a:solidFill>
                          <a:latin typeface="Times New Roman"/>
                        </a:rPr>
                        <a:t>-28,3</a:t>
                      </a:r>
                    </a:p>
                  </a:txBody>
                  <a:tcPr marL="5756" marR="5756" marT="57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4"/>
                  </a:ext>
                </a:extLst>
              </a:tr>
              <a:tr h="222611">
                <a:tc>
                  <a:txBody>
                    <a:bodyPr/>
                    <a:lstStyle/>
                    <a:p>
                      <a:pPr algn="l" fontAlgn="b"/>
                      <a:r>
                        <a:rPr lang="ru-RU" sz="1400" b="0" i="0" u="none" strike="noStrike">
                          <a:solidFill>
                            <a:srgbClr val="000000"/>
                          </a:solidFill>
                          <a:latin typeface="Times New Roman"/>
                        </a:rPr>
                        <a:t>Образование</a:t>
                      </a:r>
                    </a:p>
                  </a:txBody>
                  <a:tcPr marL="5756" marR="5756" marT="57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solidFill>
                            <a:srgbClr val="000000"/>
                          </a:solidFill>
                          <a:latin typeface="Times New Roman"/>
                        </a:rPr>
                        <a:t>788,1</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dirty="0">
                          <a:solidFill>
                            <a:srgbClr val="000000"/>
                          </a:solidFill>
                          <a:latin typeface="Times New Roman"/>
                        </a:rPr>
                        <a:t>766,1</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dirty="0">
                          <a:solidFill>
                            <a:srgbClr val="000000"/>
                          </a:solidFill>
                          <a:latin typeface="Times New Roman"/>
                        </a:rPr>
                        <a:t>97,2%</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dirty="0">
                          <a:solidFill>
                            <a:srgbClr val="000000"/>
                          </a:solidFill>
                          <a:latin typeface="Times New Roman"/>
                        </a:rPr>
                        <a:t>-22</a:t>
                      </a:r>
                    </a:p>
                  </a:txBody>
                  <a:tcPr marL="5756" marR="5756" marT="57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5"/>
                  </a:ext>
                </a:extLst>
              </a:tr>
              <a:tr h="222611">
                <a:tc>
                  <a:txBody>
                    <a:bodyPr/>
                    <a:lstStyle/>
                    <a:p>
                      <a:pPr algn="l" fontAlgn="b"/>
                      <a:r>
                        <a:rPr lang="ru-RU" sz="1400" b="0" i="0" u="none" strike="noStrike">
                          <a:solidFill>
                            <a:srgbClr val="000000"/>
                          </a:solidFill>
                          <a:latin typeface="Times New Roman"/>
                        </a:rPr>
                        <a:t>Культура</a:t>
                      </a:r>
                    </a:p>
                  </a:txBody>
                  <a:tcPr marL="5756" marR="5756" marT="57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solidFill>
                            <a:srgbClr val="000000"/>
                          </a:solidFill>
                          <a:latin typeface="Times New Roman"/>
                        </a:rPr>
                        <a:t>42,9</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solidFill>
                            <a:srgbClr val="000000"/>
                          </a:solidFill>
                          <a:latin typeface="Times New Roman"/>
                        </a:rPr>
                        <a:t>41,6</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dirty="0">
                          <a:solidFill>
                            <a:srgbClr val="000000"/>
                          </a:solidFill>
                          <a:latin typeface="Times New Roman"/>
                        </a:rPr>
                        <a:t>97,0%</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solidFill>
                            <a:srgbClr val="000000"/>
                          </a:solidFill>
                          <a:latin typeface="Times New Roman"/>
                        </a:rPr>
                        <a:t>-1,3</a:t>
                      </a:r>
                    </a:p>
                  </a:txBody>
                  <a:tcPr marL="5756" marR="5756" marT="57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6"/>
                  </a:ext>
                </a:extLst>
              </a:tr>
              <a:tr h="222611">
                <a:tc>
                  <a:txBody>
                    <a:bodyPr/>
                    <a:lstStyle/>
                    <a:p>
                      <a:pPr algn="l" fontAlgn="b"/>
                      <a:r>
                        <a:rPr lang="ru-RU" sz="1400" b="0" i="0" u="none" strike="noStrike">
                          <a:solidFill>
                            <a:srgbClr val="000000"/>
                          </a:solidFill>
                          <a:latin typeface="Times New Roman"/>
                        </a:rPr>
                        <a:t>Социальная политика</a:t>
                      </a:r>
                    </a:p>
                  </a:txBody>
                  <a:tcPr marL="5756" marR="5756" marT="57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solidFill>
                            <a:srgbClr val="000000"/>
                          </a:solidFill>
                          <a:latin typeface="Times New Roman"/>
                        </a:rPr>
                        <a:t>97</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solidFill>
                            <a:srgbClr val="000000"/>
                          </a:solidFill>
                          <a:latin typeface="Times New Roman"/>
                        </a:rPr>
                        <a:t>95,4</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dirty="0">
                          <a:solidFill>
                            <a:srgbClr val="000000"/>
                          </a:solidFill>
                          <a:latin typeface="Times New Roman"/>
                        </a:rPr>
                        <a:t>98,4%</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dirty="0">
                          <a:solidFill>
                            <a:srgbClr val="000000"/>
                          </a:solidFill>
                          <a:latin typeface="Times New Roman"/>
                        </a:rPr>
                        <a:t>-1,6</a:t>
                      </a:r>
                    </a:p>
                  </a:txBody>
                  <a:tcPr marL="5756" marR="5756" marT="57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7"/>
                  </a:ext>
                </a:extLst>
              </a:tr>
              <a:tr h="445224">
                <a:tc>
                  <a:txBody>
                    <a:bodyPr/>
                    <a:lstStyle/>
                    <a:p>
                      <a:pPr algn="l" fontAlgn="b"/>
                      <a:r>
                        <a:rPr lang="ru-RU" sz="1400" b="0" i="0" u="none" strike="noStrike">
                          <a:solidFill>
                            <a:srgbClr val="000000"/>
                          </a:solidFill>
                          <a:latin typeface="Times New Roman"/>
                        </a:rPr>
                        <a:t>Физическая культура и спорт</a:t>
                      </a:r>
                    </a:p>
                  </a:txBody>
                  <a:tcPr marL="5756" marR="5756" marT="57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solidFill>
                            <a:srgbClr val="000000"/>
                          </a:solidFill>
                          <a:latin typeface="Times New Roman"/>
                        </a:rPr>
                        <a:t>87,9</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solidFill>
                            <a:srgbClr val="000000"/>
                          </a:solidFill>
                          <a:latin typeface="Times New Roman"/>
                        </a:rPr>
                        <a:t>85,1</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solidFill>
                            <a:srgbClr val="000000"/>
                          </a:solidFill>
                          <a:latin typeface="Times New Roman"/>
                        </a:rPr>
                        <a:t>96,8%</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dirty="0">
                          <a:solidFill>
                            <a:srgbClr val="000000"/>
                          </a:solidFill>
                          <a:latin typeface="Times New Roman"/>
                        </a:rPr>
                        <a:t>-2,8</a:t>
                      </a:r>
                    </a:p>
                  </a:txBody>
                  <a:tcPr marL="5756" marR="5756" marT="57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8"/>
                  </a:ext>
                </a:extLst>
              </a:tr>
              <a:tr h="454128">
                <a:tc>
                  <a:txBody>
                    <a:bodyPr/>
                    <a:lstStyle/>
                    <a:p>
                      <a:pPr algn="l" fontAlgn="b"/>
                      <a:r>
                        <a:rPr lang="ru-RU" sz="1400" b="0" i="0" u="none" strike="noStrike">
                          <a:solidFill>
                            <a:srgbClr val="000000"/>
                          </a:solidFill>
                          <a:latin typeface="Times New Roman"/>
                        </a:rPr>
                        <a:t>Обслуживание муниципального долга</a:t>
                      </a:r>
                    </a:p>
                  </a:txBody>
                  <a:tcPr marL="5756" marR="5756" marT="57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solidFill>
                            <a:srgbClr val="000000"/>
                          </a:solidFill>
                          <a:latin typeface="Times New Roman"/>
                        </a:rPr>
                        <a:t>4,9</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solidFill>
                            <a:srgbClr val="000000"/>
                          </a:solidFill>
                          <a:latin typeface="Times New Roman"/>
                        </a:rPr>
                        <a:t>4,2</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solidFill>
                            <a:srgbClr val="000000"/>
                          </a:solidFill>
                          <a:latin typeface="Times New Roman"/>
                        </a:rPr>
                        <a:t>85,7%</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dirty="0">
                          <a:solidFill>
                            <a:srgbClr val="000000"/>
                          </a:solidFill>
                          <a:latin typeface="Times New Roman"/>
                        </a:rPr>
                        <a:t>-0,7</a:t>
                      </a:r>
                    </a:p>
                  </a:txBody>
                  <a:tcPr marL="5756" marR="5756" marT="57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9"/>
                  </a:ext>
                </a:extLst>
              </a:tr>
              <a:tr h="231516">
                <a:tc>
                  <a:txBody>
                    <a:bodyPr/>
                    <a:lstStyle/>
                    <a:p>
                      <a:pPr algn="l" fontAlgn="b"/>
                      <a:endParaRPr lang="ru-RU" sz="1400" b="0" i="0" u="none" strike="noStrike">
                        <a:solidFill>
                          <a:srgbClr val="000000"/>
                        </a:solidFill>
                        <a:latin typeface="Times New Roman"/>
                      </a:endParaRPr>
                    </a:p>
                  </a:txBody>
                  <a:tcPr marL="5756" marR="5756" marT="575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latin typeface="Times New Roman"/>
                      </a:endParaRPr>
                    </a:p>
                  </a:txBody>
                  <a:tcPr marL="5756" marR="5756" marT="575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latin typeface="Times New Roman"/>
                      </a:endParaRPr>
                    </a:p>
                  </a:txBody>
                  <a:tcPr marL="5756" marR="5756" marT="575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latin typeface="Times New Roman"/>
                      </a:endParaRPr>
                    </a:p>
                  </a:txBody>
                  <a:tcPr marL="5756" marR="5756" marT="575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dirty="0">
                        <a:solidFill>
                          <a:srgbClr val="000000"/>
                        </a:solidFill>
                        <a:latin typeface="Times New Roman"/>
                      </a:endParaRPr>
                    </a:p>
                  </a:txBody>
                  <a:tcPr marL="5756" marR="5756" marT="575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231516">
                <a:tc>
                  <a:txBody>
                    <a:bodyPr/>
                    <a:lstStyle/>
                    <a:p>
                      <a:pPr algn="l" fontAlgn="b"/>
                      <a:r>
                        <a:rPr lang="ru-RU" sz="1400" b="0" i="0" u="none" strike="noStrike">
                          <a:solidFill>
                            <a:srgbClr val="000000"/>
                          </a:solidFill>
                          <a:latin typeface="Times New Roman"/>
                        </a:rPr>
                        <a:t>Профицит бюджета</a:t>
                      </a:r>
                    </a:p>
                  </a:txBody>
                  <a:tcPr marL="5756" marR="5756" marT="57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CDDD"/>
                    </a:solidFill>
                  </a:tcPr>
                </a:tc>
                <a:tc>
                  <a:txBody>
                    <a:bodyPr/>
                    <a:lstStyle/>
                    <a:p>
                      <a:pPr algn="r" fontAlgn="b"/>
                      <a:r>
                        <a:rPr lang="ru-RU" sz="1400" b="0" i="0" u="none" strike="noStrike">
                          <a:solidFill>
                            <a:srgbClr val="000000"/>
                          </a:solidFill>
                          <a:latin typeface="Times New Roman"/>
                        </a:rPr>
                        <a:t>-36,89</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CDDD"/>
                    </a:solidFill>
                  </a:tcPr>
                </a:tc>
                <a:tc>
                  <a:txBody>
                    <a:bodyPr/>
                    <a:lstStyle/>
                    <a:p>
                      <a:pPr algn="r" fontAlgn="b"/>
                      <a:r>
                        <a:rPr lang="ru-RU" sz="1400" b="0" i="0" u="none" strike="noStrike">
                          <a:solidFill>
                            <a:srgbClr val="000000"/>
                          </a:solidFill>
                          <a:latin typeface="Times New Roman"/>
                        </a:rPr>
                        <a:t>8,3</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CDDD"/>
                    </a:solidFill>
                  </a:tcPr>
                </a:tc>
                <a:tc>
                  <a:txBody>
                    <a:bodyPr/>
                    <a:lstStyle/>
                    <a:p>
                      <a:pPr algn="r" fontAlgn="b"/>
                      <a:r>
                        <a:rPr lang="ru-RU" sz="1400" b="0" i="0" u="none" strike="noStrike">
                          <a:solidFill>
                            <a:srgbClr val="000000"/>
                          </a:solidFill>
                          <a:latin typeface="Times New Roman"/>
                        </a:rPr>
                        <a:t>-444,5%</a:t>
                      </a:r>
                    </a:p>
                  </a:txBody>
                  <a:tcPr marL="5756" marR="5756" marT="57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CDDD"/>
                    </a:solidFill>
                  </a:tcPr>
                </a:tc>
                <a:tc>
                  <a:txBody>
                    <a:bodyPr/>
                    <a:lstStyle/>
                    <a:p>
                      <a:pPr algn="r" fontAlgn="b"/>
                      <a:r>
                        <a:rPr lang="ru-RU" sz="1400" b="0" i="0" u="none" strike="noStrike" dirty="0">
                          <a:solidFill>
                            <a:srgbClr val="000000"/>
                          </a:solidFill>
                          <a:latin typeface="Times New Roman"/>
                        </a:rPr>
                        <a:t>45,19</a:t>
                      </a:r>
                    </a:p>
                  </a:txBody>
                  <a:tcPr marL="5756" marR="5756" marT="575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CDDD"/>
                    </a:solidFill>
                  </a:tcPr>
                </a:tc>
                <a:extLst>
                  <a:ext uri="{0D108BD9-81ED-4DB2-BD59-A6C34878D82A}">
                    <a16:rowId xmlns:a16="http://schemas.microsoft.com/office/drawing/2014/main" val="10021"/>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00033" y="214290"/>
          <a:ext cx="8215371" cy="6143668"/>
        </p:xfrm>
        <a:graphic>
          <a:graphicData uri="http://schemas.openxmlformats.org/drawingml/2006/table">
            <a:tbl>
              <a:tblPr/>
              <a:tblGrid>
                <a:gridCol w="2011499">
                  <a:extLst>
                    <a:ext uri="{9D8B030D-6E8A-4147-A177-3AD203B41FA5}">
                      <a16:colId xmlns:a16="http://schemas.microsoft.com/office/drawing/2014/main" val="20000"/>
                    </a:ext>
                  </a:extLst>
                </a:gridCol>
                <a:gridCol w="1760843">
                  <a:extLst>
                    <a:ext uri="{9D8B030D-6E8A-4147-A177-3AD203B41FA5}">
                      <a16:colId xmlns:a16="http://schemas.microsoft.com/office/drawing/2014/main" val="20001"/>
                    </a:ext>
                  </a:extLst>
                </a:gridCol>
                <a:gridCol w="1058892">
                  <a:extLst>
                    <a:ext uri="{9D8B030D-6E8A-4147-A177-3AD203B41FA5}">
                      <a16:colId xmlns:a16="http://schemas.microsoft.com/office/drawing/2014/main" val="20002"/>
                    </a:ext>
                  </a:extLst>
                </a:gridCol>
                <a:gridCol w="1369797">
                  <a:extLst>
                    <a:ext uri="{9D8B030D-6E8A-4147-A177-3AD203B41FA5}">
                      <a16:colId xmlns:a16="http://schemas.microsoft.com/office/drawing/2014/main" val="20003"/>
                    </a:ext>
                  </a:extLst>
                </a:gridCol>
                <a:gridCol w="2014340">
                  <a:extLst>
                    <a:ext uri="{9D8B030D-6E8A-4147-A177-3AD203B41FA5}">
                      <a16:colId xmlns:a16="http://schemas.microsoft.com/office/drawing/2014/main" val="20004"/>
                    </a:ext>
                  </a:extLst>
                </a:gridCol>
              </a:tblGrid>
              <a:tr h="4351765">
                <a:tc>
                  <a:txBody>
                    <a:bodyPr/>
                    <a:lstStyle/>
                    <a:p>
                      <a:pPr>
                        <a:lnSpc>
                          <a:spcPct val="107000"/>
                        </a:lnSpc>
                        <a:spcAft>
                          <a:spcPts val="0"/>
                        </a:spcAft>
                        <a:tabLst>
                          <a:tab pos="771525" algn="l"/>
                        </a:tabLst>
                      </a:pPr>
                      <a:endParaRPr lang="ru-RU" sz="1200" dirty="0">
                        <a:latin typeface="Times New Roman"/>
                        <a:ea typeface="Calibri"/>
                        <a:cs typeface="Times New Roman"/>
                      </a:endParaRPr>
                    </a:p>
                  </a:txBody>
                  <a:tcPr marL="45530" marR="455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771525" algn="l"/>
                        </a:tabLst>
                      </a:pPr>
                      <a:r>
                        <a:rPr lang="ru-RU" sz="1200" dirty="0">
                          <a:latin typeface="Times New Roman"/>
                          <a:ea typeface="Calibri"/>
                          <a:cs typeface="Times New Roman"/>
                        </a:rPr>
                        <a:t>Реконструкция ГТС Вишневского водохранилища в г. Спасск-Дальний</a:t>
                      </a:r>
                      <a:endParaRPr lang="ru-RU" sz="1200" dirty="0">
                        <a:latin typeface="Calibri"/>
                        <a:ea typeface="Calibri"/>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200">
                          <a:latin typeface="Times New Roman"/>
                          <a:ea typeface="Calibri"/>
                          <a:cs typeface="Times New Roman"/>
                        </a:rPr>
                        <a:t>4 кв2023 г</a:t>
                      </a:r>
                      <a:endParaRPr lang="ru-RU" sz="1200">
                        <a:latin typeface="Calibri"/>
                        <a:ea typeface="Calibri"/>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200">
                          <a:latin typeface="Times New Roman"/>
                          <a:ea typeface="Calibri"/>
                          <a:cs typeface="Times New Roman"/>
                        </a:rPr>
                        <a:t>Краевой бюджет 18,62 млн. руб. </a:t>
                      </a:r>
                      <a:endParaRPr lang="ru-RU" sz="1200">
                        <a:latin typeface="Calibri"/>
                        <a:ea typeface="Calibri"/>
                        <a:cs typeface="Times New Roman"/>
                      </a:endParaRPr>
                    </a:p>
                    <a:p>
                      <a:pPr algn="ctr">
                        <a:lnSpc>
                          <a:spcPct val="107000"/>
                        </a:lnSpc>
                        <a:spcAft>
                          <a:spcPts val="0"/>
                        </a:spcAft>
                        <a:tabLst>
                          <a:tab pos="771525" algn="l"/>
                        </a:tabLst>
                      </a:pPr>
                      <a:r>
                        <a:rPr lang="ru-RU" sz="1200">
                          <a:latin typeface="Times New Roman"/>
                          <a:ea typeface="Calibri"/>
                          <a:cs typeface="Times New Roman"/>
                        </a:rPr>
                        <a:t>Местный бюджет   1,35 млн. руб.</a:t>
                      </a:r>
                      <a:endParaRPr lang="ru-RU" sz="1200">
                        <a:latin typeface="Calibri"/>
                        <a:ea typeface="Calibri"/>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tabLst>
                          <a:tab pos="771525" algn="l"/>
                        </a:tabLst>
                      </a:pPr>
                      <a:r>
                        <a:rPr lang="ru-RU" sz="1200">
                          <a:latin typeface="Times New Roman"/>
                          <a:ea typeface="Calibri"/>
                          <a:cs typeface="Times New Roman"/>
                        </a:rPr>
                        <a:t>      - Увеличение доли населения, обеспеченного питьевой водой, отвечающим обязательным требованиям безопасности;</a:t>
                      </a:r>
                      <a:endParaRPr lang="ru-RU" sz="1200">
                        <a:latin typeface="Calibri"/>
                        <a:ea typeface="Calibri"/>
                        <a:cs typeface="Times New Roman"/>
                      </a:endParaRPr>
                    </a:p>
                    <a:p>
                      <a:pPr algn="just">
                        <a:lnSpc>
                          <a:spcPct val="107000"/>
                        </a:lnSpc>
                        <a:spcAft>
                          <a:spcPts val="0"/>
                        </a:spcAft>
                        <a:tabLst>
                          <a:tab pos="771525" algn="l"/>
                        </a:tabLst>
                      </a:pPr>
                      <a:r>
                        <a:rPr lang="ru-RU" sz="1200">
                          <a:latin typeface="Times New Roman"/>
                          <a:ea typeface="Calibri"/>
                          <a:cs typeface="Times New Roman"/>
                        </a:rPr>
                        <a:t>- увеличение доли сточных вод, очищенных до нормативных значений, в общем объеме сточных вод, пропущенных через очистные сооружения;</a:t>
                      </a:r>
                      <a:endParaRPr lang="ru-RU" sz="1200">
                        <a:latin typeface="Calibri"/>
                        <a:ea typeface="Calibri"/>
                        <a:cs typeface="Times New Roman"/>
                      </a:endParaRPr>
                    </a:p>
                    <a:p>
                      <a:pPr algn="just">
                        <a:lnSpc>
                          <a:spcPct val="107000"/>
                        </a:lnSpc>
                        <a:spcAft>
                          <a:spcPts val="0"/>
                        </a:spcAft>
                        <a:tabLst>
                          <a:tab pos="771525" algn="l"/>
                        </a:tabLst>
                      </a:pPr>
                      <a:r>
                        <a:rPr lang="ru-RU" sz="1200">
                          <a:latin typeface="Times New Roman"/>
                          <a:ea typeface="Calibri"/>
                          <a:cs typeface="Times New Roman"/>
                        </a:rPr>
                        <a:t>- уменьшение доли уличной водопроводной сети, нуждающейся в замене;</a:t>
                      </a:r>
                      <a:endParaRPr lang="ru-RU" sz="1200">
                        <a:latin typeface="Calibri"/>
                        <a:ea typeface="Calibri"/>
                        <a:cs typeface="Times New Roman"/>
                      </a:endParaRPr>
                    </a:p>
                    <a:p>
                      <a:pPr algn="just">
                        <a:lnSpc>
                          <a:spcPct val="107000"/>
                        </a:lnSpc>
                        <a:spcAft>
                          <a:spcPts val="0"/>
                        </a:spcAft>
                        <a:tabLst>
                          <a:tab pos="771525" algn="l"/>
                        </a:tabLst>
                      </a:pPr>
                      <a:r>
                        <a:rPr lang="ru-RU" sz="1200">
                          <a:latin typeface="Times New Roman"/>
                          <a:ea typeface="Calibri"/>
                          <a:cs typeface="Times New Roman"/>
                        </a:rPr>
                        <a:t>- повышение надежности работы системы водоснабжения и водоотведения городского округа</a:t>
                      </a:r>
                      <a:endParaRPr lang="ru-RU" sz="1200">
                        <a:latin typeface="Calibri"/>
                        <a:ea typeface="Calibri"/>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91903">
                <a:tc>
                  <a:txBody>
                    <a:bodyPr/>
                    <a:lstStyle/>
                    <a:p>
                      <a:pPr>
                        <a:lnSpc>
                          <a:spcPct val="107000"/>
                        </a:lnSpc>
                        <a:spcAft>
                          <a:spcPts val="0"/>
                        </a:spcAft>
                        <a:tabLst>
                          <a:tab pos="771525" algn="l"/>
                        </a:tabLst>
                      </a:pPr>
                      <a:endParaRPr lang="ru-RU" sz="1200">
                        <a:latin typeface="Times New Roman"/>
                        <a:ea typeface="Calibri"/>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771525" algn="l"/>
                        </a:tabLst>
                      </a:pPr>
                      <a:r>
                        <a:rPr lang="ru-RU" sz="1200">
                          <a:latin typeface="Times New Roman"/>
                          <a:ea typeface="Calibri"/>
                          <a:cs typeface="Times New Roman"/>
                        </a:rPr>
                        <a:t>Модернизация детской школы искусств городского округа Спасск-Дальний</a:t>
                      </a:r>
                      <a:endParaRPr lang="ru-RU" sz="1200">
                        <a:latin typeface="Calibri"/>
                        <a:ea typeface="Calibri"/>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200">
                          <a:latin typeface="Times New Roman"/>
                          <a:ea typeface="Calibri"/>
                          <a:cs typeface="Times New Roman"/>
                        </a:rPr>
                        <a:t>2021 г.</a:t>
                      </a:r>
                      <a:endParaRPr lang="ru-RU" sz="1200">
                        <a:latin typeface="Calibri"/>
                        <a:ea typeface="Calibri"/>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771525" algn="l"/>
                        </a:tabLst>
                      </a:pPr>
                      <a:r>
                        <a:rPr lang="ru-RU" sz="1200">
                          <a:latin typeface="Times New Roman"/>
                          <a:ea typeface="Calibri"/>
                          <a:cs typeface="Times New Roman"/>
                        </a:rPr>
                        <a:t>Федеральный бюджет</a:t>
                      </a:r>
                      <a:endParaRPr lang="ru-RU" sz="1200">
                        <a:latin typeface="Calibri"/>
                        <a:ea typeface="Calibri"/>
                        <a:cs typeface="Times New Roman"/>
                      </a:endParaRPr>
                    </a:p>
                    <a:p>
                      <a:pPr algn="ctr">
                        <a:lnSpc>
                          <a:spcPct val="107000"/>
                        </a:lnSpc>
                        <a:spcAft>
                          <a:spcPts val="0"/>
                        </a:spcAft>
                        <a:tabLst>
                          <a:tab pos="771525" algn="l"/>
                        </a:tabLst>
                      </a:pPr>
                      <a:r>
                        <a:rPr lang="ru-RU" sz="1200">
                          <a:latin typeface="Times New Roman"/>
                          <a:ea typeface="Calibri"/>
                          <a:cs typeface="Times New Roman"/>
                        </a:rPr>
                        <a:t>14,66 млн. руб.</a:t>
                      </a:r>
                      <a:endParaRPr lang="ru-RU" sz="1200">
                        <a:latin typeface="Calibri"/>
                        <a:ea typeface="Calibri"/>
                        <a:cs typeface="Times New Roman"/>
                      </a:endParaRPr>
                    </a:p>
                    <a:p>
                      <a:pPr algn="ctr">
                        <a:lnSpc>
                          <a:spcPct val="107000"/>
                        </a:lnSpc>
                        <a:spcAft>
                          <a:spcPts val="0"/>
                        </a:spcAft>
                        <a:tabLst>
                          <a:tab pos="771525" algn="l"/>
                        </a:tabLst>
                      </a:pPr>
                      <a:r>
                        <a:rPr lang="ru-RU" sz="1200">
                          <a:latin typeface="Times New Roman"/>
                          <a:ea typeface="Calibri"/>
                          <a:cs typeface="Times New Roman"/>
                        </a:rPr>
                        <a:t>Краевой бюджет </a:t>
                      </a:r>
                      <a:endParaRPr lang="ru-RU" sz="1200">
                        <a:latin typeface="Calibri"/>
                        <a:ea typeface="Calibri"/>
                        <a:cs typeface="Times New Roman"/>
                      </a:endParaRPr>
                    </a:p>
                    <a:p>
                      <a:pPr algn="ctr">
                        <a:lnSpc>
                          <a:spcPct val="107000"/>
                        </a:lnSpc>
                        <a:spcAft>
                          <a:spcPts val="0"/>
                        </a:spcAft>
                        <a:tabLst>
                          <a:tab pos="771525" algn="l"/>
                        </a:tabLst>
                      </a:pPr>
                      <a:r>
                        <a:rPr lang="ru-RU" sz="1200">
                          <a:latin typeface="Times New Roman"/>
                          <a:ea typeface="Calibri"/>
                          <a:cs typeface="Times New Roman"/>
                        </a:rPr>
                        <a:t>2,0 млн. руб. </a:t>
                      </a:r>
                      <a:endParaRPr lang="ru-RU" sz="1200">
                        <a:latin typeface="Calibri"/>
                        <a:ea typeface="Calibri"/>
                        <a:cs typeface="Times New Roman"/>
                      </a:endParaRPr>
                    </a:p>
                    <a:p>
                      <a:pPr algn="ctr">
                        <a:lnSpc>
                          <a:spcPct val="107000"/>
                        </a:lnSpc>
                        <a:spcAft>
                          <a:spcPts val="0"/>
                        </a:spcAft>
                        <a:tabLst>
                          <a:tab pos="771525" algn="l"/>
                        </a:tabLst>
                      </a:pPr>
                      <a:r>
                        <a:rPr lang="ru-RU" sz="1200">
                          <a:latin typeface="Times New Roman"/>
                          <a:ea typeface="Calibri"/>
                          <a:cs typeface="Times New Roman"/>
                        </a:rPr>
                        <a:t>Местный бюджет   0,06 млн. руб.</a:t>
                      </a:r>
                      <a:endParaRPr lang="ru-RU" sz="1200">
                        <a:latin typeface="Calibri"/>
                        <a:ea typeface="Calibri"/>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tabLst>
                          <a:tab pos="771525" algn="l"/>
                        </a:tabLst>
                      </a:pPr>
                      <a:r>
                        <a:rPr lang="ru-RU" sz="1200" dirty="0">
                          <a:latin typeface="Times New Roman"/>
                          <a:ea typeface="Calibri"/>
                          <a:cs typeface="Times New Roman"/>
                        </a:rPr>
                        <a:t>Сохранение, развитие и</a:t>
                      </a:r>
                      <a:endParaRPr lang="ru-RU" sz="1200" dirty="0">
                        <a:latin typeface="Calibri"/>
                        <a:ea typeface="Calibri"/>
                        <a:cs typeface="Times New Roman"/>
                      </a:endParaRPr>
                    </a:p>
                    <a:p>
                      <a:pPr algn="just">
                        <a:lnSpc>
                          <a:spcPct val="107000"/>
                        </a:lnSpc>
                        <a:spcAft>
                          <a:spcPts val="0"/>
                        </a:spcAft>
                        <a:tabLst>
                          <a:tab pos="771525" algn="l"/>
                        </a:tabLst>
                      </a:pPr>
                      <a:r>
                        <a:rPr lang="ru-RU" sz="1200" dirty="0">
                          <a:latin typeface="Times New Roman"/>
                          <a:ea typeface="Calibri"/>
                          <a:cs typeface="Times New Roman"/>
                        </a:rPr>
                        <a:t>предоставление высокого </a:t>
                      </a:r>
                      <a:r>
                        <a:rPr lang="ru-RU" sz="1200" dirty="0" err="1">
                          <a:latin typeface="Times New Roman"/>
                          <a:ea typeface="Calibri"/>
                          <a:cs typeface="Times New Roman"/>
                        </a:rPr>
                        <a:t>качествадополнительного</a:t>
                      </a:r>
                      <a:r>
                        <a:rPr lang="ru-RU" sz="1200" dirty="0">
                          <a:latin typeface="Times New Roman"/>
                          <a:ea typeface="Calibri"/>
                          <a:cs typeface="Times New Roman"/>
                        </a:rPr>
                        <a:t> образования детей. путем создания современных</a:t>
                      </a:r>
                      <a:endParaRPr lang="ru-RU" sz="1200" dirty="0">
                        <a:latin typeface="Calibri"/>
                        <a:ea typeface="Calibri"/>
                        <a:cs typeface="Times New Roman"/>
                      </a:endParaRPr>
                    </a:p>
                    <a:p>
                      <a:pPr algn="just">
                        <a:lnSpc>
                          <a:spcPct val="107000"/>
                        </a:lnSpc>
                        <a:spcAft>
                          <a:spcPts val="0"/>
                        </a:spcAft>
                        <a:tabLst>
                          <a:tab pos="771525" algn="l"/>
                        </a:tabLst>
                      </a:pPr>
                      <a:r>
                        <a:rPr lang="ru-RU" sz="1200" dirty="0">
                          <a:latin typeface="Times New Roman"/>
                          <a:ea typeface="Calibri"/>
                          <a:cs typeface="Times New Roman"/>
                        </a:rPr>
                        <a:t>условий, обновления структуры и содержания образования</a:t>
                      </a:r>
                      <a:endParaRPr lang="ru-RU" sz="1200" dirty="0">
                        <a:latin typeface="Calibri"/>
                        <a:ea typeface="Calibri"/>
                        <a:cs typeface="Times New Roman"/>
                      </a:endParaRPr>
                    </a:p>
                  </a:txBody>
                  <a:tcPr marL="45530" marR="45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pic>
        <p:nvPicPr>
          <p:cNvPr id="39938" name="Рисунок 7"/>
          <p:cNvPicPr>
            <a:picLocks noChangeAspect="1" noChangeArrowheads="1"/>
          </p:cNvPicPr>
          <p:nvPr/>
        </p:nvPicPr>
        <p:blipFill>
          <a:blip r:embed="rId2"/>
          <a:srcRect/>
          <a:stretch>
            <a:fillRect/>
          </a:stretch>
        </p:blipFill>
        <p:spPr bwMode="auto">
          <a:xfrm>
            <a:off x="500034" y="1500174"/>
            <a:ext cx="1962150" cy="1666875"/>
          </a:xfrm>
          <a:prstGeom prst="rect">
            <a:avLst/>
          </a:prstGeom>
          <a:noFill/>
        </p:spPr>
      </p:pic>
      <p:pic>
        <p:nvPicPr>
          <p:cNvPr id="39937" name="Рисунок 13"/>
          <p:cNvPicPr>
            <a:picLocks noChangeAspect="1" noChangeArrowheads="1"/>
          </p:cNvPicPr>
          <p:nvPr/>
        </p:nvPicPr>
        <p:blipFill>
          <a:blip r:embed="rId3"/>
          <a:srcRect/>
          <a:stretch>
            <a:fillRect/>
          </a:stretch>
        </p:blipFill>
        <p:spPr bwMode="auto">
          <a:xfrm>
            <a:off x="571472" y="4572008"/>
            <a:ext cx="1876425" cy="16764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71604" y="428604"/>
          <a:ext cx="5857916" cy="6173941"/>
        </p:xfrm>
        <a:graphic>
          <a:graphicData uri="http://schemas.openxmlformats.org/drawingml/2006/table">
            <a:tbl>
              <a:tblPr/>
              <a:tblGrid>
                <a:gridCol w="5857916">
                  <a:extLst>
                    <a:ext uri="{9D8B030D-6E8A-4147-A177-3AD203B41FA5}">
                      <a16:colId xmlns:a16="http://schemas.microsoft.com/office/drawing/2014/main" val="20000"/>
                    </a:ext>
                  </a:extLst>
                </a:gridCol>
              </a:tblGrid>
              <a:tr h="268822">
                <a:tc>
                  <a:txBody>
                    <a:bodyPr/>
                    <a:lstStyle/>
                    <a:p>
                      <a:pPr algn="ctr" fontAlgn="b"/>
                      <a:r>
                        <a:rPr lang="ru-RU" sz="1600" b="1" i="0" u="none" strike="noStrike" dirty="0">
                          <a:solidFill>
                            <a:srgbClr val="000000"/>
                          </a:solidFill>
                          <a:latin typeface="Calibri"/>
                        </a:rPr>
                        <a:t>Реализация инвестиционных проектов в 2021 году</a:t>
                      </a:r>
                    </a:p>
                  </a:txBody>
                  <a:tcPr marL="5873" marR="5873" marT="5873" marB="0" anchor="b">
                    <a:lnL>
                      <a:noFill/>
                    </a:lnL>
                    <a:lnR>
                      <a:noFill/>
                    </a:lnR>
                    <a:lnT>
                      <a:noFill/>
                    </a:lnT>
                    <a:lnB>
                      <a:noFill/>
                    </a:lnB>
                  </a:tcPr>
                </a:tc>
                <a:extLst>
                  <a:ext uri="{0D108BD9-81ED-4DB2-BD59-A6C34878D82A}">
                    <a16:rowId xmlns:a16="http://schemas.microsoft.com/office/drawing/2014/main" val="10000"/>
                  </a:ext>
                </a:extLst>
              </a:tr>
              <a:tr h="182105">
                <a:tc>
                  <a:txBody>
                    <a:bodyPr/>
                    <a:lstStyle/>
                    <a:p>
                      <a:pPr algn="l" fontAlgn="b"/>
                      <a:endParaRPr lang="ru-RU" sz="1600" b="0" i="0" u="none" strike="noStrike" dirty="0">
                        <a:solidFill>
                          <a:srgbClr val="000000"/>
                        </a:solidFill>
                        <a:latin typeface="Calibri"/>
                      </a:endParaRPr>
                    </a:p>
                  </a:txBody>
                  <a:tcPr marL="5873" marR="5873" marT="5873"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76942">
                <a:tc>
                  <a:txBody>
                    <a:bodyPr/>
                    <a:lstStyle/>
                    <a:p>
                      <a:pPr algn="ctr" fontAlgn="b"/>
                      <a:r>
                        <a:rPr lang="ru-RU" sz="1600" b="0" i="0" u="none" strike="noStrike" dirty="0">
                          <a:solidFill>
                            <a:srgbClr val="000000"/>
                          </a:solidFill>
                          <a:latin typeface="Times New Roman"/>
                        </a:rPr>
                        <a:t>Создание комплекса перерабатывающих производств в г. </a:t>
                      </a:r>
                      <a:r>
                        <a:rPr lang="ru-RU" sz="1600" b="0" i="0" u="none" strike="noStrike" dirty="0" err="1">
                          <a:solidFill>
                            <a:srgbClr val="000000"/>
                          </a:solidFill>
                          <a:latin typeface="Times New Roman"/>
                        </a:rPr>
                        <a:t>Спасске-Дальнем</a:t>
                      </a:r>
                      <a:r>
                        <a:rPr lang="ru-RU" sz="1600" b="0" i="0" u="none" strike="noStrike" dirty="0">
                          <a:solidFill>
                            <a:srgbClr val="000000"/>
                          </a:solidFill>
                          <a:latin typeface="Times New Roman"/>
                        </a:rPr>
                        <a:t>» (ООО «</a:t>
                      </a:r>
                      <a:r>
                        <a:rPr lang="ru-RU" sz="1600" b="0" i="0" u="none" strike="noStrike" dirty="0" err="1">
                          <a:solidFill>
                            <a:srgbClr val="000000"/>
                          </a:solidFill>
                          <a:latin typeface="Times New Roman"/>
                        </a:rPr>
                        <a:t>СЛПК-Групп</a:t>
                      </a:r>
                      <a:r>
                        <a:rPr lang="ru-RU" sz="1600" b="0" i="0" u="none" strike="noStrike" dirty="0">
                          <a:solidFill>
                            <a:srgbClr val="000000"/>
                          </a:solidFill>
                          <a:latin typeface="Times New Roman"/>
                        </a:rPr>
                        <a:t>»);</a:t>
                      </a:r>
                    </a:p>
                  </a:txBody>
                  <a:tcPr marL="5873" marR="5873" marT="58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2"/>
                  </a:ext>
                </a:extLst>
              </a:tr>
              <a:tr h="251478">
                <a:tc>
                  <a:txBody>
                    <a:bodyPr/>
                    <a:lstStyle/>
                    <a:p>
                      <a:pPr algn="ctr" fontAlgn="b"/>
                      <a:endParaRPr lang="ru-RU" sz="1600" b="0" i="0" u="none" strike="noStrike" dirty="0">
                        <a:solidFill>
                          <a:srgbClr val="000000"/>
                        </a:solidFill>
                        <a:latin typeface="Calibri"/>
                      </a:endParaRPr>
                    </a:p>
                  </a:txBody>
                  <a:tcPr marL="5873" marR="5873" marT="58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2807">
                <a:tc>
                  <a:txBody>
                    <a:bodyPr/>
                    <a:lstStyle/>
                    <a:p>
                      <a:pPr algn="ctr" fontAlgn="b"/>
                      <a:r>
                        <a:rPr lang="ru-RU" sz="1600" b="0" i="0" u="none" strike="noStrike" dirty="0">
                          <a:solidFill>
                            <a:srgbClr val="000000"/>
                          </a:solidFill>
                          <a:latin typeface="Times New Roman"/>
                        </a:rPr>
                        <a:t>«Создание Медицинского центра» (ООО «Лекарь»);</a:t>
                      </a:r>
                    </a:p>
                  </a:txBody>
                  <a:tcPr marL="5873" marR="5873" marT="58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4"/>
                  </a:ext>
                </a:extLst>
              </a:tr>
              <a:tr h="251478">
                <a:tc>
                  <a:txBody>
                    <a:bodyPr/>
                    <a:lstStyle/>
                    <a:p>
                      <a:pPr algn="ctr" fontAlgn="b"/>
                      <a:endParaRPr lang="ru-RU" sz="1600" b="0" i="0" u="none" strike="noStrike" dirty="0">
                        <a:solidFill>
                          <a:srgbClr val="000000"/>
                        </a:solidFill>
                        <a:latin typeface="Calibri"/>
                      </a:endParaRPr>
                    </a:p>
                  </a:txBody>
                  <a:tcPr marL="5873" marR="5873" marT="58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11076">
                <a:tc>
                  <a:txBody>
                    <a:bodyPr/>
                    <a:lstStyle/>
                    <a:p>
                      <a:pPr algn="ctr" fontAlgn="b"/>
                      <a:r>
                        <a:rPr lang="ru-RU" sz="1600" b="0" i="0" u="none" strike="noStrike" dirty="0">
                          <a:solidFill>
                            <a:srgbClr val="000000"/>
                          </a:solidFill>
                          <a:latin typeface="Times New Roman"/>
                        </a:rPr>
                        <a:t>«Создание лесоперерабатывающего и </a:t>
                      </a:r>
                      <a:r>
                        <a:rPr lang="ru-RU" sz="1600" b="0" i="0" u="none" strike="noStrike" dirty="0" err="1">
                          <a:solidFill>
                            <a:srgbClr val="000000"/>
                          </a:solidFill>
                          <a:latin typeface="Times New Roman"/>
                        </a:rPr>
                        <a:t>логистического</a:t>
                      </a:r>
                      <a:r>
                        <a:rPr lang="ru-RU" sz="1600" b="0" i="0" u="none" strike="noStrike" dirty="0">
                          <a:solidFill>
                            <a:srgbClr val="000000"/>
                          </a:solidFill>
                          <a:latin typeface="Times New Roman"/>
                        </a:rPr>
                        <a:t> комплекса на территории Приморского края» (ООО «</a:t>
                      </a:r>
                      <a:r>
                        <a:rPr lang="ru-RU" sz="1600" b="0" i="0" u="none" strike="noStrike" dirty="0" err="1">
                          <a:solidFill>
                            <a:srgbClr val="000000"/>
                          </a:solidFill>
                          <a:latin typeface="Times New Roman"/>
                        </a:rPr>
                        <a:t>ФорестГранд</a:t>
                      </a:r>
                      <a:r>
                        <a:rPr lang="ru-RU" sz="1600" b="0" i="0" u="none" strike="noStrike" dirty="0">
                          <a:solidFill>
                            <a:srgbClr val="000000"/>
                          </a:solidFill>
                          <a:latin typeface="Times New Roman"/>
                        </a:rPr>
                        <a:t>»);</a:t>
                      </a:r>
                    </a:p>
                  </a:txBody>
                  <a:tcPr marL="5873" marR="5873" marT="58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6"/>
                  </a:ext>
                </a:extLst>
              </a:tr>
              <a:tr h="251478">
                <a:tc>
                  <a:txBody>
                    <a:bodyPr/>
                    <a:lstStyle/>
                    <a:p>
                      <a:pPr algn="ctr" fontAlgn="b"/>
                      <a:endParaRPr lang="ru-RU" sz="1600" b="0" i="0" u="none" strike="noStrike" dirty="0">
                        <a:solidFill>
                          <a:srgbClr val="000000"/>
                        </a:solidFill>
                        <a:latin typeface="Calibri"/>
                      </a:endParaRPr>
                    </a:p>
                  </a:txBody>
                  <a:tcPr marL="5873" marR="5873" marT="58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68271">
                <a:tc>
                  <a:txBody>
                    <a:bodyPr/>
                    <a:lstStyle/>
                    <a:p>
                      <a:pPr algn="ctr" fontAlgn="b"/>
                      <a:r>
                        <a:rPr lang="ru-RU" sz="1600" b="0" i="0" u="none" strike="noStrike" dirty="0">
                          <a:solidFill>
                            <a:srgbClr val="000000"/>
                          </a:solidFill>
                          <a:latin typeface="Times New Roman"/>
                        </a:rPr>
                        <a:t>«Производство железобетонных опор для линий электропередач»</a:t>
                      </a:r>
                    </a:p>
                  </a:txBody>
                  <a:tcPr marL="5873" marR="5873" marT="58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2D050"/>
                    </a:solidFill>
                  </a:tcPr>
                </a:tc>
                <a:extLst>
                  <a:ext uri="{0D108BD9-81ED-4DB2-BD59-A6C34878D82A}">
                    <a16:rowId xmlns:a16="http://schemas.microsoft.com/office/drawing/2014/main" val="10008"/>
                  </a:ext>
                </a:extLst>
              </a:tr>
              <a:tr h="242807">
                <a:tc>
                  <a:txBody>
                    <a:bodyPr/>
                    <a:lstStyle/>
                    <a:p>
                      <a:pPr algn="ctr" fontAlgn="b"/>
                      <a:r>
                        <a:rPr lang="ru-RU" sz="1600" b="0" i="0" u="none" strike="noStrike" dirty="0">
                          <a:solidFill>
                            <a:srgbClr val="000000"/>
                          </a:solidFill>
                          <a:latin typeface="Times New Roman"/>
                        </a:rPr>
                        <a:t>(ООО «</a:t>
                      </a:r>
                      <a:r>
                        <a:rPr lang="ru-RU" sz="1600" b="0" i="0" u="none" strike="noStrike" dirty="0" err="1">
                          <a:solidFill>
                            <a:srgbClr val="000000"/>
                          </a:solidFill>
                          <a:latin typeface="Times New Roman"/>
                        </a:rPr>
                        <a:t>Энергопримснаб</a:t>
                      </a:r>
                      <a:r>
                        <a:rPr lang="ru-RU" sz="1600" b="0" i="0" u="none" strike="noStrike" dirty="0">
                          <a:solidFill>
                            <a:srgbClr val="000000"/>
                          </a:solidFill>
                          <a:latin typeface="Times New Roman"/>
                        </a:rPr>
                        <a:t>»);</a:t>
                      </a:r>
                    </a:p>
                  </a:txBody>
                  <a:tcPr marL="5873" marR="5873" marT="58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9"/>
                  </a:ext>
                </a:extLst>
              </a:tr>
              <a:tr h="251478">
                <a:tc>
                  <a:txBody>
                    <a:bodyPr/>
                    <a:lstStyle/>
                    <a:p>
                      <a:pPr algn="ctr" fontAlgn="b"/>
                      <a:endParaRPr lang="ru-RU" sz="1600" b="0" i="0" u="none" strike="noStrike" dirty="0">
                        <a:solidFill>
                          <a:srgbClr val="000000"/>
                        </a:solidFill>
                        <a:latin typeface="Calibri"/>
                      </a:endParaRPr>
                    </a:p>
                  </a:txBody>
                  <a:tcPr marL="5873" marR="5873" marT="58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476942">
                <a:tc>
                  <a:txBody>
                    <a:bodyPr/>
                    <a:lstStyle/>
                    <a:p>
                      <a:pPr algn="ctr" fontAlgn="b"/>
                      <a:r>
                        <a:rPr lang="ru-RU" sz="1600" b="0" i="0" u="none" strike="noStrike" dirty="0">
                          <a:solidFill>
                            <a:srgbClr val="000000"/>
                          </a:solidFill>
                          <a:latin typeface="Times New Roman"/>
                        </a:rPr>
                        <a:t>«Приобретение оборудования для производства консервной и кондитерской продукции» (ООО «</a:t>
                      </a:r>
                      <a:r>
                        <a:rPr lang="ru-RU" sz="1600" b="0" i="0" u="none" strike="noStrike" dirty="0" err="1">
                          <a:solidFill>
                            <a:srgbClr val="000000"/>
                          </a:solidFill>
                          <a:latin typeface="Times New Roman"/>
                        </a:rPr>
                        <a:t>ДальПищеПром</a:t>
                      </a:r>
                      <a:r>
                        <a:rPr lang="ru-RU" sz="1600" b="0" i="0" u="none" strike="noStrike" dirty="0">
                          <a:solidFill>
                            <a:srgbClr val="000000"/>
                          </a:solidFill>
                          <a:latin typeface="Times New Roman"/>
                        </a:rPr>
                        <a:t>»);</a:t>
                      </a:r>
                    </a:p>
                  </a:txBody>
                  <a:tcPr marL="5873" marR="5873" marT="58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1"/>
                  </a:ext>
                </a:extLst>
              </a:tr>
              <a:tr h="251478">
                <a:tc>
                  <a:txBody>
                    <a:bodyPr/>
                    <a:lstStyle/>
                    <a:p>
                      <a:pPr algn="ctr" fontAlgn="b"/>
                      <a:endParaRPr lang="ru-RU" sz="1600" b="0" i="0" u="none" strike="noStrike" dirty="0">
                        <a:solidFill>
                          <a:srgbClr val="000000"/>
                        </a:solidFill>
                        <a:latin typeface="Calibri"/>
                      </a:endParaRPr>
                    </a:p>
                  </a:txBody>
                  <a:tcPr marL="5873" marR="5873" marT="58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468271">
                <a:tc>
                  <a:txBody>
                    <a:bodyPr/>
                    <a:lstStyle/>
                    <a:p>
                      <a:pPr algn="ctr" fontAlgn="b"/>
                      <a:r>
                        <a:rPr lang="ru-RU" sz="1600" b="0" i="0" u="none" strike="noStrike" dirty="0">
                          <a:solidFill>
                            <a:srgbClr val="000000"/>
                          </a:solidFill>
                          <a:latin typeface="Times New Roman"/>
                        </a:rPr>
                        <a:t>Организация производства железобетонных </a:t>
                      </a:r>
                      <a:r>
                        <a:rPr lang="ru-RU" sz="1600" b="0" i="0" u="none" strike="noStrike" dirty="0" err="1">
                          <a:solidFill>
                            <a:srgbClr val="000000"/>
                          </a:solidFill>
                          <a:latin typeface="Times New Roman"/>
                        </a:rPr>
                        <a:t>свайв</a:t>
                      </a:r>
                      <a:r>
                        <a:rPr lang="ru-RU" sz="1600" b="0" i="0" u="none" strike="noStrike" dirty="0">
                          <a:solidFill>
                            <a:srgbClr val="000000"/>
                          </a:solidFill>
                          <a:latin typeface="Times New Roman"/>
                        </a:rPr>
                        <a:t> г. </a:t>
                      </a:r>
                      <a:r>
                        <a:rPr lang="ru-RU" sz="1600" b="0" i="0" u="none" strike="noStrike" dirty="0" err="1">
                          <a:solidFill>
                            <a:srgbClr val="000000"/>
                          </a:solidFill>
                          <a:latin typeface="Times New Roman"/>
                        </a:rPr>
                        <a:t>Спасске-Дальнем</a:t>
                      </a:r>
                      <a:endParaRPr lang="ru-RU" sz="1600" b="0" i="0" u="none" strike="noStrike" dirty="0">
                        <a:solidFill>
                          <a:srgbClr val="000000"/>
                        </a:solidFill>
                        <a:latin typeface="Times New Roman"/>
                      </a:endParaRPr>
                    </a:p>
                  </a:txBody>
                  <a:tcPr marL="5873" marR="5873" marT="58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2D050"/>
                    </a:solidFill>
                  </a:tcPr>
                </a:tc>
                <a:extLst>
                  <a:ext uri="{0D108BD9-81ED-4DB2-BD59-A6C34878D82A}">
                    <a16:rowId xmlns:a16="http://schemas.microsoft.com/office/drawing/2014/main" val="10013"/>
                  </a:ext>
                </a:extLst>
              </a:tr>
              <a:tr h="242807">
                <a:tc>
                  <a:txBody>
                    <a:bodyPr/>
                    <a:lstStyle/>
                    <a:p>
                      <a:pPr algn="ctr" fontAlgn="b"/>
                      <a:r>
                        <a:rPr lang="ru-RU" sz="1600" b="0" i="0" u="none" strike="noStrike" dirty="0">
                          <a:solidFill>
                            <a:srgbClr val="000000"/>
                          </a:solidFill>
                          <a:latin typeface="Times New Roman"/>
                        </a:rPr>
                        <a:t>(ООО «</a:t>
                      </a:r>
                      <a:r>
                        <a:rPr lang="ru-RU" sz="1600" b="0" i="0" u="none" strike="noStrike" dirty="0" err="1">
                          <a:solidFill>
                            <a:srgbClr val="000000"/>
                          </a:solidFill>
                          <a:latin typeface="Times New Roman"/>
                        </a:rPr>
                        <a:t>Трилитон</a:t>
                      </a:r>
                      <a:r>
                        <a:rPr lang="ru-RU" sz="1600" b="0" i="0" u="none" strike="noStrike" dirty="0">
                          <a:solidFill>
                            <a:srgbClr val="000000"/>
                          </a:solidFill>
                          <a:latin typeface="Times New Roman"/>
                        </a:rPr>
                        <a:t>»).</a:t>
                      </a:r>
                    </a:p>
                  </a:txBody>
                  <a:tcPr marL="5873" marR="5873" marT="58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4"/>
                  </a:ext>
                </a:extLst>
              </a:tr>
              <a:tr h="251478">
                <a:tc>
                  <a:txBody>
                    <a:bodyPr/>
                    <a:lstStyle/>
                    <a:p>
                      <a:pPr algn="ctr" fontAlgn="b"/>
                      <a:endParaRPr lang="ru-RU" sz="1600" b="0" i="0" u="none" strike="noStrike" dirty="0">
                        <a:solidFill>
                          <a:srgbClr val="000000"/>
                        </a:solidFill>
                        <a:latin typeface="Calibri"/>
                      </a:endParaRPr>
                    </a:p>
                  </a:txBody>
                  <a:tcPr marL="5873" marR="5873" marT="58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711076">
                <a:tc>
                  <a:txBody>
                    <a:bodyPr/>
                    <a:lstStyle/>
                    <a:p>
                      <a:pPr algn="ctr" fontAlgn="b"/>
                      <a:r>
                        <a:rPr lang="ru-RU" sz="1600" b="0" i="0" u="none" strike="noStrike" dirty="0">
                          <a:solidFill>
                            <a:srgbClr val="000000"/>
                          </a:solidFill>
                          <a:latin typeface="Times New Roman"/>
                        </a:rPr>
                        <a:t>Инвестиционный проект «Переработка сои» (ООО Многофункциональное агентство «Успех») находится на </a:t>
                      </a:r>
                      <a:r>
                        <a:rPr lang="ru-RU" sz="1600" b="0" i="0" u="none" strike="noStrike" dirty="0" err="1">
                          <a:solidFill>
                            <a:srgbClr val="000000"/>
                          </a:solidFill>
                          <a:latin typeface="Times New Roman"/>
                        </a:rPr>
                        <a:t>прединвестиционном</a:t>
                      </a:r>
                      <a:r>
                        <a:rPr lang="ru-RU" sz="1600" b="0" i="0" u="none" strike="noStrike" dirty="0">
                          <a:solidFill>
                            <a:srgbClr val="000000"/>
                          </a:solidFill>
                          <a:latin typeface="Times New Roman"/>
                        </a:rPr>
                        <a:t> этапе</a:t>
                      </a:r>
                    </a:p>
                  </a:txBody>
                  <a:tcPr marL="5873" marR="5873" marT="58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6"/>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785786" y="642918"/>
          <a:ext cx="7572427" cy="6044465"/>
        </p:xfrm>
        <a:graphic>
          <a:graphicData uri="http://schemas.openxmlformats.org/drawingml/2006/table">
            <a:tbl>
              <a:tblPr/>
              <a:tblGrid>
                <a:gridCol w="2918540">
                  <a:extLst>
                    <a:ext uri="{9D8B030D-6E8A-4147-A177-3AD203B41FA5}">
                      <a16:colId xmlns:a16="http://schemas.microsoft.com/office/drawing/2014/main" val="20000"/>
                    </a:ext>
                  </a:extLst>
                </a:gridCol>
                <a:gridCol w="1735347">
                  <a:extLst>
                    <a:ext uri="{9D8B030D-6E8A-4147-A177-3AD203B41FA5}">
                      <a16:colId xmlns:a16="http://schemas.microsoft.com/office/drawing/2014/main" val="20001"/>
                    </a:ext>
                  </a:extLst>
                </a:gridCol>
                <a:gridCol w="1538149">
                  <a:extLst>
                    <a:ext uri="{9D8B030D-6E8A-4147-A177-3AD203B41FA5}">
                      <a16:colId xmlns:a16="http://schemas.microsoft.com/office/drawing/2014/main" val="20002"/>
                    </a:ext>
                  </a:extLst>
                </a:gridCol>
                <a:gridCol w="1380391">
                  <a:extLst>
                    <a:ext uri="{9D8B030D-6E8A-4147-A177-3AD203B41FA5}">
                      <a16:colId xmlns:a16="http://schemas.microsoft.com/office/drawing/2014/main" val="20003"/>
                    </a:ext>
                  </a:extLst>
                </a:gridCol>
              </a:tblGrid>
              <a:tr h="485737">
                <a:tc gridSpan="4">
                  <a:txBody>
                    <a:bodyPr/>
                    <a:lstStyle/>
                    <a:p>
                      <a:pPr algn="l" fontAlgn="ctr"/>
                      <a:r>
                        <a:rPr lang="ru-RU" sz="1600" b="1" i="0" u="none" strike="noStrike" dirty="0">
                          <a:solidFill>
                            <a:srgbClr val="000000"/>
                          </a:solidFill>
                          <a:latin typeface="Times New Roman"/>
                        </a:rPr>
                        <a:t> Структура  муниципального  долга городского округа Спасск-Дальний </a:t>
                      </a:r>
                    </a:p>
                  </a:txBody>
                  <a:tcPr marL="7180" marR="7180" marT="7180" marB="0" anchor="ctr">
                    <a:lnL>
                      <a:noFill/>
                    </a:lnL>
                    <a:lnR>
                      <a:noFill/>
                    </a:lnR>
                    <a:lnT>
                      <a:noFill/>
                    </a:lnT>
                    <a:lnB>
                      <a:noFill/>
                    </a:lnB>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223439">
                <a:tc>
                  <a:txBody>
                    <a:bodyPr/>
                    <a:lstStyle/>
                    <a:p>
                      <a:pPr algn="ctr" fontAlgn="ctr"/>
                      <a:endParaRPr lang="ru-RU" sz="1600" b="0" i="0" u="none" strike="noStrike">
                        <a:solidFill>
                          <a:srgbClr val="000000"/>
                        </a:solidFill>
                        <a:latin typeface="Times New Roman"/>
                      </a:endParaRPr>
                    </a:p>
                  </a:txBody>
                  <a:tcPr marL="7180" marR="7180" marT="71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ru-RU" sz="1600" b="0" i="0" u="none" strike="noStrike">
                        <a:solidFill>
                          <a:srgbClr val="000000"/>
                        </a:solidFill>
                        <a:latin typeface="Times New Roman"/>
                      </a:endParaRPr>
                    </a:p>
                  </a:txBody>
                  <a:tcPr marL="7180" marR="7180" marT="71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ru-RU" sz="1600" b="0" i="0" u="none" strike="noStrike">
                        <a:solidFill>
                          <a:srgbClr val="000000"/>
                        </a:solidFill>
                        <a:latin typeface="Times New Roman"/>
                      </a:endParaRPr>
                    </a:p>
                  </a:txBody>
                  <a:tcPr marL="7180" marR="7180" marT="71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ru-RU" sz="1600" b="0" i="0" u="none" strike="noStrike" dirty="0">
                          <a:solidFill>
                            <a:srgbClr val="000000"/>
                          </a:solidFill>
                          <a:latin typeface="Times New Roman"/>
                        </a:rPr>
                        <a:t>тыс. руб</a:t>
                      </a:r>
                      <a:r>
                        <a:rPr lang="ru-RU" sz="1000" b="0" i="0" u="none" strike="noStrike" dirty="0">
                          <a:solidFill>
                            <a:srgbClr val="000000"/>
                          </a:solidFill>
                          <a:latin typeface="Times New Roman"/>
                        </a:rPr>
                        <a:t>.</a:t>
                      </a:r>
                    </a:p>
                  </a:txBody>
                  <a:tcPr marL="7180" marR="7180" marT="718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0586">
                <a:tc rowSpan="2">
                  <a:txBody>
                    <a:bodyPr/>
                    <a:lstStyle/>
                    <a:p>
                      <a:pPr algn="ctr" fontAlgn="ctr"/>
                      <a:r>
                        <a:rPr lang="ru-RU" sz="1600" b="0" i="0" u="none" strike="noStrike">
                          <a:solidFill>
                            <a:srgbClr val="000000"/>
                          </a:solidFill>
                          <a:latin typeface="Times New Roman"/>
                        </a:rPr>
                        <a:t>Виды</a:t>
                      </a:r>
                      <a:br>
                        <a:rPr lang="ru-RU" sz="1600" b="0" i="0" u="none" strike="noStrike">
                          <a:solidFill>
                            <a:srgbClr val="000000"/>
                          </a:solidFill>
                          <a:latin typeface="Times New Roman"/>
                        </a:rPr>
                      </a:br>
                      <a:r>
                        <a:rPr lang="ru-RU" sz="1600" b="0" i="0" u="none" strike="noStrike">
                          <a:solidFill>
                            <a:srgbClr val="000000"/>
                          </a:solidFill>
                          <a:latin typeface="Times New Roman"/>
                        </a:rPr>
                        <a:t> заимствований</a:t>
                      </a:r>
                      <a:br>
                        <a:rPr lang="ru-RU" sz="1600" b="0" i="0" u="none" strike="noStrike">
                          <a:solidFill>
                            <a:srgbClr val="000000"/>
                          </a:solidFill>
                          <a:latin typeface="Times New Roman"/>
                        </a:rPr>
                      </a:br>
                      <a:endParaRPr lang="ru-RU" sz="1600" b="0" i="0" u="none" strike="noStrike">
                        <a:solidFill>
                          <a:srgbClr val="000000"/>
                        </a:solidFill>
                        <a:latin typeface="Times New Roman"/>
                      </a:endParaRPr>
                    </a:p>
                  </a:txBody>
                  <a:tcPr marL="7180" marR="7180" marT="71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ru-RU" sz="1600" b="0" i="0" u="none" strike="noStrike">
                          <a:solidFill>
                            <a:srgbClr val="000000"/>
                          </a:solidFill>
                          <a:latin typeface="Times New Roman"/>
                        </a:rPr>
                        <a:t>Объем внутреннего долга </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2"/>
                  </a:ext>
                </a:extLst>
              </a:tr>
              <a:tr h="1000618">
                <a:tc vMerge="1">
                  <a:txBody>
                    <a:bodyPr/>
                    <a:lstStyle/>
                    <a:p>
                      <a:endParaRPr lang="ru-RU"/>
                    </a:p>
                  </a:txBody>
                  <a:tcPr/>
                </a:tc>
                <a:tc>
                  <a:txBody>
                    <a:bodyPr/>
                    <a:lstStyle/>
                    <a:p>
                      <a:pPr algn="ctr" fontAlgn="ctr"/>
                      <a:r>
                        <a:rPr lang="ru-RU" sz="1600" b="0" i="0" u="none" strike="noStrike" dirty="0">
                          <a:solidFill>
                            <a:srgbClr val="000000"/>
                          </a:solidFill>
                          <a:latin typeface="Times New Roman"/>
                        </a:rPr>
                        <a:t>Объем долга по утвержденному бюджету </a:t>
                      </a:r>
                      <a:br>
                        <a:rPr lang="ru-RU" sz="1600" b="0" i="0" u="none" strike="noStrike" dirty="0">
                          <a:solidFill>
                            <a:srgbClr val="000000"/>
                          </a:solidFill>
                          <a:latin typeface="Times New Roman"/>
                        </a:rPr>
                      </a:br>
                      <a:r>
                        <a:rPr lang="ru-RU" sz="1600" b="0" i="0" u="none" strike="noStrike" dirty="0">
                          <a:solidFill>
                            <a:srgbClr val="000000"/>
                          </a:solidFill>
                          <a:latin typeface="Times New Roman"/>
                        </a:rPr>
                        <a:t>на 01.01.2021 года</a:t>
                      </a:r>
                      <a:br>
                        <a:rPr lang="ru-RU" sz="1600" b="0" i="0" u="none" strike="noStrike" dirty="0">
                          <a:solidFill>
                            <a:srgbClr val="000000"/>
                          </a:solidFill>
                          <a:latin typeface="Times New Roman"/>
                        </a:rPr>
                      </a:br>
                      <a:endParaRPr lang="ru-RU" sz="1600" b="0" i="0" u="none" strike="noStrike" dirty="0">
                        <a:solidFill>
                          <a:srgbClr val="000000"/>
                        </a:solidFill>
                        <a:latin typeface="Times New Roman"/>
                      </a:endParaRP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600" b="0" i="0" u="none" strike="noStrike">
                          <a:solidFill>
                            <a:srgbClr val="000000"/>
                          </a:solidFill>
                          <a:latin typeface="Times New Roman"/>
                        </a:rPr>
                        <a:t>Фактический объем долга на 01.01.2022 года</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latin typeface="Times New Roman"/>
                        </a:rPr>
                        <a:t>Процент </a:t>
                      </a:r>
                      <a:r>
                        <a:rPr lang="ru-RU" sz="1400" b="0" i="0" u="none" strike="noStrike" dirty="0" err="1">
                          <a:solidFill>
                            <a:srgbClr val="000000"/>
                          </a:solidFill>
                          <a:latin typeface="Times New Roman"/>
                        </a:rPr>
                        <a:t>испол-нения</a:t>
                      </a:r>
                      <a:r>
                        <a:rPr lang="ru-RU" sz="1400" b="0" i="0" u="none" strike="noStrike" dirty="0">
                          <a:solidFill>
                            <a:srgbClr val="000000"/>
                          </a:solidFill>
                          <a:latin typeface="Times New Roman"/>
                        </a:rPr>
                        <a:t> </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93755">
                <a:tc>
                  <a:txBody>
                    <a:bodyPr/>
                    <a:lstStyle/>
                    <a:p>
                      <a:pPr algn="l" fontAlgn="ctr"/>
                      <a:r>
                        <a:rPr lang="ru-RU" sz="1600" b="0" i="0" u="none" strike="noStrike">
                          <a:solidFill>
                            <a:srgbClr val="000000"/>
                          </a:solidFill>
                          <a:latin typeface="Times New Roman"/>
                        </a:rPr>
                        <a:t>1.Кредиты, полученные от  кредитных организаций бюджетом городского округа в валюте Российской Федерации  </a:t>
                      </a:r>
                    </a:p>
                  </a:txBody>
                  <a:tcPr marL="7180" marR="7180" marT="71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ctr"/>
                      <a:r>
                        <a:rPr lang="ru-RU" sz="1600" b="0" i="0" u="none" strike="noStrike">
                          <a:solidFill>
                            <a:srgbClr val="000000"/>
                          </a:solidFill>
                          <a:latin typeface="Times New Roman"/>
                        </a:rPr>
                        <a:t>0,000</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ctr"/>
                      <a:r>
                        <a:rPr lang="ru-RU" sz="1600" b="0" i="0" u="none" strike="noStrike">
                          <a:solidFill>
                            <a:srgbClr val="000000"/>
                          </a:solidFill>
                          <a:latin typeface="Times New Roman"/>
                        </a:rPr>
                        <a:t>30 955,000</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ctr"/>
                      <a:r>
                        <a:rPr lang="ru-RU" sz="1400" b="0" i="0" u="none" strike="noStrike" dirty="0">
                          <a:solidFill>
                            <a:srgbClr val="000000"/>
                          </a:solidFill>
                          <a:latin typeface="Times New Roman"/>
                        </a:rPr>
                        <a:t> </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10004"/>
                  </a:ext>
                </a:extLst>
              </a:tr>
              <a:tr h="1020046">
                <a:tc>
                  <a:txBody>
                    <a:bodyPr/>
                    <a:lstStyle/>
                    <a:p>
                      <a:pPr algn="l" fontAlgn="ctr"/>
                      <a:r>
                        <a:rPr lang="ru-RU" sz="1600" b="0" i="0" u="none" strike="noStrike">
                          <a:solidFill>
                            <a:srgbClr val="000000"/>
                          </a:solidFill>
                          <a:latin typeface="Times New Roman"/>
                        </a:rPr>
                        <a:t>2.Бюджетные кредиты    от других бюджетов бюджетной системы Российской Федерации в валюте Российской Федерации</a:t>
                      </a:r>
                    </a:p>
                  </a:txBody>
                  <a:tcPr marL="7180" marR="7180" marT="71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ctr"/>
                      <a:r>
                        <a:rPr lang="ru-RU" sz="1600" b="0" i="0" u="none" strike="noStrike">
                          <a:solidFill>
                            <a:srgbClr val="000000"/>
                          </a:solidFill>
                          <a:latin typeface="Times New Roman"/>
                        </a:rPr>
                        <a:t>152 673,163</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ctr"/>
                      <a:r>
                        <a:rPr lang="ru-RU" sz="1600" b="0" i="0" u="none" strike="noStrike">
                          <a:solidFill>
                            <a:srgbClr val="000000"/>
                          </a:solidFill>
                          <a:latin typeface="Times New Roman"/>
                        </a:rPr>
                        <a:t>119 278,530</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ctr"/>
                      <a:r>
                        <a:rPr lang="ru-RU" sz="1400" b="0" i="0" u="none" strike="noStrike" dirty="0">
                          <a:solidFill>
                            <a:srgbClr val="000000"/>
                          </a:solidFill>
                          <a:latin typeface="Times New Roman"/>
                        </a:rPr>
                        <a:t>78,13</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extLst>
                  <a:ext uri="{0D108BD9-81ED-4DB2-BD59-A6C34878D82A}">
                    <a16:rowId xmlns:a16="http://schemas.microsoft.com/office/drawing/2014/main" val="10005"/>
                  </a:ext>
                </a:extLst>
              </a:tr>
              <a:tr h="524596">
                <a:tc>
                  <a:txBody>
                    <a:bodyPr/>
                    <a:lstStyle/>
                    <a:p>
                      <a:pPr algn="ctr" fontAlgn="ctr"/>
                      <a:r>
                        <a:rPr lang="ru-RU" sz="1600" b="1" i="0" u="none" strike="noStrike">
                          <a:solidFill>
                            <a:srgbClr val="000000"/>
                          </a:solidFill>
                          <a:latin typeface="Times New Roman"/>
                        </a:rPr>
                        <a:t>Всего</a:t>
                      </a:r>
                    </a:p>
                  </a:txBody>
                  <a:tcPr marL="7180" marR="7180" marT="71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600" b="1" i="0" u="none" strike="noStrike">
                          <a:solidFill>
                            <a:srgbClr val="000000"/>
                          </a:solidFill>
                          <a:latin typeface="Times New Roman"/>
                        </a:rPr>
                        <a:t>152 673,163</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600" b="1" i="0" u="none" strike="noStrike">
                          <a:solidFill>
                            <a:srgbClr val="000000"/>
                          </a:solidFill>
                          <a:latin typeface="Times New Roman"/>
                        </a:rPr>
                        <a:t>150 233,530</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400" b="1" i="0" u="none" strike="noStrike" dirty="0">
                          <a:solidFill>
                            <a:srgbClr val="000000"/>
                          </a:solidFill>
                          <a:latin typeface="Times New Roman"/>
                        </a:rPr>
                        <a:t>98,40</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15910">
                <a:tc>
                  <a:txBody>
                    <a:bodyPr/>
                    <a:lstStyle/>
                    <a:p>
                      <a:pPr algn="ctr" fontAlgn="ctr"/>
                      <a:endParaRPr lang="ru-RU" sz="1600" b="0" i="0" u="none" strike="noStrike">
                        <a:solidFill>
                          <a:srgbClr val="000000"/>
                        </a:solidFill>
                        <a:latin typeface="Times New Roman"/>
                      </a:endParaRPr>
                    </a:p>
                  </a:txBody>
                  <a:tcPr marL="7180" marR="7180" marT="718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ru-RU" sz="1600" b="0" i="0" u="none" strike="noStrike">
                        <a:solidFill>
                          <a:srgbClr val="000000"/>
                        </a:solidFill>
                        <a:latin typeface="Times New Roman"/>
                      </a:endParaRPr>
                    </a:p>
                  </a:txBody>
                  <a:tcPr marL="7180" marR="7180" marT="718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ru-RU" sz="1600" b="0" i="0" u="none" strike="noStrike">
                        <a:solidFill>
                          <a:srgbClr val="000000"/>
                        </a:solidFill>
                        <a:latin typeface="Times New Roman"/>
                      </a:endParaRPr>
                    </a:p>
                  </a:txBody>
                  <a:tcPr marL="7180" marR="7180" marT="718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ru-RU" sz="1000" b="0" i="0" u="none" strike="noStrike" dirty="0">
                        <a:solidFill>
                          <a:srgbClr val="000000"/>
                        </a:solidFill>
                        <a:latin typeface="Times New Roman"/>
                      </a:endParaRPr>
                    </a:p>
                  </a:txBody>
                  <a:tcPr marL="7180" marR="7180" marT="718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816038">
                <a:tc gridSpan="4">
                  <a:txBody>
                    <a:bodyPr/>
                    <a:lstStyle/>
                    <a:p>
                      <a:pPr algn="l" fontAlgn="b"/>
                      <a:r>
                        <a:rPr lang="ru-RU" sz="1600" b="0" i="0" u="none" strike="noStrike" dirty="0">
                          <a:solidFill>
                            <a:srgbClr val="000000"/>
                          </a:solidFill>
                          <a:latin typeface="Times New Roman"/>
                        </a:rPr>
                        <a:t>Решением Думы городского округа Спасск-Дальний  от 25.12.2020 года № 63-НПА «О  бюджете городского округа Спасск - Дальний на 2021  год и плановый период 2022  и 2023 годов»  установлен предельный объем муниципального внутреннего долга на 01.01.2022 года 178114 тыс. руб.</a:t>
                      </a:r>
                    </a:p>
                  </a:txBody>
                  <a:tcPr marL="7180" marR="7180" marT="7180" marB="0" anchor="b">
                    <a:lnL>
                      <a:noFill/>
                    </a:lnL>
                    <a:lnR>
                      <a:noFill/>
                    </a:lnR>
                    <a:lnT>
                      <a:noFill/>
                    </a:lnT>
                    <a:lnB>
                      <a:noFill/>
                    </a:lnB>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a:graphicFrameLocks noGrp="1"/>
          </p:cNvGraphicFramePr>
          <p:nvPr/>
        </p:nvGraphicFramePr>
        <p:xfrm>
          <a:off x="-79375" y="400844"/>
          <a:ext cx="9302750" cy="60563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6ADB87-4262-4352-8C47-2EB2887AFD24}"/>
              </a:ext>
            </a:extLst>
          </p:cNvPr>
          <p:cNvSpPr>
            <a:spLocks noGrp="1"/>
          </p:cNvSpPr>
          <p:nvPr>
            <p:ph type="title"/>
          </p:nvPr>
        </p:nvSpPr>
        <p:spPr>
          <a:xfrm>
            <a:off x="755576" y="404664"/>
            <a:ext cx="8229600" cy="648072"/>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ru-RU" sz="1800" b="1" dirty="0">
                <a:latin typeface="Times New Roman" panose="02020603050405020304" pitchFamily="18" charset="0"/>
                <a:cs typeface="Times New Roman" panose="02020603050405020304" pitchFamily="18" charset="0"/>
              </a:rPr>
              <a:t>Основные задачи  и направления бюджетной политики </a:t>
            </a:r>
            <a:br>
              <a:rPr lang="ru-RU" sz="1800" b="1" dirty="0">
                <a:latin typeface="Times New Roman" panose="02020603050405020304" pitchFamily="18" charset="0"/>
                <a:cs typeface="Times New Roman" panose="02020603050405020304" pitchFamily="18" charset="0"/>
              </a:rPr>
            </a:br>
            <a:r>
              <a:rPr lang="ru-RU" sz="1800" b="1" dirty="0">
                <a:latin typeface="Times New Roman" panose="02020603050405020304" pitchFamily="18" charset="0"/>
                <a:cs typeface="Times New Roman" panose="02020603050405020304" pitchFamily="18" charset="0"/>
              </a:rPr>
              <a:t>городского округа Спасск-Дальний</a:t>
            </a:r>
          </a:p>
        </p:txBody>
      </p:sp>
      <p:sp>
        <p:nvSpPr>
          <p:cNvPr id="3" name="Объект 2">
            <a:extLst>
              <a:ext uri="{FF2B5EF4-FFF2-40B4-BE49-F238E27FC236}">
                <a16:creationId xmlns:a16="http://schemas.microsoft.com/office/drawing/2014/main" id="{BFCD0715-EC0D-4F08-9C44-C40FAF130E44}"/>
              </a:ext>
            </a:extLst>
          </p:cNvPr>
          <p:cNvSpPr>
            <a:spLocks noGrp="1"/>
          </p:cNvSpPr>
          <p:nvPr>
            <p:ph idx="1"/>
          </p:nvPr>
        </p:nvSpPr>
        <p:spPr>
          <a:xfrm>
            <a:off x="457200" y="1600200"/>
            <a:ext cx="8229600" cy="470912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55000" lnSpcReduction="20000"/>
          </a:bodyPr>
          <a:lstStyle/>
          <a:p>
            <a:r>
              <a:rPr lang="ru-RU" dirty="0"/>
              <a:t>- приоритет бюджетных расходов определяется направлением на реализацию целей национальных и региональных проектов;</a:t>
            </a:r>
          </a:p>
          <a:p>
            <a:r>
              <a:rPr lang="ru-RU" dirty="0"/>
              <a:t>- повышение качества прогнозирования и исполнения бюджета главными администраторами доходов;</a:t>
            </a:r>
          </a:p>
          <a:p>
            <a:r>
              <a:rPr lang="ru-RU" dirty="0"/>
              <a:t>- обеспечение исполнения всех условий, установленных соглашениями, заключенными с министерством финансов Приморского края;</a:t>
            </a:r>
          </a:p>
          <a:p>
            <a:r>
              <a:rPr lang="ru-RU" dirty="0"/>
              <a:t>- осуществление долговой политики, позволяющей остаться на среднем уровне долговой устойчивости, с последующим выходом на высокий уровень;</a:t>
            </a:r>
          </a:p>
          <a:p>
            <a:r>
              <a:rPr lang="ru-RU" dirty="0"/>
              <a:t>- запрет на увеличение численности как муниципальных служащих, так и работников муниципальных учреждений;</a:t>
            </a:r>
          </a:p>
          <a:p>
            <a:r>
              <a:rPr lang="ru-RU" dirty="0"/>
              <a:t>- внедрение единых федеральных стандартов внутреннего финансового контроля и внутреннего финансового аудита;</a:t>
            </a:r>
          </a:p>
          <a:p>
            <a:r>
              <a:rPr lang="ru-RU" dirty="0"/>
              <a:t>- обеспечение информационной открытости бюджетного процесса;</a:t>
            </a:r>
          </a:p>
          <a:p>
            <a:r>
              <a:rPr lang="ru-RU" dirty="0"/>
              <a:t>- повышение степени участия граждан в определении приоритетных направлений бюджетных расходов методами инициативного бюджетирования.</a:t>
            </a:r>
          </a:p>
          <a:p>
            <a:r>
              <a:rPr lang="ru-RU" dirty="0"/>
              <a:t>	Налоговая политика предусматривает проведение ежегодной оценки эффективности действующих налоговых льгот и ставок по местным налогам.</a:t>
            </a:r>
          </a:p>
          <a:p>
            <a:endParaRPr lang="ru-RU" dirty="0"/>
          </a:p>
        </p:txBody>
      </p:sp>
    </p:spTree>
    <p:extLst>
      <p:ext uri="{BB962C8B-B14F-4D97-AF65-F5344CB8AC3E}">
        <p14:creationId xmlns:p14="http://schemas.microsoft.com/office/powerpoint/2010/main" val="1413169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76D907CA-0469-4756-8195-B1F2DBABC77F}"/>
              </a:ext>
            </a:extLst>
          </p:cNvPr>
          <p:cNvSpPr>
            <a:spLocks noGrp="1"/>
          </p:cNvSpPr>
          <p:nvPr>
            <p:ph type="title"/>
          </p:nvPr>
        </p:nvSpPr>
        <p:spPr>
          <a:xfrm>
            <a:off x="457200" y="274638"/>
            <a:ext cx="8229600" cy="706090"/>
          </a:xfrm>
        </p:spPr>
        <p:txBody>
          <a:bodyPr>
            <a:normAutofit/>
          </a:bodyPr>
          <a:lstStyle/>
          <a:p>
            <a:r>
              <a:rPr lang="ru-RU" sz="2000" b="1" dirty="0">
                <a:latin typeface="Times New Roman" panose="02020603050405020304" pitchFamily="18" charset="0"/>
                <a:cs typeface="Times New Roman" panose="02020603050405020304" pitchFamily="18" charset="0"/>
              </a:rPr>
              <a:t>Основные показатели социально-экономического развития </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городского округа Спасск-Дальний</a:t>
            </a:r>
            <a:endParaRPr lang="ru-RU" dirty="0"/>
          </a:p>
        </p:txBody>
      </p:sp>
      <p:graphicFrame>
        <p:nvGraphicFramePr>
          <p:cNvPr id="6" name="Таблица 6">
            <a:extLst>
              <a:ext uri="{FF2B5EF4-FFF2-40B4-BE49-F238E27FC236}">
                <a16:creationId xmlns:a16="http://schemas.microsoft.com/office/drawing/2014/main" id="{E0D94773-4C98-4C8E-A39C-69866594B104}"/>
              </a:ext>
            </a:extLst>
          </p:cNvPr>
          <p:cNvGraphicFramePr>
            <a:graphicFrameLocks noGrp="1"/>
          </p:cNvGraphicFramePr>
          <p:nvPr>
            <p:ph idx="1"/>
            <p:extLst>
              <p:ext uri="{D42A27DB-BD31-4B8C-83A1-F6EECF244321}">
                <p14:modId xmlns:p14="http://schemas.microsoft.com/office/powerpoint/2010/main" val="3215711887"/>
              </p:ext>
            </p:extLst>
          </p:nvPr>
        </p:nvGraphicFramePr>
        <p:xfrm>
          <a:off x="467544" y="1124744"/>
          <a:ext cx="8219256" cy="5039636"/>
        </p:xfrm>
        <a:graphic>
          <a:graphicData uri="http://schemas.openxmlformats.org/drawingml/2006/table">
            <a:tbl>
              <a:tblPr firstRow="1" bandRow="1">
                <a:tableStyleId>{5C22544A-7EE6-4342-B048-85BDC9FD1C3A}</a:tableStyleId>
              </a:tblPr>
              <a:tblGrid>
                <a:gridCol w="4608512">
                  <a:extLst>
                    <a:ext uri="{9D8B030D-6E8A-4147-A177-3AD203B41FA5}">
                      <a16:colId xmlns:a16="http://schemas.microsoft.com/office/drawing/2014/main" val="3540152207"/>
                    </a:ext>
                  </a:extLst>
                </a:gridCol>
                <a:gridCol w="1152128">
                  <a:extLst>
                    <a:ext uri="{9D8B030D-6E8A-4147-A177-3AD203B41FA5}">
                      <a16:colId xmlns:a16="http://schemas.microsoft.com/office/drawing/2014/main" val="1435915026"/>
                    </a:ext>
                  </a:extLst>
                </a:gridCol>
                <a:gridCol w="1080120">
                  <a:extLst>
                    <a:ext uri="{9D8B030D-6E8A-4147-A177-3AD203B41FA5}">
                      <a16:colId xmlns:a16="http://schemas.microsoft.com/office/drawing/2014/main" val="524055982"/>
                    </a:ext>
                  </a:extLst>
                </a:gridCol>
                <a:gridCol w="1378496">
                  <a:extLst>
                    <a:ext uri="{9D8B030D-6E8A-4147-A177-3AD203B41FA5}">
                      <a16:colId xmlns:a16="http://schemas.microsoft.com/office/drawing/2014/main" val="2836298484"/>
                    </a:ext>
                  </a:extLst>
                </a:gridCol>
              </a:tblGrid>
              <a:tr h="387821">
                <a:tc>
                  <a:txBody>
                    <a:bodyPr/>
                    <a:lstStyle/>
                    <a:p>
                      <a:endParaRPr lang="ru-RU" dirty="0"/>
                    </a:p>
                  </a:txBody>
                  <a:tcPr/>
                </a:tc>
                <a:tc>
                  <a:txBody>
                    <a:bodyPr/>
                    <a:lstStyle/>
                    <a:p>
                      <a:pPr algn="ctr">
                        <a:lnSpc>
                          <a:spcPct val="107000"/>
                        </a:lnSpc>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2020 год</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2021 год</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Динамика к аналогичному периоду прошлого года,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01867968"/>
                  </a:ext>
                </a:extLst>
              </a:tr>
              <a:tr h="387821">
                <a:tc>
                  <a:txBody>
                    <a:bodyPr/>
                    <a:lstStyle/>
                    <a:p>
                      <a:pPr algn="just">
                        <a:lnSpc>
                          <a:spcPct val="107000"/>
                        </a:lnSpc>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Численность населения, тыс. чел. (на начало отчетного года)</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39,77</a:t>
                      </a: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39,31</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98,8</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87780957"/>
                  </a:ext>
                </a:extLst>
              </a:tr>
              <a:tr h="387821">
                <a:tc>
                  <a:txBody>
                    <a:bodyPr/>
                    <a:lstStyle/>
                    <a:p>
                      <a:pPr algn="just">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Площадь территории, кв. км</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43,37</a:t>
                      </a: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43,37</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11305670"/>
                  </a:ext>
                </a:extLst>
              </a:tr>
              <a:tr h="387821">
                <a:tc>
                  <a:txBody>
                    <a:bodyPr/>
                    <a:lstStyle/>
                    <a:p>
                      <a:pPr algn="just">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Оборот крупных и средних организаций,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99,2</a:t>
                      </a: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131,7</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32,5 п. п.</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932181657"/>
                  </a:ext>
                </a:extLst>
              </a:tr>
              <a:tr h="387821">
                <a:tc>
                  <a:txBody>
                    <a:bodyPr/>
                    <a:lstStyle/>
                    <a:p>
                      <a:pPr algn="just">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Доля в обороте организаций края,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0,3</a:t>
                      </a: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0,3</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0 п.п.</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05867104"/>
                  </a:ext>
                </a:extLst>
              </a:tr>
              <a:tr h="387821">
                <a:tc>
                  <a:txBody>
                    <a:bodyPr/>
                    <a:lstStyle/>
                    <a:p>
                      <a:pPr algn="just">
                        <a:lnSpc>
                          <a:spcPct val="107000"/>
                        </a:lnSpc>
                      </a:pPr>
                      <a:r>
                        <a:rPr lang="ru-RU"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Объем отгруженных товаров собственного производства, выполненных работ, услуг собственными силами по чистым видам деятельности крупными и средними организациями млн. рублей (темп в действующих ценах)</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891,4</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908,4</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101,9</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95522861"/>
                  </a:ext>
                </a:extLst>
              </a:tr>
              <a:tr h="387821">
                <a:tc>
                  <a:txBody>
                    <a:bodyPr/>
                    <a:lstStyle/>
                    <a:p>
                      <a:pPr algn="just">
                        <a:lnSpc>
                          <a:spcPct val="107000"/>
                        </a:lnSpc>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Доля в объеме отгруженных товаров собственного производства, выполненных работ услуг собственными силами по чистым видам деятельности крупными и средними организациями края,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0,3</a:t>
                      </a: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0,3</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0 п.п.</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220009781"/>
                  </a:ext>
                </a:extLst>
              </a:tr>
              <a:tr h="387821">
                <a:tc>
                  <a:txBody>
                    <a:bodyPr/>
                    <a:lstStyle/>
                    <a:p>
                      <a:pPr algn="just">
                        <a:lnSpc>
                          <a:spcPct val="107000"/>
                        </a:lnSpc>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Строительство, млн. рублей</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4,4</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2 р</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245584353"/>
                  </a:ext>
                </a:extLst>
              </a:tr>
              <a:tr h="387821">
                <a:tc>
                  <a:txBody>
                    <a:bodyPr/>
                    <a:lstStyle/>
                    <a:p>
                      <a:pPr algn="just">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Оборот розничной торговли, млн. рублей</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167,0</a:t>
                      </a: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258,3</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144,5</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73185449"/>
                  </a:ext>
                </a:extLst>
              </a:tr>
              <a:tr h="387821">
                <a:tc>
                  <a:txBody>
                    <a:bodyPr/>
                    <a:lstStyle/>
                    <a:p>
                      <a:pPr algn="just">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Оборот общественного питания, млн рублей</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115,1</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87178164"/>
                  </a:ext>
                </a:extLst>
              </a:tr>
              <a:tr h="387821">
                <a:tc>
                  <a:txBody>
                    <a:bodyPr/>
                    <a:lstStyle/>
                    <a:p>
                      <a:pPr algn="just">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Объем платных услуг населению, млн рублей</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643,3</a:t>
                      </a: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732,6</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105,4</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48601456"/>
                  </a:ext>
                </a:extLst>
              </a:tr>
            </a:tbl>
          </a:graphicData>
        </a:graphic>
      </p:graphicFrame>
    </p:spTree>
    <p:extLst>
      <p:ext uri="{BB962C8B-B14F-4D97-AF65-F5344CB8AC3E}">
        <p14:creationId xmlns:p14="http://schemas.microsoft.com/office/powerpoint/2010/main" val="2400807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6">
            <a:extLst>
              <a:ext uri="{FF2B5EF4-FFF2-40B4-BE49-F238E27FC236}">
                <a16:creationId xmlns:a16="http://schemas.microsoft.com/office/drawing/2014/main" id="{E0D94773-4C98-4C8E-A39C-69866594B104}"/>
              </a:ext>
            </a:extLst>
          </p:cNvPr>
          <p:cNvGraphicFramePr>
            <a:graphicFrameLocks noGrp="1"/>
          </p:cNvGraphicFramePr>
          <p:nvPr>
            <p:ph idx="4294967295"/>
            <p:extLst>
              <p:ext uri="{D42A27DB-BD31-4B8C-83A1-F6EECF244321}">
                <p14:modId xmlns:p14="http://schemas.microsoft.com/office/powerpoint/2010/main" val="1478715483"/>
              </p:ext>
            </p:extLst>
          </p:nvPr>
        </p:nvGraphicFramePr>
        <p:xfrm>
          <a:off x="925513" y="476250"/>
          <a:ext cx="8219256" cy="6039388"/>
        </p:xfrm>
        <a:graphic>
          <a:graphicData uri="http://schemas.openxmlformats.org/drawingml/2006/table">
            <a:tbl>
              <a:tblPr firstRow="1" bandRow="1">
                <a:tableStyleId>{5C22544A-7EE6-4342-B048-85BDC9FD1C3A}</a:tableStyleId>
              </a:tblPr>
              <a:tblGrid>
                <a:gridCol w="4608512">
                  <a:extLst>
                    <a:ext uri="{9D8B030D-6E8A-4147-A177-3AD203B41FA5}">
                      <a16:colId xmlns:a16="http://schemas.microsoft.com/office/drawing/2014/main" val="3540152207"/>
                    </a:ext>
                  </a:extLst>
                </a:gridCol>
                <a:gridCol w="1152128">
                  <a:extLst>
                    <a:ext uri="{9D8B030D-6E8A-4147-A177-3AD203B41FA5}">
                      <a16:colId xmlns:a16="http://schemas.microsoft.com/office/drawing/2014/main" val="1435915026"/>
                    </a:ext>
                  </a:extLst>
                </a:gridCol>
                <a:gridCol w="1080120">
                  <a:extLst>
                    <a:ext uri="{9D8B030D-6E8A-4147-A177-3AD203B41FA5}">
                      <a16:colId xmlns:a16="http://schemas.microsoft.com/office/drawing/2014/main" val="524055982"/>
                    </a:ext>
                  </a:extLst>
                </a:gridCol>
                <a:gridCol w="1378496">
                  <a:extLst>
                    <a:ext uri="{9D8B030D-6E8A-4147-A177-3AD203B41FA5}">
                      <a16:colId xmlns:a16="http://schemas.microsoft.com/office/drawing/2014/main" val="2836298484"/>
                    </a:ext>
                  </a:extLst>
                </a:gridCol>
              </a:tblGrid>
              <a:tr h="360462">
                <a:tc>
                  <a:txBody>
                    <a:bodyPr/>
                    <a:lstStyle/>
                    <a:p>
                      <a:pPr algn="just">
                        <a:lnSpc>
                          <a:spcPct val="107000"/>
                        </a:lnSpc>
                      </a:pPr>
                      <a:r>
                        <a:rPr lang="ru-RU"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Малый бизнес</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gn="ctr">
                        <a:lnSpc>
                          <a:spcPct val="107000"/>
                        </a:lnSpc>
                      </a:pP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gn="ctr">
                        <a:lnSpc>
                          <a:spcPct val="107000"/>
                        </a:lnSpc>
                      </a:pP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gn="ctr">
                        <a:lnSpc>
                          <a:spcPct val="107000"/>
                        </a:lnSpc>
                      </a:pP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3574753823"/>
                  </a:ext>
                </a:extLst>
              </a:tr>
              <a:tr h="425943">
                <a:tc>
                  <a:txBody>
                    <a:bodyPr/>
                    <a:lstStyle/>
                    <a:p>
                      <a:pPr algn="just">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Малый бизнес, оборот малых предприятий (без учета ИП), млн рублей (темп роста в действующих ценах)</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3186,7</a:t>
                      </a: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3346,0</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105,0</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68155825"/>
                  </a:ext>
                </a:extLst>
              </a:tr>
              <a:tr h="366145">
                <a:tc>
                  <a:txBody>
                    <a:bodyPr/>
                    <a:lstStyle/>
                    <a:p>
                      <a:pPr algn="just">
                        <a:lnSpc>
                          <a:spcPct val="107000"/>
                        </a:lnSpc>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Доля малых предприятий (без учета ИП) в числе хозяйствующих субъектов,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61,4</a:t>
                      </a: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61,2</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- 0,2 п.п.</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61503846"/>
                  </a:ext>
                </a:extLst>
              </a:tr>
              <a:tr h="372250">
                <a:tc>
                  <a:txBody>
                    <a:bodyPr/>
                    <a:lstStyle/>
                    <a:p>
                      <a:pPr algn="just">
                        <a:lnSpc>
                          <a:spcPct val="107000"/>
                        </a:lnSpc>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Количество малых предприятий (без учета ИП), ед.</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264</a:t>
                      </a: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254</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96,2</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37833032"/>
                  </a:ext>
                </a:extLst>
              </a:tr>
              <a:tr h="378355">
                <a:tc>
                  <a:txBody>
                    <a:bodyPr/>
                    <a:lstStyle/>
                    <a:p>
                      <a:pPr algn="just">
                        <a:lnSpc>
                          <a:spcPct val="107000"/>
                        </a:lnSpc>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Число индивидуальных предпринимателей (ИП), чел.</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903</a:t>
                      </a: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793</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87,8</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073280953"/>
                  </a:ext>
                </a:extLst>
              </a:tr>
              <a:tr h="384460">
                <a:tc>
                  <a:txBody>
                    <a:bodyPr/>
                    <a:lstStyle/>
                    <a:p>
                      <a:pPr algn="just">
                        <a:lnSpc>
                          <a:spcPct val="107000"/>
                        </a:lnSpc>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Численность занятых в малом бизнесе (без учета ИП), тыс. чел.</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2,45</a:t>
                      </a: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2,58</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105,3</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41767830"/>
                  </a:ext>
                </a:extLst>
              </a:tr>
              <a:tr h="425943">
                <a:tc>
                  <a:txBody>
                    <a:bodyPr/>
                    <a:lstStyle/>
                    <a:p>
                      <a:pPr algn="just">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Доля занятых в малом бизнесе (без учета ИП) в общей численности занятых в экономике,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25,5</a:t>
                      </a: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27,7</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2,2 п.п.</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04751127"/>
                  </a:ext>
                </a:extLst>
              </a:tr>
              <a:tr h="324662">
                <a:tc>
                  <a:txBody>
                    <a:bodyPr/>
                    <a:lstStyle/>
                    <a:p>
                      <a:pPr algn="just">
                        <a:lnSpc>
                          <a:spcPct val="107000"/>
                        </a:lnSpc>
                      </a:pPr>
                      <a:r>
                        <a:rPr lang="ru-RU"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Социальные индикаторы</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96442590"/>
                  </a:ext>
                </a:extLst>
              </a:tr>
              <a:tr h="425943">
                <a:tc>
                  <a:txBody>
                    <a:bodyPr/>
                    <a:lstStyle/>
                    <a:p>
                      <a:pPr algn="just">
                        <a:lnSpc>
                          <a:spcPct val="107000"/>
                        </a:lnSpc>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Среднемесячная заработная плата по крупным и средним организациям, рублей (январь-август)</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41320,3</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44475,1</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107,6</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211173580"/>
                  </a:ext>
                </a:extLst>
              </a:tr>
              <a:tr h="336872">
                <a:tc>
                  <a:txBody>
                    <a:bodyPr/>
                    <a:lstStyle/>
                    <a:p>
                      <a:pPr algn="just">
                        <a:lnSpc>
                          <a:spcPct val="107000"/>
                        </a:lnSpc>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Просроченная задолженность по заработной плате, млн. рублей</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11,88</a:t>
                      </a: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8,9</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74,9</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26116801"/>
                  </a:ext>
                </a:extLst>
              </a:tr>
              <a:tr h="270969">
                <a:tc>
                  <a:txBody>
                    <a:bodyPr/>
                    <a:lstStyle/>
                    <a:p>
                      <a:pPr algn="just">
                        <a:lnSpc>
                          <a:spcPct val="107000"/>
                        </a:lnSpc>
                      </a:pPr>
                      <a:r>
                        <a:rPr lang="ru-RU"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Инвестиционное развитие</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49741867"/>
                  </a:ext>
                </a:extLst>
              </a:tr>
              <a:tr h="360040">
                <a:tc>
                  <a:txBody>
                    <a:bodyPr/>
                    <a:lstStyle/>
                    <a:p>
                      <a:pPr algn="just">
                        <a:lnSpc>
                          <a:spcPct val="107000"/>
                        </a:lnSpc>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Объем инвестиций в основной капитал, млн. рублей</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485,1</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501,9</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100,1</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074779225"/>
                  </a:ext>
                </a:extLst>
              </a:tr>
              <a:tr h="283179">
                <a:tc>
                  <a:txBody>
                    <a:bodyPr/>
                    <a:lstStyle/>
                    <a:p>
                      <a:pPr algn="just">
                        <a:lnSpc>
                          <a:spcPct val="107000"/>
                        </a:lnSpc>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Введено жилья, кв. м</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1722</a:t>
                      </a: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2790</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1,6 р</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81717103"/>
                  </a:ext>
                </a:extLst>
              </a:tr>
              <a:tr h="370998">
                <a:tc>
                  <a:txBody>
                    <a:bodyPr/>
                    <a:lstStyle/>
                    <a:p>
                      <a:pPr algn="just">
                        <a:lnSpc>
                          <a:spcPct val="107000"/>
                        </a:lnSpc>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Обеспеченность жильем на душу населения, кв. м (на конец года)</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27,2</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nchor="ctr"/>
                </a:tc>
                <a:tc>
                  <a:txBody>
                    <a:bodyPr/>
                    <a:lstStyle/>
                    <a:p>
                      <a:pPr algn="ct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nchor="ctr"/>
                </a:tc>
                <a:extLst>
                  <a:ext uri="{0D108BD9-81ED-4DB2-BD59-A6C34878D82A}">
                    <a16:rowId xmlns:a16="http://schemas.microsoft.com/office/drawing/2014/main" val="103672300"/>
                  </a:ext>
                </a:extLst>
              </a:tr>
              <a:tr h="222129">
                <a:tc>
                  <a:txBody>
                    <a:bodyPr/>
                    <a:lstStyle/>
                    <a:p>
                      <a:pPr algn="just">
                        <a:lnSpc>
                          <a:spcPct val="107000"/>
                        </a:lnSpc>
                      </a:pPr>
                      <a:r>
                        <a:rPr lang="ru-RU"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Занятость населения</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ru-RU" sz="12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ru-RU" sz="12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ru-RU" sz="12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52719188"/>
                  </a:ext>
                </a:extLst>
              </a:tr>
              <a:tr h="425943">
                <a:tc>
                  <a:txBody>
                    <a:bodyPr/>
                    <a:lstStyle/>
                    <a:p>
                      <a:pPr algn="just">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Уровень зарегистрированной безработицы к экономически активному населению,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1,9</a:t>
                      </a: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- 0,7 п.п.</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77968164"/>
                  </a:ext>
                </a:extLst>
              </a:tr>
              <a:tr h="305095">
                <a:tc>
                  <a:txBody>
                    <a:bodyPr/>
                    <a:lstStyle/>
                    <a:p>
                      <a:pPr algn="just">
                        <a:lnSpc>
                          <a:spcPct val="107000"/>
                        </a:lnSpc>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Нагрузка незанятого населения на 100 заявленных вакансий, человек</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155,3</a:t>
                      </a:r>
                    </a:p>
                  </a:txBody>
                  <a:tcPr marL="68580" marR="68580" marT="0" marB="0" anchor="ctr"/>
                </a:tc>
                <a:tc>
                  <a:txBody>
                    <a:bodyPr/>
                    <a:lstStyle/>
                    <a:p>
                      <a:pPr algn="ctr">
                        <a:lnSpc>
                          <a:spcPct val="107000"/>
                        </a:lnSpc>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85,9</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55,3</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07813711"/>
                  </a:ext>
                </a:extLst>
              </a:tr>
            </a:tbl>
          </a:graphicData>
        </a:graphic>
      </p:graphicFrame>
    </p:spTree>
    <p:extLst>
      <p:ext uri="{BB962C8B-B14F-4D97-AF65-F5344CB8AC3E}">
        <p14:creationId xmlns:p14="http://schemas.microsoft.com/office/powerpoint/2010/main" val="1782898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74000"/>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9B947E-4EDB-40F3-97D4-061D51C76CA9}"/>
              </a:ext>
            </a:extLst>
          </p:cNvPr>
          <p:cNvSpPr>
            <a:spLocks noGrp="1"/>
          </p:cNvSpPr>
          <p:nvPr>
            <p:ph type="title"/>
          </p:nvPr>
        </p:nvSpPr>
        <p:spPr>
          <a:xfrm>
            <a:off x="457200" y="274638"/>
            <a:ext cx="8229600" cy="1570186"/>
          </a:xfrm>
        </p:spPr>
        <p:txBody>
          <a:bodyPr>
            <a:normAutofit/>
          </a:bodyPr>
          <a:lstStyle/>
          <a:p>
            <a:r>
              <a:rPr lang="ru-RU" sz="1800" dirty="0"/>
              <a:t>                                      </a:t>
            </a:r>
            <a:r>
              <a:rPr lang="ru-RU" sz="1800" b="1" dirty="0"/>
              <a:t>АДМИНИСТРАТИВНО-ТЕРРИТОРИАЛЬНОЕ ДЕЛЕНИЕ </a:t>
            </a:r>
            <a:br>
              <a:rPr lang="ru-RU" sz="1800" b="1" dirty="0"/>
            </a:br>
            <a:r>
              <a:rPr lang="ru-RU" sz="1800" b="1" dirty="0"/>
              <a:t>                                                 ГОРОДСКОГО ОКРУГА СПАССК-ДАЛЬНИЙ</a:t>
            </a:r>
          </a:p>
        </p:txBody>
      </p:sp>
      <p:pic>
        <p:nvPicPr>
          <p:cNvPr id="6" name="Объект 5">
            <a:extLst>
              <a:ext uri="{FF2B5EF4-FFF2-40B4-BE49-F238E27FC236}">
                <a16:creationId xmlns:a16="http://schemas.microsoft.com/office/drawing/2014/main" id="{ECDE5962-8761-4DD5-A78C-A2A2A7F64E52}"/>
              </a:ext>
            </a:extLst>
          </p:cNvPr>
          <p:cNvPicPr>
            <a:picLocks noGrp="1" noChangeAspect="1"/>
          </p:cNvPicPr>
          <p:nvPr>
            <p:ph idx="1"/>
          </p:nvPr>
        </p:nvPicPr>
        <p:blipFill>
          <a:blip r:embed="rId2"/>
          <a:stretch>
            <a:fillRect/>
          </a:stretch>
        </p:blipFill>
        <p:spPr>
          <a:xfrm>
            <a:off x="459591" y="2205037"/>
            <a:ext cx="8229189" cy="4378325"/>
          </a:xfrm>
        </p:spPr>
      </p:pic>
      <p:pic>
        <p:nvPicPr>
          <p:cNvPr id="4" name="Рисунок 3">
            <a:extLst>
              <a:ext uri="{FF2B5EF4-FFF2-40B4-BE49-F238E27FC236}">
                <a16:creationId xmlns:a16="http://schemas.microsoft.com/office/drawing/2014/main" id="{EE2A2A60-7291-4529-A2F1-520F086FEAC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04664"/>
            <a:ext cx="2026568" cy="1440160"/>
          </a:xfrm>
          <a:prstGeom prst="rect">
            <a:avLst/>
          </a:prstGeom>
          <a:noFill/>
          <a:ln>
            <a:noFill/>
          </a:ln>
        </p:spPr>
      </p:pic>
    </p:spTree>
    <p:extLst>
      <p:ext uri="{BB962C8B-B14F-4D97-AF65-F5344CB8AC3E}">
        <p14:creationId xmlns:p14="http://schemas.microsoft.com/office/powerpoint/2010/main" val="32853160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6" name="Заголовок 15">
            <a:extLst>
              <a:ext uri="{FF2B5EF4-FFF2-40B4-BE49-F238E27FC236}">
                <a16:creationId xmlns:a16="http://schemas.microsoft.com/office/drawing/2014/main" id="{3C444EA4-49AB-4EFD-A391-60D1DCBF6E7E}"/>
              </a:ext>
            </a:extLst>
          </p:cNvPr>
          <p:cNvSpPr>
            <a:spLocks noGrp="1"/>
          </p:cNvSpPr>
          <p:nvPr>
            <p:ph type="title"/>
          </p:nvPr>
        </p:nvSpPr>
        <p:spPr/>
        <p:txBody>
          <a:bodyPr>
            <a:normAutofit/>
          </a:bodyPr>
          <a:lstStyle/>
          <a:p>
            <a:r>
              <a:rPr lang="ru-RU" sz="1800" b="1" dirty="0">
                <a:latin typeface="Times New Roman" panose="02020603050405020304" pitchFamily="18" charset="0"/>
                <a:cs typeface="Times New Roman" panose="02020603050405020304" pitchFamily="18" charset="0"/>
              </a:rPr>
              <a:t>Рейтинг городского округа Спасск-Дальний среди муниципальных образований Приморского края по уровню открытости бюджетных </a:t>
            </a:r>
            <a:r>
              <a:rPr lang="ru-RU" sz="1600" b="1" dirty="0">
                <a:latin typeface="Times New Roman" panose="02020603050405020304" pitchFamily="18" charset="0"/>
                <a:cs typeface="Times New Roman" panose="02020603050405020304" pitchFamily="18" charset="0"/>
              </a:rPr>
              <a:t>данных</a:t>
            </a:r>
            <a:endParaRPr lang="ru-RU" sz="1600" dirty="0"/>
          </a:p>
        </p:txBody>
      </p:sp>
      <p:graphicFrame>
        <p:nvGraphicFramePr>
          <p:cNvPr id="21" name="Таблица 21">
            <a:extLst>
              <a:ext uri="{FF2B5EF4-FFF2-40B4-BE49-F238E27FC236}">
                <a16:creationId xmlns:a16="http://schemas.microsoft.com/office/drawing/2014/main" id="{8EA8888D-0701-4F14-996E-74F03B366DA0}"/>
              </a:ext>
            </a:extLst>
          </p:cNvPr>
          <p:cNvGraphicFramePr>
            <a:graphicFrameLocks noGrp="1"/>
          </p:cNvGraphicFramePr>
          <p:nvPr>
            <p:ph idx="1"/>
            <p:extLst>
              <p:ext uri="{D42A27DB-BD31-4B8C-83A1-F6EECF244321}">
                <p14:modId xmlns:p14="http://schemas.microsoft.com/office/powerpoint/2010/main" val="971037418"/>
              </p:ext>
            </p:extLst>
          </p:nvPr>
        </p:nvGraphicFramePr>
        <p:xfrm>
          <a:off x="457200" y="1772816"/>
          <a:ext cx="8229600" cy="2664296"/>
        </p:xfrm>
        <a:graphic>
          <a:graphicData uri="http://schemas.openxmlformats.org/drawingml/2006/table">
            <a:tbl>
              <a:tblPr firstRow="1" bandRow="1">
                <a:tableStyleId>{5C22544A-7EE6-4342-B048-85BDC9FD1C3A}</a:tableStyleId>
              </a:tblPr>
              <a:tblGrid>
                <a:gridCol w="1594520">
                  <a:extLst>
                    <a:ext uri="{9D8B030D-6E8A-4147-A177-3AD203B41FA5}">
                      <a16:colId xmlns:a16="http://schemas.microsoft.com/office/drawing/2014/main" val="200359700"/>
                    </a:ext>
                  </a:extLst>
                </a:gridCol>
                <a:gridCol w="2520280">
                  <a:extLst>
                    <a:ext uri="{9D8B030D-6E8A-4147-A177-3AD203B41FA5}">
                      <a16:colId xmlns:a16="http://schemas.microsoft.com/office/drawing/2014/main" val="3623073364"/>
                    </a:ext>
                  </a:extLst>
                </a:gridCol>
                <a:gridCol w="2057400">
                  <a:extLst>
                    <a:ext uri="{9D8B030D-6E8A-4147-A177-3AD203B41FA5}">
                      <a16:colId xmlns:a16="http://schemas.microsoft.com/office/drawing/2014/main" val="1613034546"/>
                    </a:ext>
                  </a:extLst>
                </a:gridCol>
                <a:gridCol w="2057400">
                  <a:extLst>
                    <a:ext uri="{9D8B030D-6E8A-4147-A177-3AD203B41FA5}">
                      <a16:colId xmlns:a16="http://schemas.microsoft.com/office/drawing/2014/main" val="2256878764"/>
                    </a:ext>
                  </a:extLst>
                </a:gridCol>
              </a:tblGrid>
              <a:tr h="964618">
                <a:tc>
                  <a:txBody>
                    <a:bodyPr/>
                    <a:lstStyle/>
                    <a:p>
                      <a:endParaRPr lang="ru-RU" dirty="0"/>
                    </a:p>
                  </a:txBody>
                  <a:tcPr/>
                </a:tc>
                <a:tc>
                  <a:txBody>
                    <a:bodyPr/>
                    <a:lstStyle/>
                    <a:p>
                      <a:pPr algn="ctr" fontAlgn="ctr"/>
                      <a:r>
                        <a:rPr lang="ru-RU" sz="1800" b="1" i="0" u="none" strike="noStrike" dirty="0">
                          <a:solidFill>
                            <a:srgbClr val="000000"/>
                          </a:solidFill>
                          <a:effectLst/>
                          <a:latin typeface="Times New Roman" panose="02020603050405020304" pitchFamily="18" charset="0"/>
                        </a:rPr>
                        <a:t>Место по Приморскому краю</a:t>
                      </a:r>
                    </a:p>
                  </a:txBody>
                  <a:tcPr marL="9525" marR="9525" marT="9525" marB="0" anchor="ctr"/>
                </a:tc>
                <a:tc>
                  <a:txBody>
                    <a:bodyPr/>
                    <a:lstStyle/>
                    <a:p>
                      <a:pPr algn="ctr" fontAlgn="ctr"/>
                      <a:r>
                        <a:rPr lang="ru-RU" sz="1800" b="1" i="0" u="none" strike="noStrike" dirty="0">
                          <a:solidFill>
                            <a:srgbClr val="000000"/>
                          </a:solidFill>
                          <a:effectLst/>
                          <a:latin typeface="Times New Roman" panose="02020603050405020304" pitchFamily="18" charset="0"/>
                        </a:rPr>
                        <a:t>Итого баллов</a:t>
                      </a:r>
                    </a:p>
                  </a:txBody>
                  <a:tcPr marL="9525" marR="9525" marT="9525" marB="0" anchor="ctr"/>
                </a:tc>
                <a:tc>
                  <a:txBody>
                    <a:bodyPr/>
                    <a:lstStyle/>
                    <a:p>
                      <a:pPr algn="ctr" fontAlgn="ctr"/>
                      <a:r>
                        <a:rPr lang="ru-RU" sz="1800" b="1" i="0" u="none" strike="noStrike" dirty="0">
                          <a:solidFill>
                            <a:srgbClr val="000000"/>
                          </a:solidFill>
                          <a:effectLst/>
                          <a:latin typeface="Times New Roman" panose="02020603050405020304" pitchFamily="18" charset="0"/>
                        </a:rPr>
                        <a:t>% от максимального количества баллов </a:t>
                      </a:r>
                    </a:p>
                  </a:txBody>
                  <a:tcPr marL="9525" marR="9525" marT="9525" marB="0" anchor="ctr"/>
                </a:tc>
                <a:extLst>
                  <a:ext uri="{0D108BD9-81ED-4DB2-BD59-A6C34878D82A}">
                    <a16:rowId xmlns:a16="http://schemas.microsoft.com/office/drawing/2014/main" val="2743611830"/>
                  </a:ext>
                </a:extLst>
              </a:tr>
              <a:tr h="864019">
                <a:tc>
                  <a:txBody>
                    <a:bodyPr/>
                    <a:lstStyle/>
                    <a:p>
                      <a:pPr algn="ctr"/>
                      <a:r>
                        <a:rPr lang="ru-RU" sz="2800" b="1" dirty="0"/>
                        <a:t>2020</a:t>
                      </a:r>
                    </a:p>
                  </a:txBody>
                  <a:tcPr/>
                </a:tc>
                <a:tc>
                  <a:txBody>
                    <a:bodyPr/>
                    <a:lstStyle/>
                    <a:p>
                      <a:pPr algn="ctr" fontAlgn="ctr"/>
                      <a:r>
                        <a:rPr lang="ru-RU" sz="2800" b="1" i="0" u="none" strike="noStrike" dirty="0">
                          <a:solidFill>
                            <a:srgbClr val="000000"/>
                          </a:solidFill>
                          <a:effectLst/>
                          <a:latin typeface="Times New Roman" panose="02020603050405020304" pitchFamily="18" charset="0"/>
                        </a:rPr>
                        <a:t>14-17</a:t>
                      </a:r>
                    </a:p>
                  </a:txBody>
                  <a:tcPr marL="9525" marR="9525" marT="9525" marB="0" anchor="ctr"/>
                </a:tc>
                <a:tc>
                  <a:txBody>
                    <a:bodyPr/>
                    <a:lstStyle/>
                    <a:p>
                      <a:pPr algn="ctr" fontAlgn="ctr"/>
                      <a:r>
                        <a:rPr lang="ru-RU" sz="2800" b="1" i="0" u="none" strike="noStrike" dirty="0">
                          <a:solidFill>
                            <a:srgbClr val="000000"/>
                          </a:solidFill>
                          <a:effectLst/>
                          <a:latin typeface="Times New Roman" panose="02020603050405020304" pitchFamily="18" charset="0"/>
                        </a:rPr>
                        <a:t>60,0</a:t>
                      </a:r>
                    </a:p>
                  </a:txBody>
                  <a:tcPr marL="9525" marR="9525" marT="9525" marB="0" anchor="ctr"/>
                </a:tc>
                <a:tc>
                  <a:txBody>
                    <a:bodyPr/>
                    <a:lstStyle/>
                    <a:p>
                      <a:pPr algn="ctr" fontAlgn="ctr"/>
                      <a:r>
                        <a:rPr lang="ru-RU" sz="2800" b="1" i="0" u="none" strike="noStrike" dirty="0">
                          <a:solidFill>
                            <a:srgbClr val="000000"/>
                          </a:solidFill>
                          <a:effectLst/>
                          <a:latin typeface="Times New Roman" panose="02020603050405020304" pitchFamily="18" charset="0"/>
                        </a:rPr>
                        <a:t>81,1</a:t>
                      </a:r>
                    </a:p>
                  </a:txBody>
                  <a:tcPr marL="9525" marR="9525" marT="9525" marB="0" anchor="ctr"/>
                </a:tc>
                <a:extLst>
                  <a:ext uri="{0D108BD9-81ED-4DB2-BD59-A6C34878D82A}">
                    <a16:rowId xmlns:a16="http://schemas.microsoft.com/office/drawing/2014/main" val="1387643136"/>
                  </a:ext>
                </a:extLst>
              </a:tr>
              <a:tr h="835659">
                <a:tc>
                  <a:txBody>
                    <a:bodyPr/>
                    <a:lstStyle/>
                    <a:p>
                      <a:pPr algn="ctr"/>
                      <a:r>
                        <a:rPr lang="ru-RU" sz="2800" b="1" dirty="0"/>
                        <a:t>2021</a:t>
                      </a:r>
                    </a:p>
                  </a:txBody>
                  <a:tcPr/>
                </a:tc>
                <a:tc>
                  <a:txBody>
                    <a:bodyPr/>
                    <a:lstStyle/>
                    <a:p>
                      <a:pPr algn="ctr"/>
                      <a:r>
                        <a:rPr lang="ru-RU" sz="2800" b="1" dirty="0">
                          <a:latin typeface="Times New Roman" panose="02020603050405020304" pitchFamily="18" charset="0"/>
                          <a:cs typeface="Times New Roman" panose="02020603050405020304" pitchFamily="18" charset="0"/>
                        </a:rPr>
                        <a:t>10</a:t>
                      </a:r>
                    </a:p>
                  </a:txBody>
                  <a:tcPr/>
                </a:tc>
                <a:tc>
                  <a:txBody>
                    <a:bodyPr/>
                    <a:lstStyle/>
                    <a:p>
                      <a:pPr algn="ctr"/>
                      <a:r>
                        <a:rPr lang="ru-RU" sz="2800" b="1" dirty="0">
                          <a:latin typeface="Times New Roman" panose="02020603050405020304" pitchFamily="18" charset="0"/>
                          <a:cs typeface="Times New Roman" panose="02020603050405020304" pitchFamily="18" charset="0"/>
                        </a:rPr>
                        <a:t>82</a:t>
                      </a:r>
                    </a:p>
                  </a:txBody>
                  <a:tcPr/>
                </a:tc>
                <a:tc>
                  <a:txBody>
                    <a:bodyPr/>
                    <a:lstStyle/>
                    <a:p>
                      <a:pPr algn="ctr"/>
                      <a:r>
                        <a:rPr lang="ru-RU" sz="2800" b="1" dirty="0">
                          <a:latin typeface="Times New Roman" panose="02020603050405020304" pitchFamily="18" charset="0"/>
                          <a:cs typeface="Times New Roman" panose="02020603050405020304" pitchFamily="18" charset="0"/>
                        </a:rPr>
                        <a:t>85,4</a:t>
                      </a:r>
                    </a:p>
                  </a:txBody>
                  <a:tcPr/>
                </a:tc>
                <a:extLst>
                  <a:ext uri="{0D108BD9-81ED-4DB2-BD59-A6C34878D82A}">
                    <a16:rowId xmlns:a16="http://schemas.microsoft.com/office/drawing/2014/main" val="3474414755"/>
                  </a:ext>
                </a:extLst>
              </a:tr>
            </a:tbl>
          </a:graphicData>
        </a:graphic>
      </p:graphicFrame>
    </p:spTree>
    <p:extLst>
      <p:ext uri="{BB962C8B-B14F-4D97-AF65-F5344CB8AC3E}">
        <p14:creationId xmlns:p14="http://schemas.microsoft.com/office/powerpoint/2010/main" val="4352255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a:extLst>
              <a:ext uri="{FF2B5EF4-FFF2-40B4-BE49-F238E27FC236}">
                <a16:creationId xmlns:a16="http://schemas.microsoft.com/office/drawing/2014/main" id="{0C49AC8F-16E0-4D15-A004-DB4C89524FAC}"/>
              </a:ext>
            </a:extLst>
          </p:cNvPr>
          <p:cNvSpPr>
            <a:spLocks noGrp="1"/>
          </p:cNvSpPr>
          <p:nvPr>
            <p:ph type="title"/>
          </p:nvPr>
        </p:nvSpPr>
        <p:spPr>
          <a:xfrm>
            <a:off x="380020" y="107414"/>
            <a:ext cx="8229600" cy="441265"/>
          </a:xfrm>
        </p:spPr>
        <p:txBody>
          <a:bodyPr>
            <a:normAutofit fontScale="90000"/>
          </a:bodyPr>
          <a:lstStyle/>
          <a:p>
            <a:r>
              <a:rPr lang="ru-RU" sz="2400" b="1" dirty="0"/>
              <a:t>Глоссарий терминов </a:t>
            </a:r>
          </a:p>
        </p:txBody>
      </p:sp>
      <p:graphicFrame>
        <p:nvGraphicFramePr>
          <p:cNvPr id="10" name="Таблица 10">
            <a:extLst>
              <a:ext uri="{FF2B5EF4-FFF2-40B4-BE49-F238E27FC236}">
                <a16:creationId xmlns:a16="http://schemas.microsoft.com/office/drawing/2014/main" id="{B9D78FE8-5CC5-4982-A5D1-E11185AB8E83}"/>
              </a:ext>
            </a:extLst>
          </p:cNvPr>
          <p:cNvGraphicFramePr>
            <a:graphicFrameLocks noGrp="1"/>
          </p:cNvGraphicFramePr>
          <p:nvPr>
            <p:ph idx="1"/>
            <p:extLst>
              <p:ext uri="{D42A27DB-BD31-4B8C-83A1-F6EECF244321}">
                <p14:modId xmlns:p14="http://schemas.microsoft.com/office/powerpoint/2010/main" val="85557247"/>
              </p:ext>
            </p:extLst>
          </p:nvPr>
        </p:nvGraphicFramePr>
        <p:xfrm>
          <a:off x="683568" y="548679"/>
          <a:ext cx="8003232" cy="6201907"/>
        </p:xfrm>
        <a:graphic>
          <a:graphicData uri="http://schemas.openxmlformats.org/drawingml/2006/table">
            <a:tbl>
              <a:tblPr firstRow="1" bandRow="1">
                <a:tableStyleId>{5C22544A-7EE6-4342-B048-85BDC9FD1C3A}</a:tableStyleId>
              </a:tblPr>
              <a:tblGrid>
                <a:gridCol w="1641416">
                  <a:extLst>
                    <a:ext uri="{9D8B030D-6E8A-4147-A177-3AD203B41FA5}">
                      <a16:colId xmlns:a16="http://schemas.microsoft.com/office/drawing/2014/main" val="4006335155"/>
                    </a:ext>
                  </a:extLst>
                </a:gridCol>
                <a:gridCol w="6361816">
                  <a:extLst>
                    <a:ext uri="{9D8B030D-6E8A-4147-A177-3AD203B41FA5}">
                      <a16:colId xmlns:a16="http://schemas.microsoft.com/office/drawing/2014/main" val="1141420280"/>
                    </a:ext>
                  </a:extLst>
                </a:gridCol>
              </a:tblGrid>
              <a:tr h="299439">
                <a:tc>
                  <a:txBody>
                    <a:bodyPr/>
                    <a:lstStyle/>
                    <a:p>
                      <a:r>
                        <a:rPr lang="ru-RU" sz="1100" b="0" dirty="0">
                          <a:solidFill>
                            <a:schemeClr val="tx1"/>
                          </a:solidFill>
                        </a:rPr>
                        <a:t>Дефицит бюджета </a:t>
                      </a:r>
                    </a:p>
                  </a:txBody>
                  <a:tcPr/>
                </a:tc>
                <a:tc>
                  <a:txBody>
                    <a:bodyPr/>
                    <a:lstStyle/>
                    <a:p>
                      <a:pPr algn="just"/>
                      <a:r>
                        <a:rPr lang="ru-RU" sz="1100" b="0" dirty="0">
                          <a:solidFill>
                            <a:schemeClr val="tx1"/>
                          </a:solidFill>
                        </a:rPr>
                        <a:t>-  превышение расходов бюджета над его доходами</a:t>
                      </a:r>
                    </a:p>
                  </a:txBody>
                  <a:tcPr/>
                </a:tc>
                <a:extLst>
                  <a:ext uri="{0D108BD9-81ED-4DB2-BD59-A6C34878D82A}">
                    <a16:rowId xmlns:a16="http://schemas.microsoft.com/office/drawing/2014/main" val="4130988292"/>
                  </a:ext>
                </a:extLst>
              </a:tr>
              <a:tr h="408038">
                <a:tc>
                  <a:txBody>
                    <a:bodyPr/>
                    <a:lstStyle/>
                    <a:p>
                      <a:r>
                        <a:rPr lang="ru-RU" sz="1100" dirty="0"/>
                        <a:t>Дотации</a:t>
                      </a:r>
                    </a:p>
                  </a:txBody>
                  <a:tcPr/>
                </a:tc>
                <a:tc>
                  <a:txBody>
                    <a:bodyPr/>
                    <a:lstStyle/>
                    <a:p>
                      <a:pPr algn="just"/>
                      <a:r>
                        <a:rPr lang="ru-RU" sz="1100" dirty="0"/>
                        <a:t>- межбюджетные трансферты, предоставляемые на безвозмездной и безвозвратной основе без установления направлений и (или) условий их использования </a:t>
                      </a:r>
                    </a:p>
                  </a:txBody>
                  <a:tcPr/>
                </a:tc>
                <a:extLst>
                  <a:ext uri="{0D108BD9-81ED-4DB2-BD59-A6C34878D82A}">
                    <a16:rowId xmlns:a16="http://schemas.microsoft.com/office/drawing/2014/main" val="21964942"/>
                  </a:ext>
                </a:extLst>
              </a:tr>
              <a:tr h="408038">
                <a:tc>
                  <a:txBody>
                    <a:bodyPr/>
                    <a:lstStyle/>
                    <a:p>
                      <a:r>
                        <a:rPr lang="ru-RU" sz="1100" dirty="0"/>
                        <a:t>Доходы бюджета </a:t>
                      </a:r>
                    </a:p>
                  </a:txBody>
                  <a:tcPr/>
                </a:tc>
                <a:tc>
                  <a:txBody>
                    <a:bodyPr/>
                    <a:lstStyle/>
                    <a:p>
                      <a:pPr algn="just"/>
                      <a:r>
                        <a:rPr lang="ru-RU" sz="1100" dirty="0"/>
                        <a:t>- это поступающие в бюджет денежные средства, за исключением средств, являющихся источниками финансирования дефицита бюджета </a:t>
                      </a:r>
                    </a:p>
                  </a:txBody>
                  <a:tcPr/>
                </a:tc>
                <a:extLst>
                  <a:ext uri="{0D108BD9-81ED-4DB2-BD59-A6C34878D82A}">
                    <a16:rowId xmlns:a16="http://schemas.microsoft.com/office/drawing/2014/main" val="4178514297"/>
                  </a:ext>
                </a:extLst>
              </a:tr>
              <a:tr h="568338">
                <a:tc>
                  <a:txBody>
                    <a:bodyPr/>
                    <a:lstStyle/>
                    <a:p>
                      <a:r>
                        <a:rPr lang="ru-RU" sz="1100" dirty="0"/>
                        <a:t>Источники финансирования дефицита </a:t>
                      </a:r>
                    </a:p>
                  </a:txBody>
                  <a:tcPr/>
                </a:tc>
                <a:tc>
                  <a:txBody>
                    <a:bodyPr/>
                    <a:lstStyle/>
                    <a:p>
                      <a:pPr algn="just"/>
                      <a:r>
                        <a:rPr lang="ru-RU" sz="1100" dirty="0"/>
                        <a:t>- средства, привлекаемые в бюджет для покрытия дефицита (кредиты банков, кредиты от других уровней бюджетов, кредиты финансовых международных организаций, ценные бумаги, иные источники) </a:t>
                      </a:r>
                    </a:p>
                  </a:txBody>
                  <a:tcPr/>
                </a:tc>
                <a:extLst>
                  <a:ext uri="{0D108BD9-81ED-4DB2-BD59-A6C34878D82A}">
                    <a16:rowId xmlns:a16="http://schemas.microsoft.com/office/drawing/2014/main" val="4071128124"/>
                  </a:ext>
                </a:extLst>
              </a:tr>
              <a:tr h="568338">
                <a:tc>
                  <a:txBody>
                    <a:bodyPr/>
                    <a:lstStyle/>
                    <a:p>
                      <a:r>
                        <a:rPr lang="ru-RU" sz="1100" dirty="0"/>
                        <a:t>Консолидированный бюджет </a:t>
                      </a:r>
                    </a:p>
                  </a:txBody>
                  <a:tcPr/>
                </a:tc>
                <a:tc>
                  <a:txBody>
                    <a:bodyPr/>
                    <a:lstStyle/>
                    <a:p>
                      <a:pPr algn="just"/>
                      <a:r>
                        <a:rPr lang="ru-RU" sz="1100" dirty="0"/>
                        <a:t>- свод бюджетов бюджетной системы Российской Федерации на соответствующей территории (за исключением бюджетов государственных внебюджетных фондов) без учета межбюджетных трансфертов между этими бюджетами </a:t>
                      </a:r>
                    </a:p>
                  </a:txBody>
                  <a:tcPr/>
                </a:tc>
                <a:extLst>
                  <a:ext uri="{0D108BD9-81ED-4DB2-BD59-A6C34878D82A}">
                    <a16:rowId xmlns:a16="http://schemas.microsoft.com/office/drawing/2014/main" val="3159822192"/>
                  </a:ext>
                </a:extLst>
              </a:tr>
              <a:tr h="408038">
                <a:tc>
                  <a:txBody>
                    <a:bodyPr/>
                    <a:lstStyle/>
                    <a:p>
                      <a:r>
                        <a:rPr lang="ru-RU" sz="1100" dirty="0"/>
                        <a:t>Межбюджетные трансферты </a:t>
                      </a:r>
                    </a:p>
                  </a:txBody>
                  <a:tcPr/>
                </a:tc>
                <a:tc>
                  <a:txBody>
                    <a:bodyPr/>
                    <a:lstStyle/>
                    <a:p>
                      <a:pPr algn="just"/>
                      <a:r>
                        <a:rPr lang="ru-RU" sz="1100" dirty="0"/>
                        <a:t>- средства, предоставляемые одним бюджетом бюджетной системы Российской Федерации другому бюджету бюджетной системы Российской Федерации </a:t>
                      </a:r>
                    </a:p>
                  </a:txBody>
                  <a:tcPr/>
                </a:tc>
                <a:extLst>
                  <a:ext uri="{0D108BD9-81ED-4DB2-BD59-A6C34878D82A}">
                    <a16:rowId xmlns:a16="http://schemas.microsoft.com/office/drawing/2014/main" val="4178309787"/>
                  </a:ext>
                </a:extLst>
              </a:tr>
              <a:tr h="568338">
                <a:tc>
                  <a:txBody>
                    <a:bodyPr/>
                    <a:lstStyle/>
                    <a:p>
                      <a:r>
                        <a:rPr lang="ru-RU" sz="1100" dirty="0"/>
                        <a:t>Налоговые доходы </a:t>
                      </a:r>
                    </a:p>
                  </a:txBody>
                  <a:tcPr/>
                </a:tc>
                <a:tc>
                  <a:txBody>
                    <a:bodyPr/>
                    <a:lstStyle/>
                    <a:p>
                      <a:pPr algn="just"/>
                      <a:r>
                        <a:rPr lang="ru-RU" sz="1100" dirty="0"/>
                        <a:t>- доходы от предусмотренных законодательством Российской Федерации о налогах и сборах федеральных налогов и сборов, в том числе от налогов, предусмотренных специальными налоговыми режимами, региональных и местных налогов, а также пеней и штрафов по ним </a:t>
                      </a:r>
                    </a:p>
                  </a:txBody>
                  <a:tcPr/>
                </a:tc>
                <a:extLst>
                  <a:ext uri="{0D108BD9-81ED-4DB2-BD59-A6C34878D82A}">
                    <a16:rowId xmlns:a16="http://schemas.microsoft.com/office/drawing/2014/main" val="1268608944"/>
                  </a:ext>
                </a:extLst>
              </a:tr>
              <a:tr h="408038">
                <a:tc>
                  <a:txBody>
                    <a:bodyPr/>
                    <a:lstStyle/>
                    <a:p>
                      <a:r>
                        <a:rPr lang="ru-RU" sz="1100" dirty="0"/>
                        <a:t>Неналоговые доходы </a:t>
                      </a:r>
                    </a:p>
                  </a:txBody>
                  <a:tcPr/>
                </a:tc>
                <a:tc>
                  <a:txBody>
                    <a:bodyPr/>
                    <a:lstStyle/>
                    <a:p>
                      <a:pPr algn="just"/>
                      <a:r>
                        <a:rPr lang="ru-RU" sz="1100" dirty="0"/>
                        <a:t>- платежи за возмездные операции от прямого предоставления государством разных видов услуг, а также платежи в виде штрафов или иных санкций за нарушение законодательства </a:t>
                      </a:r>
                    </a:p>
                  </a:txBody>
                  <a:tcPr/>
                </a:tc>
                <a:extLst>
                  <a:ext uri="{0D108BD9-81ED-4DB2-BD59-A6C34878D82A}">
                    <a16:rowId xmlns:a16="http://schemas.microsoft.com/office/drawing/2014/main" val="3567076034"/>
                  </a:ext>
                </a:extLst>
              </a:tr>
              <a:tr h="249545">
                <a:tc>
                  <a:txBody>
                    <a:bodyPr/>
                    <a:lstStyle/>
                    <a:p>
                      <a:r>
                        <a:rPr lang="ru-RU" sz="1100" dirty="0"/>
                        <a:t>Профицит бюджета </a:t>
                      </a:r>
                    </a:p>
                  </a:txBody>
                  <a:tcPr/>
                </a:tc>
                <a:tc>
                  <a:txBody>
                    <a:bodyPr/>
                    <a:lstStyle/>
                    <a:p>
                      <a:pPr algn="just"/>
                      <a:r>
                        <a:rPr lang="ru-RU" sz="1100" dirty="0"/>
                        <a:t>- превышение доходов бюджета над его расходами </a:t>
                      </a:r>
                    </a:p>
                  </a:txBody>
                  <a:tcPr/>
                </a:tc>
                <a:extLst>
                  <a:ext uri="{0D108BD9-81ED-4DB2-BD59-A6C34878D82A}">
                    <a16:rowId xmlns:a16="http://schemas.microsoft.com/office/drawing/2014/main" val="2789348731"/>
                  </a:ext>
                </a:extLst>
              </a:tr>
              <a:tr h="568338">
                <a:tc>
                  <a:txBody>
                    <a:bodyPr/>
                    <a:lstStyle/>
                    <a:p>
                      <a:r>
                        <a:rPr lang="ru-RU" sz="1100" dirty="0"/>
                        <a:t>Сводная бюджетная роспись </a:t>
                      </a:r>
                    </a:p>
                  </a:txBody>
                  <a:tcPr/>
                </a:tc>
                <a:tc>
                  <a:txBody>
                    <a:bodyPr/>
                    <a:lstStyle/>
                    <a:p>
                      <a:pPr algn="just"/>
                      <a:r>
                        <a:rPr lang="ru-RU" sz="1100" dirty="0"/>
                        <a:t>- документ, который составляется и ведется финансовым органом в соответствии с Бюджетным кодексом в целях организации исполнения бюджета по расходам бюджета и источникам финансирования дефицита бюджета </a:t>
                      </a:r>
                    </a:p>
                  </a:txBody>
                  <a:tcPr/>
                </a:tc>
                <a:extLst>
                  <a:ext uri="{0D108BD9-81ED-4DB2-BD59-A6C34878D82A}">
                    <a16:rowId xmlns:a16="http://schemas.microsoft.com/office/drawing/2014/main" val="3421732731"/>
                  </a:ext>
                </a:extLst>
              </a:tr>
              <a:tr h="249545">
                <a:tc>
                  <a:txBody>
                    <a:bodyPr/>
                    <a:lstStyle/>
                    <a:p>
                      <a:r>
                        <a:rPr lang="ru-RU" sz="1100" dirty="0"/>
                        <a:t>Субвенция</a:t>
                      </a:r>
                    </a:p>
                  </a:txBody>
                  <a:tcPr/>
                </a:tc>
                <a:tc>
                  <a:txBody>
                    <a:bodyPr/>
                    <a:lstStyle/>
                    <a:p>
                      <a:pPr algn="just"/>
                      <a:r>
                        <a:rPr lang="ru-RU" sz="1100" dirty="0"/>
                        <a:t>- целевой межбюджетный трансферт на обеспечение передаваемых полномочий</a:t>
                      </a:r>
                    </a:p>
                  </a:txBody>
                  <a:tcPr/>
                </a:tc>
                <a:extLst>
                  <a:ext uri="{0D108BD9-81ED-4DB2-BD59-A6C34878D82A}">
                    <a16:rowId xmlns:a16="http://schemas.microsoft.com/office/drawing/2014/main" val="1937577074"/>
                  </a:ext>
                </a:extLst>
              </a:tr>
              <a:tr h="408038">
                <a:tc>
                  <a:txBody>
                    <a:bodyPr/>
                    <a:lstStyle/>
                    <a:p>
                      <a:r>
                        <a:rPr lang="ru-RU" sz="1100" dirty="0"/>
                        <a:t>Субсидия</a:t>
                      </a:r>
                    </a:p>
                  </a:txBody>
                  <a:tcPr/>
                </a:tc>
                <a:tc>
                  <a:txBody>
                    <a:bodyPr/>
                    <a:lstStyle/>
                    <a:p>
                      <a:pPr algn="just"/>
                      <a:r>
                        <a:rPr lang="ru-RU" sz="1100" dirty="0"/>
                        <a:t>- межбюджетный трансферт, предоставляемый в целях софинансирования расходных обязательств другого бюджета </a:t>
                      </a:r>
                    </a:p>
                  </a:txBody>
                  <a:tcPr/>
                </a:tc>
                <a:extLst>
                  <a:ext uri="{0D108BD9-81ED-4DB2-BD59-A6C34878D82A}">
                    <a16:rowId xmlns:a16="http://schemas.microsoft.com/office/drawing/2014/main" val="350025233"/>
                  </a:ext>
                </a:extLst>
              </a:tr>
              <a:tr h="873268">
                <a:tc>
                  <a:txBody>
                    <a:bodyPr/>
                    <a:lstStyle/>
                    <a:p>
                      <a:r>
                        <a:rPr lang="ru-RU" sz="1100" dirty="0"/>
                        <a:t>Участники бюджетного процесса </a:t>
                      </a:r>
                    </a:p>
                  </a:txBody>
                  <a:tcPr/>
                </a:tc>
                <a:tc>
                  <a:txBody>
                    <a:bodyPr/>
                    <a:lstStyle/>
                    <a:p>
                      <a:pPr algn="just"/>
                      <a:r>
                        <a:rPr lang="ru-RU" sz="1100" dirty="0"/>
                        <a:t>- субъекты, осуществляющие деятельность по составлению и рассмотрению проектов бюджетов, утверждению и исполнению бюджетов, контролю за их исполнением, осуществлению бюджетного учета, составлению, внешней проверке, рассмотрению и утверждению бюджетной</a:t>
                      </a:r>
                    </a:p>
                  </a:txBody>
                  <a:tcPr/>
                </a:tc>
                <a:extLst>
                  <a:ext uri="{0D108BD9-81ED-4DB2-BD59-A6C34878D82A}">
                    <a16:rowId xmlns:a16="http://schemas.microsoft.com/office/drawing/2014/main" val="3261930927"/>
                  </a:ext>
                </a:extLst>
              </a:tr>
            </a:tbl>
          </a:graphicData>
        </a:graphic>
      </p:graphicFrame>
    </p:spTree>
    <p:extLst>
      <p:ext uri="{BB962C8B-B14F-4D97-AF65-F5344CB8AC3E}">
        <p14:creationId xmlns:p14="http://schemas.microsoft.com/office/powerpoint/2010/main" val="3991503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428604"/>
            <a:ext cx="7772400" cy="584195"/>
          </a:xfrm>
        </p:spPr>
        <p:txBody>
          <a:bodyPr>
            <a:normAutofit/>
          </a:bodyPr>
          <a:lstStyle/>
          <a:p>
            <a:r>
              <a:rPr lang="ru-RU" sz="2800" b="1" dirty="0"/>
              <a:t>Доходы бюджета</a:t>
            </a:r>
          </a:p>
        </p:txBody>
      </p:sp>
      <p:graphicFrame>
        <p:nvGraphicFramePr>
          <p:cNvPr id="4" name="Диаграмма 3"/>
          <p:cNvGraphicFramePr/>
          <p:nvPr/>
        </p:nvGraphicFramePr>
        <p:xfrm>
          <a:off x="785786" y="1000108"/>
          <a:ext cx="7929618" cy="5214974"/>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p:cNvSpPr/>
          <p:nvPr/>
        </p:nvSpPr>
        <p:spPr>
          <a:xfrm>
            <a:off x="2143108" y="6072206"/>
            <a:ext cx="1714512"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chemeClr val="tx1"/>
                </a:solidFill>
              </a:rPr>
              <a:t>2020</a:t>
            </a:r>
          </a:p>
        </p:txBody>
      </p:sp>
      <p:sp>
        <p:nvSpPr>
          <p:cNvPr id="6" name="Прямоугольник 5"/>
          <p:cNvSpPr/>
          <p:nvPr/>
        </p:nvSpPr>
        <p:spPr>
          <a:xfrm>
            <a:off x="5357818" y="6143644"/>
            <a:ext cx="1714512"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chemeClr val="tx1"/>
                </a:solidFill>
              </a:rPr>
              <a:t>2021</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43042" y="928670"/>
            <a:ext cx="6143668" cy="421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КОНТАКТНАЯ ИНФОРМАЦИЯ</a:t>
            </a:r>
          </a:p>
          <a:p>
            <a:pPr algn="ctr"/>
            <a:endParaRPr lang="ru-RU" dirty="0">
              <a:solidFill>
                <a:schemeClr val="tx1"/>
              </a:solidFill>
            </a:endParaRPr>
          </a:p>
          <a:p>
            <a:pPr algn="ctr"/>
            <a:r>
              <a:rPr lang="ru-RU" dirty="0">
                <a:solidFill>
                  <a:schemeClr val="tx1"/>
                </a:solidFill>
              </a:rPr>
              <a:t>Приморский край, г. Спасск-Дальний</a:t>
            </a:r>
          </a:p>
          <a:p>
            <a:pPr algn="ctr"/>
            <a:r>
              <a:rPr lang="ru-RU" dirty="0">
                <a:solidFill>
                  <a:schemeClr val="tx1"/>
                </a:solidFill>
              </a:rPr>
              <a:t>ул. Борисова, 17</a:t>
            </a:r>
            <a:endParaRPr lang="en-US" dirty="0">
              <a:solidFill>
                <a:schemeClr val="tx1"/>
              </a:solidFill>
            </a:endParaRPr>
          </a:p>
          <a:p>
            <a:pPr algn="ctr"/>
            <a:endParaRPr lang="ru-RU" dirty="0">
              <a:solidFill>
                <a:schemeClr val="tx1"/>
              </a:solidFill>
            </a:endParaRPr>
          </a:p>
          <a:p>
            <a:pPr algn="ctr"/>
            <a:r>
              <a:rPr lang="ru-RU" dirty="0">
                <a:solidFill>
                  <a:schemeClr val="tx1"/>
                </a:solidFill>
              </a:rPr>
              <a:t>Администрация городского округа</a:t>
            </a:r>
          </a:p>
          <a:p>
            <a:pPr algn="ctr"/>
            <a:r>
              <a:rPr lang="ru-RU" dirty="0">
                <a:solidFill>
                  <a:schemeClr val="tx1"/>
                </a:solidFill>
              </a:rPr>
              <a:t>Спасск-Дальний</a:t>
            </a:r>
            <a:endParaRPr lang="en-US" dirty="0">
              <a:solidFill>
                <a:schemeClr val="tx1"/>
              </a:solidFill>
            </a:endParaRPr>
          </a:p>
          <a:p>
            <a:pPr algn="ctr"/>
            <a:endParaRPr lang="ru-RU" dirty="0">
              <a:solidFill>
                <a:schemeClr val="tx1"/>
              </a:solidFill>
            </a:endParaRPr>
          </a:p>
          <a:p>
            <a:pPr algn="ctr"/>
            <a:r>
              <a:rPr lang="ru-RU" dirty="0">
                <a:solidFill>
                  <a:schemeClr val="tx1"/>
                </a:solidFill>
              </a:rPr>
              <a:t>Финансовое управление</a:t>
            </a:r>
            <a:endParaRPr lang="en-US" dirty="0">
              <a:solidFill>
                <a:schemeClr val="tx1"/>
              </a:solidFill>
            </a:endParaRPr>
          </a:p>
          <a:p>
            <a:pPr algn="ctr"/>
            <a:endParaRPr lang="ru-RU" dirty="0">
              <a:solidFill>
                <a:schemeClr val="tx1"/>
              </a:solidFill>
            </a:endParaRPr>
          </a:p>
          <a:p>
            <a:pPr algn="ctr"/>
            <a:r>
              <a:rPr lang="ru-RU" dirty="0">
                <a:solidFill>
                  <a:schemeClr val="tx1"/>
                </a:solidFill>
              </a:rPr>
              <a:t>8(42352) 2 44 81, 2 44 89</a:t>
            </a:r>
          </a:p>
          <a:p>
            <a:pPr algn="ctr"/>
            <a:r>
              <a:rPr lang="en-US" dirty="0">
                <a:solidFill>
                  <a:schemeClr val="tx1"/>
                </a:solidFill>
              </a:rPr>
              <a:t>agofin520@yandex.ru</a:t>
            </a:r>
            <a:endParaRPr lang="ru-RU"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285729"/>
            <a:ext cx="7772400" cy="642942"/>
          </a:xfrm>
        </p:spPr>
        <p:txBody>
          <a:bodyPr>
            <a:normAutofit/>
          </a:bodyPr>
          <a:lstStyle/>
          <a:p>
            <a:r>
              <a:rPr lang="ru-RU" sz="2800" b="1" dirty="0"/>
              <a:t>Структура собственных доходов</a:t>
            </a:r>
          </a:p>
        </p:txBody>
      </p:sp>
      <p:graphicFrame>
        <p:nvGraphicFramePr>
          <p:cNvPr id="4" name="Диаграмма 3"/>
          <p:cNvGraphicFramePr/>
          <p:nvPr/>
        </p:nvGraphicFramePr>
        <p:xfrm>
          <a:off x="500034" y="909637"/>
          <a:ext cx="8072494" cy="50387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785786" y="357168"/>
          <a:ext cx="7643866" cy="6365731"/>
        </p:xfrm>
        <a:graphic>
          <a:graphicData uri="http://schemas.openxmlformats.org/drawingml/2006/table">
            <a:tbl>
              <a:tblPr/>
              <a:tblGrid>
                <a:gridCol w="1281932">
                  <a:extLst>
                    <a:ext uri="{9D8B030D-6E8A-4147-A177-3AD203B41FA5}">
                      <a16:colId xmlns:a16="http://schemas.microsoft.com/office/drawing/2014/main" val="20000"/>
                    </a:ext>
                  </a:extLst>
                </a:gridCol>
                <a:gridCol w="3150283">
                  <a:extLst>
                    <a:ext uri="{9D8B030D-6E8A-4147-A177-3AD203B41FA5}">
                      <a16:colId xmlns:a16="http://schemas.microsoft.com/office/drawing/2014/main" val="20001"/>
                    </a:ext>
                  </a:extLst>
                </a:gridCol>
                <a:gridCol w="1217155">
                  <a:extLst>
                    <a:ext uri="{9D8B030D-6E8A-4147-A177-3AD203B41FA5}">
                      <a16:colId xmlns:a16="http://schemas.microsoft.com/office/drawing/2014/main" val="20002"/>
                    </a:ext>
                  </a:extLst>
                </a:gridCol>
                <a:gridCol w="1227382">
                  <a:extLst>
                    <a:ext uri="{9D8B030D-6E8A-4147-A177-3AD203B41FA5}">
                      <a16:colId xmlns:a16="http://schemas.microsoft.com/office/drawing/2014/main" val="20003"/>
                    </a:ext>
                  </a:extLst>
                </a:gridCol>
                <a:gridCol w="767114">
                  <a:extLst>
                    <a:ext uri="{9D8B030D-6E8A-4147-A177-3AD203B41FA5}">
                      <a16:colId xmlns:a16="http://schemas.microsoft.com/office/drawing/2014/main" val="20004"/>
                    </a:ext>
                  </a:extLst>
                </a:gridCol>
              </a:tblGrid>
              <a:tr h="170195">
                <a:tc>
                  <a:txBody>
                    <a:bodyPr/>
                    <a:lstStyle/>
                    <a:p>
                      <a:pPr algn="l" fontAlgn="b"/>
                      <a:r>
                        <a:rPr lang="ru-RU" sz="1100" b="1" i="0" u="none" strike="noStrike" dirty="0">
                          <a:latin typeface="Times New Roman"/>
                        </a:rPr>
                        <a:t> </a:t>
                      </a:r>
                    </a:p>
                  </a:txBody>
                  <a:tcPr marL="5490" marR="5490" marT="5490" marB="0" anchor="b">
                    <a:lnL>
                      <a:noFill/>
                    </a:lnL>
                    <a:lnR>
                      <a:noFill/>
                    </a:lnR>
                    <a:lnT>
                      <a:noFill/>
                    </a:lnT>
                    <a:lnB>
                      <a:noFill/>
                    </a:lnB>
                    <a:solidFill>
                      <a:srgbClr val="FFFFFF"/>
                    </a:solidFill>
                  </a:tcPr>
                </a:tc>
                <a:tc>
                  <a:txBody>
                    <a:bodyPr/>
                    <a:lstStyle/>
                    <a:p>
                      <a:pPr algn="l" fontAlgn="b"/>
                      <a:r>
                        <a:rPr lang="ru-RU" sz="1100" b="1" i="0" u="none" strike="noStrike" dirty="0">
                          <a:latin typeface="Times New Roman"/>
                        </a:rPr>
                        <a:t> НАЛОГОВЫЕ И НЕНАЛОГОВЫЕ ДОХОДЫ</a:t>
                      </a:r>
                    </a:p>
                  </a:txBody>
                  <a:tcPr marL="5490" marR="5490" marT="5490" marB="0" anchor="b">
                    <a:lnL>
                      <a:noFill/>
                    </a:lnL>
                    <a:lnR>
                      <a:noFill/>
                    </a:lnR>
                    <a:lnT>
                      <a:noFill/>
                    </a:lnT>
                    <a:lnB>
                      <a:noFill/>
                    </a:lnB>
                    <a:solidFill>
                      <a:srgbClr val="FFFFFF"/>
                    </a:solidFill>
                  </a:tcPr>
                </a:tc>
                <a:tc>
                  <a:txBody>
                    <a:bodyPr/>
                    <a:lstStyle/>
                    <a:p>
                      <a:pPr algn="l" fontAlgn="b"/>
                      <a:r>
                        <a:rPr lang="ru-RU" sz="1050" b="0" i="0" u="none" strike="noStrike">
                          <a:latin typeface="Times New Roman"/>
                        </a:rPr>
                        <a:t> </a:t>
                      </a:r>
                    </a:p>
                  </a:txBody>
                  <a:tcPr marL="5490" marR="5490" marT="5490" marB="0" anchor="b">
                    <a:lnL>
                      <a:noFill/>
                    </a:lnL>
                    <a:lnR>
                      <a:noFill/>
                    </a:lnR>
                    <a:lnT>
                      <a:noFill/>
                    </a:lnT>
                    <a:lnB>
                      <a:noFill/>
                    </a:lnB>
                    <a:solidFill>
                      <a:srgbClr val="FFFFFF"/>
                    </a:solidFill>
                  </a:tcPr>
                </a:tc>
                <a:tc gridSpan="2">
                  <a:txBody>
                    <a:bodyPr/>
                    <a:lstStyle/>
                    <a:p>
                      <a:pPr algn="ctr" fontAlgn="b"/>
                      <a:r>
                        <a:rPr lang="ru-RU" sz="1050" b="0" i="0" u="none" strike="noStrike">
                          <a:latin typeface="Times New Roman"/>
                        </a:rPr>
                        <a:t>                             (рублей)</a:t>
                      </a:r>
                    </a:p>
                  </a:txBody>
                  <a:tcPr marL="5490" marR="5490" marT="5490" marB="0" anchor="b">
                    <a:lnL>
                      <a:noFill/>
                    </a:lnL>
                    <a:lnR>
                      <a:noFill/>
                    </a:lnR>
                    <a:lnT>
                      <a:noFill/>
                    </a:lnT>
                    <a:lnB>
                      <a:noFill/>
                    </a:lnB>
                    <a:solidFill>
                      <a:srgbClr val="FFFFFF"/>
                    </a:solidFill>
                  </a:tcPr>
                </a:tc>
                <a:tc hMerge="1">
                  <a:txBody>
                    <a:bodyPr/>
                    <a:lstStyle/>
                    <a:p>
                      <a:endParaRPr lang="ru-RU"/>
                    </a:p>
                  </a:txBody>
                  <a:tcPr/>
                </a:tc>
                <a:extLst>
                  <a:ext uri="{0D108BD9-81ED-4DB2-BD59-A6C34878D82A}">
                    <a16:rowId xmlns:a16="http://schemas.microsoft.com/office/drawing/2014/main" val="10000"/>
                  </a:ext>
                </a:extLst>
              </a:tr>
              <a:tr h="165576">
                <a:tc>
                  <a:txBody>
                    <a:bodyPr/>
                    <a:lstStyle/>
                    <a:p>
                      <a:pPr algn="l" fontAlgn="b"/>
                      <a:r>
                        <a:rPr lang="ru-RU" sz="1050" b="0" i="0" u="none" strike="noStrike">
                          <a:latin typeface="Arial"/>
                        </a:rPr>
                        <a:t> </a:t>
                      </a:r>
                    </a:p>
                  </a:txBody>
                  <a:tcPr marL="5490" marR="5490" marT="549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ru-RU" sz="1050" b="0" i="0" u="none" strike="noStrike" dirty="0">
                          <a:latin typeface="Arial"/>
                        </a:rPr>
                        <a:t> </a:t>
                      </a:r>
                    </a:p>
                  </a:txBody>
                  <a:tcPr marL="5490" marR="5490" marT="549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ru-RU" sz="1050" b="0" i="0" u="none" strike="noStrike">
                          <a:latin typeface="Arial"/>
                        </a:rPr>
                        <a:t> </a:t>
                      </a:r>
                    </a:p>
                  </a:txBody>
                  <a:tcPr marL="5490" marR="5490" marT="549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050" b="0" i="0" u="none" strike="noStrike">
                          <a:latin typeface="Arial"/>
                        </a:rPr>
                        <a:t> </a:t>
                      </a:r>
                    </a:p>
                  </a:txBody>
                  <a:tcPr marL="5490" marR="5490" marT="549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050" b="0" i="0" u="none" strike="noStrike">
                          <a:latin typeface="Arial"/>
                        </a:rPr>
                        <a:t> </a:t>
                      </a:r>
                    </a:p>
                  </a:txBody>
                  <a:tcPr marL="5490" marR="5490" marT="549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721297">
                <a:tc>
                  <a:txBody>
                    <a:bodyPr/>
                    <a:lstStyle/>
                    <a:p>
                      <a:pPr algn="ctr" fontAlgn="ctr"/>
                      <a:r>
                        <a:rPr lang="ru-RU" sz="1050" b="0" i="0" u="none" strike="noStrike">
                          <a:latin typeface="Times New Roman"/>
                        </a:rPr>
                        <a:t>Код бюджетной классификации Российской Федерации</a:t>
                      </a:r>
                    </a:p>
                  </a:txBody>
                  <a:tcPr marL="5490" marR="5490" marT="54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a:latin typeface="Times New Roman"/>
                        </a:rPr>
                        <a:t>Наименование доходов</a:t>
                      </a:r>
                    </a:p>
                  </a:txBody>
                  <a:tcPr marL="5490" marR="5490" marT="54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a:latin typeface="Times New Roman"/>
                        </a:rPr>
                        <a:t>Бюджет на 2021год</a:t>
                      </a:r>
                    </a:p>
                  </a:txBody>
                  <a:tcPr marL="5490" marR="5490" marT="54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a:latin typeface="Times New Roman"/>
                        </a:rPr>
                        <a:t>Кассовое исполнение за    2021 год</a:t>
                      </a:r>
                    </a:p>
                  </a:txBody>
                  <a:tcPr marL="5490" marR="5490" marT="54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a:latin typeface="Times New Roman"/>
                        </a:rPr>
                        <a:t>Процент исполне-ния бюджета 2021 года</a:t>
                      </a:r>
                    </a:p>
                  </a:txBody>
                  <a:tcPr marL="5490" marR="5490" marT="54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94507">
                <a:tc>
                  <a:txBody>
                    <a:bodyPr/>
                    <a:lstStyle/>
                    <a:p>
                      <a:pPr algn="ctr" fontAlgn="ctr"/>
                      <a:r>
                        <a:rPr lang="ru-RU" sz="1050" b="0" i="0" u="none" strike="noStrike">
                          <a:latin typeface="Times New Roman"/>
                        </a:rPr>
                        <a:t>1</a:t>
                      </a:r>
                    </a:p>
                  </a:txBody>
                  <a:tcPr marL="5490" marR="5490" marT="54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a:latin typeface="Times New Roman"/>
                        </a:rPr>
                        <a:t>2</a:t>
                      </a:r>
                    </a:p>
                  </a:txBody>
                  <a:tcPr marL="5490" marR="5490" marT="54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a:latin typeface="Times New Roman"/>
                        </a:rPr>
                        <a:t>3</a:t>
                      </a:r>
                    </a:p>
                  </a:txBody>
                  <a:tcPr marL="5490" marR="5490" marT="54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a:latin typeface="Times New Roman"/>
                        </a:rPr>
                        <a:t>4</a:t>
                      </a:r>
                    </a:p>
                  </a:txBody>
                  <a:tcPr marL="5490" marR="5490" marT="54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a:latin typeface="Times New Roman"/>
                        </a:rPr>
                        <a:t>5</a:t>
                      </a:r>
                    </a:p>
                  </a:txBody>
                  <a:tcPr marL="5490" marR="5490" marT="54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80910">
                <a:tc>
                  <a:txBody>
                    <a:bodyPr/>
                    <a:lstStyle/>
                    <a:p>
                      <a:pPr algn="l" fontAlgn="t"/>
                      <a:r>
                        <a:rPr lang="ru-RU" sz="1050" b="1" i="0" u="none" strike="noStrike">
                          <a:latin typeface="Times New Roman"/>
                        </a:rPr>
                        <a:t>1 00 00000 00 0000 000 </a:t>
                      </a:r>
                    </a:p>
                  </a:txBody>
                  <a:tcPr marL="5490" marR="5490" marT="54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050" b="1" i="0" u="none" strike="noStrike">
                          <a:latin typeface="Times New Roman"/>
                        </a:rPr>
                        <a:t>НАЛОГОВЫЕ И НЕНАЛОГОВЫЕ ДОХОДЫ</a:t>
                      </a:r>
                    </a:p>
                  </a:txBody>
                  <a:tcPr marL="5490" marR="5490" marT="54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1" i="0" u="none" strike="noStrike">
                          <a:latin typeface="Times New Roman"/>
                        </a:rPr>
                        <a:t>519 273 000,00</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1" i="0" u="none" strike="noStrike">
                          <a:latin typeface="Times New Roman"/>
                        </a:rPr>
                        <a:t>536 479 165,81</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1" i="0" u="none" strike="noStrike">
                          <a:latin typeface="Times New Roman"/>
                        </a:rPr>
                        <a:t>103,3</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4"/>
                  </a:ext>
                </a:extLst>
              </a:tr>
              <a:tr h="210716">
                <a:tc>
                  <a:txBody>
                    <a:bodyPr/>
                    <a:lstStyle/>
                    <a:p>
                      <a:pPr algn="ctr" fontAlgn="t"/>
                      <a:r>
                        <a:rPr lang="ru-RU" sz="1050" b="0" i="0" u="none" strike="noStrike">
                          <a:latin typeface="Times New Roman"/>
                        </a:rPr>
                        <a:t>1 01 00000 00 0000 000</a:t>
                      </a:r>
                    </a:p>
                  </a:txBody>
                  <a:tcPr marL="5490" marR="5490" marT="54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050" b="0" i="0" u="none" strike="noStrike" dirty="0">
                          <a:latin typeface="Times New Roman"/>
                        </a:rPr>
                        <a:t>НАЛОГИ НА ПРИБЫЛЬ, ДОХОДЫ</a:t>
                      </a:r>
                    </a:p>
                  </a:txBody>
                  <a:tcPr marL="5490" marR="5490" marT="54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411 283 000,00</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418 144 948,16</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101,7</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5"/>
                  </a:ext>
                </a:extLst>
              </a:tr>
              <a:tr h="259342">
                <a:tc>
                  <a:txBody>
                    <a:bodyPr/>
                    <a:lstStyle/>
                    <a:p>
                      <a:pPr algn="ctr" fontAlgn="t"/>
                      <a:r>
                        <a:rPr lang="ru-RU" sz="1050" b="0" i="0" u="none" strike="noStrike">
                          <a:latin typeface="Times New Roman"/>
                        </a:rPr>
                        <a:t>1 01 02000 01 0000 110</a:t>
                      </a:r>
                    </a:p>
                  </a:txBody>
                  <a:tcPr marL="5490" marR="5490" marT="54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050" b="0" i="0" u="none" strike="noStrike">
                          <a:latin typeface="Times New Roman"/>
                        </a:rPr>
                        <a:t>Налог на доходы физических лиц </a:t>
                      </a:r>
                    </a:p>
                  </a:txBody>
                  <a:tcPr marL="5490" marR="5490" marT="54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solidFill>
                            <a:srgbClr val="000000"/>
                          </a:solidFill>
                          <a:latin typeface="Times New Roman"/>
                        </a:rPr>
                        <a:t>411 283 000,00</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418 144 948,16</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101,7</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6"/>
                  </a:ext>
                </a:extLst>
              </a:tr>
              <a:tr h="170195">
                <a:tc>
                  <a:txBody>
                    <a:bodyPr/>
                    <a:lstStyle/>
                    <a:p>
                      <a:pPr algn="ctr" fontAlgn="t"/>
                      <a:r>
                        <a:rPr lang="ru-RU" sz="1050" b="0" i="0" u="none" strike="noStrike">
                          <a:latin typeface="Times New Roman"/>
                        </a:rPr>
                        <a:t> </a:t>
                      </a:r>
                    </a:p>
                  </a:txBody>
                  <a:tcPr marL="5490" marR="5490" marT="54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050" b="0" i="0" u="none" strike="noStrike">
                          <a:latin typeface="Times New Roman"/>
                        </a:rPr>
                        <a:t>в том числе:</a:t>
                      </a:r>
                    </a:p>
                  </a:txBody>
                  <a:tcPr marL="5490" marR="5490" marT="54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 </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ru-RU" sz="1050" b="0" i="0" u="none" strike="noStrike">
                          <a:latin typeface="Times New Roman"/>
                        </a:rPr>
                        <a:t> </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ru-RU" sz="1050" b="0" i="0" u="none" strike="noStrike">
                          <a:latin typeface="Times New Roman"/>
                        </a:rPr>
                        <a:t> </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7"/>
                  </a:ext>
                </a:extLst>
              </a:tr>
              <a:tr h="850970">
                <a:tc>
                  <a:txBody>
                    <a:bodyPr/>
                    <a:lstStyle/>
                    <a:p>
                      <a:pPr algn="ctr" fontAlgn="t"/>
                      <a:r>
                        <a:rPr lang="ru-RU" sz="1050" b="0" i="0" u="none" strike="noStrike">
                          <a:latin typeface="Times New Roman"/>
                        </a:rPr>
                        <a:t> </a:t>
                      </a:r>
                    </a:p>
                  </a:txBody>
                  <a:tcPr marL="5490" marR="5490" marT="54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050" b="0" i="0" u="none" strike="noStrike">
                          <a:latin typeface="Times New Roman"/>
                        </a:rPr>
                        <a:t>по дополнительному нормативу отчислений от налога на доходы физических лиц, заменяющему часть дотаций на выравнивание бюджетной обеспеченности</a:t>
                      </a:r>
                    </a:p>
                  </a:txBody>
                  <a:tcPr marL="5490" marR="5490" marT="54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324 123 290,00</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 </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0,0</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8"/>
                  </a:ext>
                </a:extLst>
              </a:tr>
              <a:tr h="680775">
                <a:tc>
                  <a:txBody>
                    <a:bodyPr/>
                    <a:lstStyle/>
                    <a:p>
                      <a:pPr algn="ctr" fontAlgn="t"/>
                      <a:r>
                        <a:rPr lang="ru-RU" sz="1050" b="0" i="0" u="none" strike="noStrike">
                          <a:latin typeface="Times New Roman"/>
                        </a:rPr>
                        <a:t>1 03 00000 00 0000 000</a:t>
                      </a:r>
                    </a:p>
                  </a:txBody>
                  <a:tcPr marL="5490" marR="5490" marT="54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050" b="0" i="0" u="none" strike="noStrike">
                          <a:latin typeface="Times New Roman"/>
                        </a:rPr>
                        <a:t>НАЛОГИ НА ТОВАРЫ (РАБОТЫ, УСЛУГИ), РЕАЛИЗУЕМЫЕ НА ТЕРРИТОРИИ РОССИЙСКОЙ ФЕДЕРАЦИИ</a:t>
                      </a:r>
                    </a:p>
                  </a:txBody>
                  <a:tcPr marL="5490" marR="5490" marT="54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dirty="0">
                          <a:latin typeface="Times New Roman"/>
                        </a:rPr>
                        <a:t>11 257 000,00</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11 030 050,95</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98,0</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9"/>
                  </a:ext>
                </a:extLst>
              </a:tr>
              <a:tr h="510582">
                <a:tc>
                  <a:txBody>
                    <a:bodyPr/>
                    <a:lstStyle/>
                    <a:p>
                      <a:pPr algn="ctr" fontAlgn="t"/>
                      <a:r>
                        <a:rPr lang="ru-RU" sz="1050" b="0" i="0" u="none" strike="noStrike">
                          <a:latin typeface="Times New Roman"/>
                        </a:rPr>
                        <a:t>1 03 02000 01 0000 110</a:t>
                      </a:r>
                    </a:p>
                  </a:txBody>
                  <a:tcPr marL="5490" marR="5490" marT="54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050" b="0" i="0" u="none" strike="noStrike">
                          <a:latin typeface="Times New Roman"/>
                        </a:rPr>
                        <a:t>Акцизы по подакцизным товарам  (продукции), производимым на территории Российской Федерации</a:t>
                      </a:r>
                    </a:p>
                  </a:txBody>
                  <a:tcPr marL="5490" marR="5490" marT="54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11 257 000,00</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11 030 050,95</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98,0</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10"/>
                  </a:ext>
                </a:extLst>
              </a:tr>
              <a:tr h="243133">
                <a:tc>
                  <a:txBody>
                    <a:bodyPr/>
                    <a:lstStyle/>
                    <a:p>
                      <a:pPr algn="ctr" fontAlgn="t"/>
                      <a:r>
                        <a:rPr lang="ru-RU" sz="1050" b="0" i="0" u="none" strike="noStrike">
                          <a:latin typeface="Times New Roman"/>
                        </a:rPr>
                        <a:t>1 05 00000 00 0000 000</a:t>
                      </a:r>
                    </a:p>
                  </a:txBody>
                  <a:tcPr marL="5490" marR="5490" marT="54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050" b="0" i="0" u="none" strike="noStrike">
                          <a:latin typeface="Times New Roman"/>
                        </a:rPr>
                        <a:t>НАЛОГИ НА СОВОКУПНЫЙ ДОХОД</a:t>
                      </a:r>
                    </a:p>
                  </a:txBody>
                  <a:tcPr marL="5490" marR="5490" marT="54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17 335 000,00</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21 136 195,33</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121,9</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11"/>
                  </a:ext>
                </a:extLst>
              </a:tr>
              <a:tr h="518686">
                <a:tc>
                  <a:txBody>
                    <a:bodyPr/>
                    <a:lstStyle/>
                    <a:p>
                      <a:pPr algn="ctr" fontAlgn="t"/>
                      <a:r>
                        <a:rPr lang="ru-RU" sz="1050" b="0" i="0" u="none" strike="noStrike">
                          <a:latin typeface="Times New Roman"/>
                        </a:rPr>
                        <a:t>1 05 01000 00 0000 110</a:t>
                      </a:r>
                    </a:p>
                  </a:txBody>
                  <a:tcPr marL="5490" marR="5490" marT="54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050" b="0" i="0" u="none" strike="noStrike">
                          <a:latin typeface="Times New Roman"/>
                        </a:rPr>
                        <a:t>Налог, взимаемый в связи с применением упрощенной системы налогообложения</a:t>
                      </a:r>
                    </a:p>
                  </a:txBody>
                  <a:tcPr marL="5490" marR="5490" marT="54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1 700 000,00</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1 710 761,14</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100,6</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12"/>
                  </a:ext>
                </a:extLst>
              </a:tr>
              <a:tr h="356596">
                <a:tc>
                  <a:txBody>
                    <a:bodyPr/>
                    <a:lstStyle/>
                    <a:p>
                      <a:pPr algn="ctr" fontAlgn="t"/>
                      <a:r>
                        <a:rPr lang="ru-RU" sz="1050" b="0" i="0" u="none" strike="noStrike">
                          <a:latin typeface="Times New Roman"/>
                        </a:rPr>
                        <a:t>1 05 02000 02 0000 110</a:t>
                      </a:r>
                    </a:p>
                  </a:txBody>
                  <a:tcPr marL="5490" marR="5490" marT="54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050" b="0" i="0" u="none" strike="noStrike">
                          <a:latin typeface="Times New Roman"/>
                        </a:rPr>
                        <a:t>Единый налог на вмененный доход для отдельных видов деятельности </a:t>
                      </a:r>
                    </a:p>
                  </a:txBody>
                  <a:tcPr marL="5490" marR="5490" marT="54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6 650 000,00</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6 529 588,04</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98,2</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13"/>
                  </a:ext>
                </a:extLst>
              </a:tr>
              <a:tr h="226924">
                <a:tc>
                  <a:txBody>
                    <a:bodyPr/>
                    <a:lstStyle/>
                    <a:p>
                      <a:pPr algn="ctr" fontAlgn="t"/>
                      <a:r>
                        <a:rPr lang="ru-RU" sz="1050" b="0" i="0" u="none" strike="noStrike">
                          <a:latin typeface="Times New Roman"/>
                        </a:rPr>
                        <a:t>1 05 03000 01 0000 110</a:t>
                      </a:r>
                    </a:p>
                  </a:txBody>
                  <a:tcPr marL="5490" marR="5490" marT="54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050" b="0" i="0" u="none" strike="noStrike">
                          <a:latin typeface="Times New Roman"/>
                        </a:rPr>
                        <a:t>Единый сельскохозяйственный налог</a:t>
                      </a:r>
                    </a:p>
                  </a:txBody>
                  <a:tcPr marL="5490" marR="5490" marT="54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985 000,00</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986 786,66</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100,2</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14"/>
                  </a:ext>
                </a:extLst>
              </a:tr>
              <a:tr h="340387">
                <a:tc>
                  <a:txBody>
                    <a:bodyPr/>
                    <a:lstStyle/>
                    <a:p>
                      <a:pPr algn="ctr" fontAlgn="t"/>
                      <a:r>
                        <a:rPr lang="ru-RU" sz="1050" b="0" i="0" u="none" strike="noStrike">
                          <a:solidFill>
                            <a:srgbClr val="000000"/>
                          </a:solidFill>
                          <a:latin typeface="Times New Roman"/>
                        </a:rPr>
                        <a:t>1 05 04000 02 0000 110</a:t>
                      </a:r>
                    </a:p>
                  </a:txBody>
                  <a:tcPr marL="5490" marR="5490" marT="54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050" b="0" i="0" u="none" strike="noStrike">
                          <a:latin typeface="Times New Roman"/>
                        </a:rPr>
                        <a:t>Налог, взимаемый в связи с применением патентной системы налогообложения</a:t>
                      </a:r>
                    </a:p>
                  </a:txBody>
                  <a:tcPr marL="5490" marR="5490" marT="54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8 000 000,00</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11 909 059,49</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dirty="0">
                          <a:latin typeface="Times New Roman"/>
                        </a:rPr>
                        <a:t>148,9</a:t>
                      </a:r>
                    </a:p>
                  </a:txBody>
                  <a:tcPr marL="5490" marR="5490" marT="5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1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000100" y="714353"/>
          <a:ext cx="7215237" cy="5357853"/>
        </p:xfrm>
        <a:graphic>
          <a:graphicData uri="http://schemas.openxmlformats.org/drawingml/2006/table">
            <a:tbl>
              <a:tblPr/>
              <a:tblGrid>
                <a:gridCol w="1210049">
                  <a:extLst>
                    <a:ext uri="{9D8B030D-6E8A-4147-A177-3AD203B41FA5}">
                      <a16:colId xmlns:a16="http://schemas.microsoft.com/office/drawing/2014/main" val="20000"/>
                    </a:ext>
                  </a:extLst>
                </a:gridCol>
                <a:gridCol w="2973631">
                  <a:extLst>
                    <a:ext uri="{9D8B030D-6E8A-4147-A177-3AD203B41FA5}">
                      <a16:colId xmlns:a16="http://schemas.microsoft.com/office/drawing/2014/main" val="20001"/>
                    </a:ext>
                  </a:extLst>
                </a:gridCol>
                <a:gridCol w="1148902">
                  <a:extLst>
                    <a:ext uri="{9D8B030D-6E8A-4147-A177-3AD203B41FA5}">
                      <a16:colId xmlns:a16="http://schemas.microsoft.com/office/drawing/2014/main" val="20002"/>
                    </a:ext>
                  </a:extLst>
                </a:gridCol>
                <a:gridCol w="1158557">
                  <a:extLst>
                    <a:ext uri="{9D8B030D-6E8A-4147-A177-3AD203B41FA5}">
                      <a16:colId xmlns:a16="http://schemas.microsoft.com/office/drawing/2014/main" val="20003"/>
                    </a:ext>
                  </a:extLst>
                </a:gridCol>
                <a:gridCol w="724098">
                  <a:extLst>
                    <a:ext uri="{9D8B030D-6E8A-4147-A177-3AD203B41FA5}">
                      <a16:colId xmlns:a16="http://schemas.microsoft.com/office/drawing/2014/main" val="20004"/>
                    </a:ext>
                  </a:extLst>
                </a:gridCol>
              </a:tblGrid>
              <a:tr h="362016">
                <a:tc>
                  <a:txBody>
                    <a:bodyPr/>
                    <a:lstStyle/>
                    <a:p>
                      <a:pPr algn="ctr" fontAlgn="t"/>
                      <a:r>
                        <a:rPr lang="ru-RU" sz="1200" b="0" i="0" u="none" strike="noStrike" dirty="0">
                          <a:latin typeface="Times New Roman"/>
                        </a:rPr>
                        <a:t>1 06 00000 00 0000 000</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200" b="0" i="0" u="none" strike="noStrike">
                          <a:latin typeface="Times New Roman"/>
                        </a:rPr>
                        <a:t>НАЛОГИ НА ИМУЩЕСТВО</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200" b="0" i="0" u="none" strike="noStrike">
                          <a:latin typeface="Times New Roman"/>
                        </a:rPr>
                        <a:t>39 700 000,00</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200" b="0" i="0" u="none" strike="noStrike">
                          <a:latin typeface="Times New Roman"/>
                        </a:rPr>
                        <a:t>43 606 246,98</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200" b="0" i="0" u="none" strike="noStrike">
                          <a:latin typeface="Times New Roman"/>
                        </a:rPr>
                        <a:t>109,8</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0"/>
                  </a:ext>
                </a:extLst>
              </a:tr>
              <a:tr h="445560">
                <a:tc>
                  <a:txBody>
                    <a:bodyPr/>
                    <a:lstStyle/>
                    <a:p>
                      <a:pPr algn="ctr" fontAlgn="t"/>
                      <a:r>
                        <a:rPr lang="ru-RU" sz="1200" b="0" i="0" u="none" strike="noStrike" dirty="0">
                          <a:latin typeface="Times New Roman"/>
                        </a:rPr>
                        <a:t>1 06 01000 00 0000 110</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200" b="0" i="0" u="none" strike="noStrike">
                          <a:latin typeface="Times New Roman"/>
                        </a:rPr>
                        <a:t>Налог на имущество физических лиц</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200" b="0" i="0" u="none" strike="noStrike">
                          <a:latin typeface="Times New Roman"/>
                        </a:rPr>
                        <a:t>18 700 000,00</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200" b="0" i="0" u="none" strike="noStrike">
                          <a:latin typeface="Times New Roman"/>
                        </a:rPr>
                        <a:t>18 485 411,38</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200" b="0" i="0" u="none" strike="noStrike">
                          <a:latin typeface="Times New Roman"/>
                        </a:rPr>
                        <a:t>98,9</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1"/>
                  </a:ext>
                </a:extLst>
              </a:tr>
              <a:tr h="445560">
                <a:tc>
                  <a:txBody>
                    <a:bodyPr/>
                    <a:lstStyle/>
                    <a:p>
                      <a:pPr algn="ctr" fontAlgn="t"/>
                      <a:r>
                        <a:rPr lang="ru-RU" sz="1200" b="0" i="0" u="none" strike="noStrike">
                          <a:latin typeface="Times New Roman"/>
                        </a:rPr>
                        <a:t>1 06 06000 00 0000 110</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200" b="0" i="0" u="none" strike="noStrike">
                          <a:latin typeface="Times New Roman"/>
                        </a:rPr>
                        <a:t>Земельный налог</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200" b="0" i="0" u="none" strike="noStrike">
                          <a:latin typeface="Times New Roman"/>
                        </a:rPr>
                        <a:t>21 000 000,00</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200" b="0" i="0" u="none" strike="noStrike">
                          <a:latin typeface="Times New Roman"/>
                        </a:rPr>
                        <a:t>25 120 835,60</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200" b="0" i="0" u="none" strike="noStrike">
                          <a:latin typeface="Times New Roman"/>
                        </a:rPr>
                        <a:t>119,6</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2"/>
                  </a:ext>
                </a:extLst>
              </a:tr>
              <a:tr h="445560">
                <a:tc>
                  <a:txBody>
                    <a:bodyPr/>
                    <a:lstStyle/>
                    <a:p>
                      <a:pPr algn="ctr" fontAlgn="t"/>
                      <a:r>
                        <a:rPr lang="ru-RU" sz="1200" b="0" i="0" u="none" strike="noStrike">
                          <a:latin typeface="Times New Roman"/>
                        </a:rPr>
                        <a:t>1 08 00000 00 0000 000</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200" b="0" i="0" u="none" strike="noStrike" dirty="0">
                          <a:latin typeface="Times New Roman"/>
                        </a:rPr>
                        <a:t>ГОСУДАРСТВЕННАЯ ПОШЛИНА</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200" b="0" i="0" u="none" strike="noStrike">
                          <a:latin typeface="Times New Roman"/>
                        </a:rPr>
                        <a:t>5 100 000,00</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200" b="0" i="0" u="none" strike="noStrike">
                          <a:latin typeface="Times New Roman"/>
                        </a:rPr>
                        <a:t>5 483 546,65</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200" b="0" i="0" u="none" strike="noStrike">
                          <a:latin typeface="Times New Roman"/>
                        </a:rPr>
                        <a:t>107,5</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3"/>
                  </a:ext>
                </a:extLst>
              </a:tr>
              <a:tr h="1141746">
                <a:tc>
                  <a:txBody>
                    <a:bodyPr/>
                    <a:lstStyle/>
                    <a:p>
                      <a:pPr algn="ctr" fontAlgn="t"/>
                      <a:r>
                        <a:rPr lang="ru-RU" sz="1200" b="0" i="0" u="none" strike="noStrike">
                          <a:latin typeface="Times New Roman"/>
                        </a:rPr>
                        <a:t>1 08 03000 01 0000 110</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200" b="0" i="0" u="none" strike="noStrike" dirty="0">
                          <a:latin typeface="Times New Roman"/>
                        </a:rPr>
                        <a:t>Государственная пошлина по делам, рассматриваемым в судах общей юрисдикции, мировыми судьями </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200" b="0" i="0" u="none" strike="noStrike">
                          <a:latin typeface="Times New Roman"/>
                        </a:rPr>
                        <a:t>5 050 000,00</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200" b="0" i="0" u="none" strike="noStrike">
                          <a:latin typeface="Times New Roman"/>
                        </a:rPr>
                        <a:t>5 413 546,65</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200" b="0" i="0" u="none" strike="noStrike">
                          <a:latin typeface="Times New Roman"/>
                        </a:rPr>
                        <a:t>107,2</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4"/>
                  </a:ext>
                </a:extLst>
              </a:tr>
              <a:tr h="1083266">
                <a:tc>
                  <a:txBody>
                    <a:bodyPr/>
                    <a:lstStyle/>
                    <a:p>
                      <a:pPr algn="ctr" fontAlgn="t"/>
                      <a:r>
                        <a:rPr lang="ru-RU" sz="1200" b="0" i="0" u="none" strike="noStrike">
                          <a:latin typeface="Times New Roman"/>
                        </a:rPr>
                        <a:t>1 08 07000 01 0000 110</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200" b="0" i="0" u="none" strike="noStrike" dirty="0">
                          <a:latin typeface="Times New Roman"/>
                        </a:rPr>
                        <a:t>Государственная пошлина за государственную регистрацию, а также за совершение прочих юридически значимых действий </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200" b="0" i="0" u="none" strike="noStrike" dirty="0">
                          <a:latin typeface="Times New Roman"/>
                        </a:rPr>
                        <a:t>50 000,00</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200" b="0" i="0" u="none" strike="noStrike">
                          <a:latin typeface="Times New Roman"/>
                        </a:rPr>
                        <a:t>70 000,00</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200" b="0" i="0" u="none" strike="noStrike">
                          <a:latin typeface="Times New Roman"/>
                        </a:rPr>
                        <a:t>140,0</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5"/>
                  </a:ext>
                </a:extLst>
              </a:tr>
              <a:tr h="1422237">
                <a:tc>
                  <a:txBody>
                    <a:bodyPr/>
                    <a:lstStyle/>
                    <a:p>
                      <a:pPr algn="ctr" fontAlgn="t"/>
                      <a:r>
                        <a:rPr lang="ru-RU" sz="1200" b="0" i="0" u="none" strike="noStrike">
                          <a:latin typeface="Times New Roman"/>
                        </a:rPr>
                        <a:t>1 11 00000 00 0000 000</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200" b="0" i="0" u="none" strike="noStrike" dirty="0">
                          <a:latin typeface="Times New Roman"/>
                        </a:rPr>
                        <a:t>ДОХОДЫ ОТ ИСПОЛЬЗОВАНИЯ ИМУЩЕСТВА, НАХОДЯЩЕГОСЯ В ГОСУДАРСТВЕННОЙ И МУНИЦИПАЛЬНОЙ СОБСТВЕННОСТИ</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200" b="0" i="0" u="none" strike="noStrike" dirty="0">
                          <a:latin typeface="Times New Roman"/>
                        </a:rPr>
                        <a:t>26 648 000,00</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200" b="0" i="0" u="none" strike="noStrike" dirty="0">
                          <a:latin typeface="Times New Roman"/>
                        </a:rPr>
                        <a:t>28 131 539,29</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200" b="0" i="0" u="none" strike="noStrike" dirty="0">
                          <a:latin typeface="Times New Roman"/>
                        </a:rPr>
                        <a:t>105,6</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714348" y="500044"/>
          <a:ext cx="7429552" cy="6343349"/>
        </p:xfrm>
        <a:graphic>
          <a:graphicData uri="http://schemas.openxmlformats.org/drawingml/2006/table">
            <a:tbl>
              <a:tblPr/>
              <a:tblGrid>
                <a:gridCol w="1245991">
                  <a:extLst>
                    <a:ext uri="{9D8B030D-6E8A-4147-A177-3AD203B41FA5}">
                      <a16:colId xmlns:a16="http://schemas.microsoft.com/office/drawing/2014/main" val="20000"/>
                    </a:ext>
                  </a:extLst>
                </a:gridCol>
                <a:gridCol w="3061956">
                  <a:extLst>
                    <a:ext uri="{9D8B030D-6E8A-4147-A177-3AD203B41FA5}">
                      <a16:colId xmlns:a16="http://schemas.microsoft.com/office/drawing/2014/main" val="20001"/>
                    </a:ext>
                  </a:extLst>
                </a:gridCol>
                <a:gridCol w="1183029">
                  <a:extLst>
                    <a:ext uri="{9D8B030D-6E8A-4147-A177-3AD203B41FA5}">
                      <a16:colId xmlns:a16="http://schemas.microsoft.com/office/drawing/2014/main" val="20002"/>
                    </a:ext>
                  </a:extLst>
                </a:gridCol>
                <a:gridCol w="1192970">
                  <a:extLst>
                    <a:ext uri="{9D8B030D-6E8A-4147-A177-3AD203B41FA5}">
                      <a16:colId xmlns:a16="http://schemas.microsoft.com/office/drawing/2014/main" val="20003"/>
                    </a:ext>
                  </a:extLst>
                </a:gridCol>
                <a:gridCol w="745606">
                  <a:extLst>
                    <a:ext uri="{9D8B030D-6E8A-4147-A177-3AD203B41FA5}">
                      <a16:colId xmlns:a16="http://schemas.microsoft.com/office/drawing/2014/main" val="20004"/>
                    </a:ext>
                  </a:extLst>
                </a:gridCol>
              </a:tblGrid>
              <a:tr h="1117259">
                <a:tc>
                  <a:txBody>
                    <a:bodyPr/>
                    <a:lstStyle/>
                    <a:p>
                      <a:pPr algn="ctr" fontAlgn="t"/>
                      <a:r>
                        <a:rPr lang="ru-RU" sz="1050" b="0" i="0" u="none" strike="noStrike" dirty="0">
                          <a:latin typeface="Times New Roman"/>
                        </a:rPr>
                        <a:t>1 11 05000 00 0000 120</a:t>
                      </a:r>
                    </a:p>
                  </a:txBody>
                  <a:tcPr marL="4087" marR="4087" marT="40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050" b="0" i="0" u="none" strike="noStrike">
                          <a:latin typeface="Times New Roman"/>
                        </a:rPr>
                        <a:t>Доходы, получаемые в виде арендной либо иной платы за передачу в возмездное пользование государственного и муниципального имущества (за исключением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4087" marR="4087" marT="40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15 837 000,00</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17 141 149,54</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108,2</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0"/>
                  </a:ext>
                </a:extLst>
              </a:tr>
              <a:tr h="360781">
                <a:tc>
                  <a:txBody>
                    <a:bodyPr/>
                    <a:lstStyle/>
                    <a:p>
                      <a:pPr algn="ctr" fontAlgn="t"/>
                      <a:r>
                        <a:rPr lang="ru-RU" sz="1050" b="0" i="0" u="none" strike="noStrike" dirty="0">
                          <a:latin typeface="Times New Roman"/>
                        </a:rPr>
                        <a:t>1 11 07000 00 0000 120</a:t>
                      </a:r>
                    </a:p>
                  </a:txBody>
                  <a:tcPr marL="4087" marR="4087" marT="40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050" b="0" i="0" u="none" strike="noStrike">
                          <a:latin typeface="Times New Roman"/>
                        </a:rPr>
                        <a:t>Платежи от государственных и муниципальных унитарных предприятий</a:t>
                      </a:r>
                    </a:p>
                  </a:txBody>
                  <a:tcPr marL="4087" marR="4087" marT="40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3 601 000,00</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3 661 799,41</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101,7</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1"/>
                  </a:ext>
                </a:extLst>
              </a:tr>
              <a:tr h="899627">
                <a:tc>
                  <a:txBody>
                    <a:bodyPr/>
                    <a:lstStyle/>
                    <a:p>
                      <a:pPr algn="ctr" fontAlgn="t"/>
                      <a:r>
                        <a:rPr lang="ru-RU" sz="1050" b="0" i="0" u="none" strike="noStrike">
                          <a:latin typeface="Times New Roman"/>
                        </a:rPr>
                        <a:t>1 11 09000 00 0000 120</a:t>
                      </a:r>
                    </a:p>
                  </a:txBody>
                  <a:tcPr marL="4087" marR="4087" marT="40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050" b="0" i="0" u="none" strike="noStrike" dirty="0">
                          <a:latin typeface="Times New Roman"/>
                        </a:rPr>
                        <a:t>Прочие доходы от использования имущества и прав, находящихся в государственной и муниципальной собственности (за исключением имущества бюджетных и автономных учреждений, а также имущества государственных и муниципальных унитарных предприятий, в том числе казенных) </a:t>
                      </a:r>
                    </a:p>
                  </a:txBody>
                  <a:tcPr marL="4087" marR="4087" marT="40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7 210 000,00</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7 328 590,34</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101,6</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2"/>
                  </a:ext>
                </a:extLst>
              </a:tr>
              <a:tr h="302591">
                <a:tc>
                  <a:txBody>
                    <a:bodyPr/>
                    <a:lstStyle/>
                    <a:p>
                      <a:pPr algn="ctr" fontAlgn="t"/>
                      <a:r>
                        <a:rPr lang="ru-RU" sz="1050" b="0" i="0" u="none" strike="noStrike">
                          <a:latin typeface="Times New Roman"/>
                        </a:rPr>
                        <a:t>1 12 00000 00 0000 000</a:t>
                      </a:r>
                    </a:p>
                  </a:txBody>
                  <a:tcPr marL="4087" marR="4087" marT="40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050" b="0" i="0" u="none" strike="noStrike" dirty="0">
                          <a:latin typeface="Times New Roman"/>
                        </a:rPr>
                        <a:t>ПЛАТЕЖИ ПРИ ПОЛЬЗОВАНИИ ПРИРОДНЫМИ РЕСУРСАМИ </a:t>
                      </a:r>
                    </a:p>
                  </a:txBody>
                  <a:tcPr marL="4087" marR="4087" marT="40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1 300 000,00</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1 329 124,17</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102,2</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3"/>
                  </a:ext>
                </a:extLst>
              </a:tr>
              <a:tr h="256038">
                <a:tc>
                  <a:txBody>
                    <a:bodyPr/>
                    <a:lstStyle/>
                    <a:p>
                      <a:pPr algn="ctr" fontAlgn="t"/>
                      <a:r>
                        <a:rPr lang="ru-RU" sz="1050" b="0" i="0" u="none" strike="noStrike">
                          <a:latin typeface="Times New Roman"/>
                        </a:rPr>
                        <a:t>1 12 01000 01 0000 120</a:t>
                      </a:r>
                    </a:p>
                  </a:txBody>
                  <a:tcPr marL="4087" marR="4087" marT="40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050" b="0" i="0" u="none" strike="noStrike" dirty="0">
                          <a:latin typeface="Times New Roman"/>
                        </a:rPr>
                        <a:t>Плата за негативное воздействие на окружающую среду</a:t>
                      </a:r>
                    </a:p>
                  </a:txBody>
                  <a:tcPr marL="4087" marR="4087" marT="40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1 300 000,00</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1 329 124,17</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102,2</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4"/>
                  </a:ext>
                </a:extLst>
              </a:tr>
              <a:tr h="340998">
                <a:tc>
                  <a:txBody>
                    <a:bodyPr/>
                    <a:lstStyle/>
                    <a:p>
                      <a:pPr algn="ctr" fontAlgn="t"/>
                      <a:r>
                        <a:rPr lang="ru-RU" sz="1050" b="0" i="0" u="none" strike="noStrike">
                          <a:latin typeface="Times New Roman"/>
                        </a:rPr>
                        <a:t>1 13 00000 00 0000 000 </a:t>
                      </a:r>
                    </a:p>
                  </a:txBody>
                  <a:tcPr marL="4087" marR="4087" marT="40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050" b="0" i="0" u="none" strike="noStrike">
                          <a:latin typeface="Times New Roman"/>
                        </a:rPr>
                        <a:t>ДОХОДЫ ОТ ОКАЗАНИЯ ПЛАТНЫХ УСЛУГ (РАБОТ) И КОМПЕНСАЦИИ ЗАТРАТ ГОСУДАРСТВА</a:t>
                      </a:r>
                    </a:p>
                  </a:txBody>
                  <a:tcPr marL="4087" marR="4087" marT="40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850 000,00</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886 323,99</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104,3</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5"/>
                  </a:ext>
                </a:extLst>
              </a:tr>
              <a:tr h="261858">
                <a:tc>
                  <a:txBody>
                    <a:bodyPr/>
                    <a:lstStyle/>
                    <a:p>
                      <a:pPr algn="ctr" fontAlgn="t"/>
                      <a:r>
                        <a:rPr lang="ru-RU" sz="1050" b="0" i="0" u="none" strike="noStrike">
                          <a:latin typeface="Times New Roman"/>
                        </a:rPr>
                        <a:t>1 13 02000 00 0000 130</a:t>
                      </a:r>
                    </a:p>
                  </a:txBody>
                  <a:tcPr marL="4087" marR="4087" marT="40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050" b="0" i="0" u="none" strike="noStrike" dirty="0">
                          <a:latin typeface="Times New Roman"/>
                        </a:rPr>
                        <a:t>Доходы от компенсации затрат государства</a:t>
                      </a:r>
                    </a:p>
                  </a:txBody>
                  <a:tcPr marL="4087" marR="4087" marT="40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850 000,00</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886 323,99</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104,3</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6"/>
                  </a:ext>
                </a:extLst>
              </a:tr>
              <a:tr h="340998">
                <a:tc>
                  <a:txBody>
                    <a:bodyPr/>
                    <a:lstStyle/>
                    <a:p>
                      <a:pPr algn="ctr" fontAlgn="t"/>
                      <a:r>
                        <a:rPr lang="ru-RU" sz="1050" b="0" i="0" u="none" strike="noStrike">
                          <a:latin typeface="Times New Roman"/>
                        </a:rPr>
                        <a:t>1 14 00000 00 0000 000</a:t>
                      </a:r>
                    </a:p>
                  </a:txBody>
                  <a:tcPr marL="4087" marR="4087" marT="40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050" b="0" i="0" u="none" strike="noStrike" dirty="0">
                          <a:latin typeface="Times New Roman"/>
                        </a:rPr>
                        <a:t>ДОХОДЫ ОТ ПРОДАЖИ МАТЕРИАЛЬНЫХ И НЕМАТЕРИАЛЬНЫХ АКТИВОВ</a:t>
                      </a:r>
                    </a:p>
                  </a:txBody>
                  <a:tcPr marL="4087" marR="4087" marT="40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3 800 000,00</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4 434 283,08</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116,7</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7"/>
                  </a:ext>
                </a:extLst>
              </a:tr>
              <a:tr h="899627">
                <a:tc>
                  <a:txBody>
                    <a:bodyPr/>
                    <a:lstStyle/>
                    <a:p>
                      <a:pPr algn="ctr" fontAlgn="t"/>
                      <a:r>
                        <a:rPr lang="ru-RU" sz="1050" b="0" i="0" u="none" strike="noStrike">
                          <a:latin typeface="Times New Roman"/>
                        </a:rPr>
                        <a:t>1 14 02000 00 0000 000</a:t>
                      </a:r>
                    </a:p>
                  </a:txBody>
                  <a:tcPr marL="4087" marR="4087" marT="40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050" b="0" i="0" u="none" strike="noStrike" dirty="0">
                          <a:latin typeface="Times New Roman"/>
                        </a:rPr>
                        <a:t>Доходы от реализации имущества, находящегося в государственной и муниципальной собственности (за исключением движимого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4087" marR="4087" marT="40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dirty="0">
                          <a:latin typeface="Times New Roman"/>
                        </a:rPr>
                        <a:t>1 600 000,00</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1 634 255,37</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102,1</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8"/>
                  </a:ext>
                </a:extLst>
              </a:tr>
              <a:tr h="459706">
                <a:tc>
                  <a:txBody>
                    <a:bodyPr/>
                    <a:lstStyle/>
                    <a:p>
                      <a:pPr algn="l" fontAlgn="t"/>
                      <a:r>
                        <a:rPr lang="ru-RU" sz="1050" b="0" i="0" u="none" strike="noStrike">
                          <a:latin typeface="Times New Roman"/>
                        </a:rPr>
                        <a:t>  1 14 06000 00 0000 430</a:t>
                      </a:r>
                    </a:p>
                  </a:txBody>
                  <a:tcPr marL="4087" marR="4087" marT="40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050" b="0" i="0" u="none" strike="noStrike">
                          <a:latin typeface="Times New Roman"/>
                        </a:rPr>
                        <a:t>Доходы от продажи земельных участков, находящихся в государственной и муниципальной собственности </a:t>
                      </a:r>
                    </a:p>
                  </a:txBody>
                  <a:tcPr marL="4087" marR="4087" marT="40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2 200 000,00</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dirty="0">
                          <a:latin typeface="Times New Roman"/>
                        </a:rPr>
                        <a:t>2 800 027,71</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127,3</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9"/>
                  </a:ext>
                </a:extLst>
              </a:tr>
              <a:tr h="273496">
                <a:tc>
                  <a:txBody>
                    <a:bodyPr/>
                    <a:lstStyle/>
                    <a:p>
                      <a:pPr algn="ctr" fontAlgn="t"/>
                      <a:r>
                        <a:rPr lang="ru-RU" sz="1050" b="0" i="0" u="none" strike="noStrike">
                          <a:latin typeface="Times New Roman"/>
                        </a:rPr>
                        <a:t>1 16 00000 00 0000 000</a:t>
                      </a:r>
                    </a:p>
                  </a:txBody>
                  <a:tcPr marL="4087" marR="4087" marT="40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just" fontAlgn="t"/>
                      <a:r>
                        <a:rPr lang="ru-RU" sz="1050" b="0" i="0" u="none" strike="noStrike">
                          <a:latin typeface="Times New Roman"/>
                        </a:rPr>
                        <a:t>ШТРАФЫ, САНКЦИИ, ВОЗМЕЩЕНИЕ УЩЕРБА</a:t>
                      </a:r>
                    </a:p>
                  </a:txBody>
                  <a:tcPr marL="4087" marR="4087" marT="40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2 000 000,00</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dirty="0">
                          <a:latin typeface="Times New Roman"/>
                        </a:rPr>
                        <a:t>2 295 887,21</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114,8</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10"/>
                  </a:ext>
                </a:extLst>
              </a:tr>
              <a:tr h="273496">
                <a:tc>
                  <a:txBody>
                    <a:bodyPr/>
                    <a:lstStyle/>
                    <a:p>
                      <a:pPr algn="l" fontAlgn="t"/>
                      <a:r>
                        <a:rPr lang="ru-RU" sz="1050" b="0" i="0" u="none" strike="noStrike">
                          <a:latin typeface="Times New Roman"/>
                        </a:rPr>
                        <a:t>1 1705040 04 0000 180</a:t>
                      </a:r>
                    </a:p>
                  </a:txBody>
                  <a:tcPr marL="4087" marR="4087" marT="40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t"/>
                      <a:r>
                        <a:rPr lang="ru-RU" sz="1050" b="0" i="0" u="none" strike="noStrike">
                          <a:latin typeface="Times New Roman"/>
                        </a:rPr>
                        <a:t>Прочие неналоговые доходы бюджетов городских округов</a:t>
                      </a:r>
                    </a:p>
                  </a:txBody>
                  <a:tcPr marL="4087" marR="4087" marT="40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a:latin typeface="Times New Roman"/>
                        </a:rPr>
                        <a:t>0,00</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ru-RU" sz="1050" b="0" i="0" u="none" strike="noStrike" dirty="0">
                          <a:latin typeface="Times New Roman"/>
                        </a:rPr>
                        <a:t>1 020,00</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b"/>
                      <a:r>
                        <a:rPr lang="ru-RU" sz="1050" b="0" i="0" u="none" strike="noStrike" dirty="0">
                          <a:latin typeface="Times New Roman"/>
                        </a:rPr>
                        <a:t> </a:t>
                      </a:r>
                    </a:p>
                  </a:txBody>
                  <a:tcPr marL="4087" marR="4087" marT="4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1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000100" y="1928802"/>
          <a:ext cx="7429552" cy="3500463"/>
        </p:xfrm>
        <a:graphic>
          <a:graphicData uri="http://schemas.openxmlformats.org/drawingml/2006/table">
            <a:tbl>
              <a:tblPr/>
              <a:tblGrid>
                <a:gridCol w="1245991">
                  <a:extLst>
                    <a:ext uri="{9D8B030D-6E8A-4147-A177-3AD203B41FA5}">
                      <a16:colId xmlns:a16="http://schemas.microsoft.com/office/drawing/2014/main" val="20000"/>
                    </a:ext>
                  </a:extLst>
                </a:gridCol>
                <a:gridCol w="3061957">
                  <a:extLst>
                    <a:ext uri="{9D8B030D-6E8A-4147-A177-3AD203B41FA5}">
                      <a16:colId xmlns:a16="http://schemas.microsoft.com/office/drawing/2014/main" val="20001"/>
                    </a:ext>
                  </a:extLst>
                </a:gridCol>
                <a:gridCol w="1183028">
                  <a:extLst>
                    <a:ext uri="{9D8B030D-6E8A-4147-A177-3AD203B41FA5}">
                      <a16:colId xmlns:a16="http://schemas.microsoft.com/office/drawing/2014/main" val="20002"/>
                    </a:ext>
                  </a:extLst>
                </a:gridCol>
                <a:gridCol w="1192970">
                  <a:extLst>
                    <a:ext uri="{9D8B030D-6E8A-4147-A177-3AD203B41FA5}">
                      <a16:colId xmlns:a16="http://schemas.microsoft.com/office/drawing/2014/main" val="20003"/>
                    </a:ext>
                  </a:extLst>
                </a:gridCol>
                <a:gridCol w="745606">
                  <a:extLst>
                    <a:ext uri="{9D8B030D-6E8A-4147-A177-3AD203B41FA5}">
                      <a16:colId xmlns:a16="http://schemas.microsoft.com/office/drawing/2014/main" val="20004"/>
                    </a:ext>
                  </a:extLst>
                </a:gridCol>
              </a:tblGrid>
              <a:tr h="491230">
                <a:tc>
                  <a:txBody>
                    <a:bodyPr/>
                    <a:lstStyle/>
                    <a:p>
                      <a:pPr algn="ctr" fontAlgn="t"/>
                      <a:r>
                        <a:rPr lang="ru-RU" sz="1400" b="1" i="0" u="none" strike="noStrike" dirty="0">
                          <a:latin typeface="Times New Roman"/>
                        </a:rPr>
                        <a:t>2 00 00000 00 0000 000</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just" fontAlgn="t"/>
                      <a:r>
                        <a:rPr lang="ru-RU" sz="1400" b="1" i="0" u="none" strike="noStrike">
                          <a:latin typeface="Times New Roman"/>
                        </a:rPr>
                        <a:t>БЕЗВОЗМЕЗДНЫЕ ПОСТУПЛЕНИЯ</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1400" b="1" i="0" u="none" strike="noStrike">
                          <a:latin typeface="Times New Roman"/>
                        </a:rPr>
                        <a:t>846 241 174,61</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1400" b="1" i="0" u="none" strike="noStrike">
                          <a:latin typeface="Times New Roman"/>
                        </a:rPr>
                        <a:t>807 935 880,25</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1400" b="1" i="0" u="none" strike="noStrike">
                          <a:latin typeface="Times New Roman"/>
                        </a:rPr>
                        <a:t>95,5</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128008">
                <a:tc>
                  <a:txBody>
                    <a:bodyPr/>
                    <a:lstStyle/>
                    <a:p>
                      <a:pPr algn="l" fontAlgn="t"/>
                      <a:r>
                        <a:rPr lang="ru-RU" sz="1400" b="0" i="0" u="none" strike="noStrike" dirty="0">
                          <a:latin typeface="Times New Roman"/>
                        </a:rPr>
                        <a:t>2 02 00000 00 0000 000</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just" fontAlgn="t"/>
                      <a:r>
                        <a:rPr lang="ru-RU" sz="1400" b="0" i="0" u="none" strike="noStrike" dirty="0">
                          <a:latin typeface="Times New Roman"/>
                        </a:rPr>
                        <a:t>БЕЗВОЗМЕЗДНЫЕ ПОСТУПЛЕНИЯ ОТ ДРУГИХ БЮДЖЕТОВ БЮДЖЕТНОЙ СИСТЕМЫ РОССИЙСКОЙ ФЕДЕРАЦИИ</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1400" b="0" i="0" u="none" strike="noStrike">
                          <a:latin typeface="Times New Roman"/>
                        </a:rPr>
                        <a:t>846 241 174,61</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1400" b="0" i="0" u="none" strike="noStrike">
                          <a:latin typeface="Times New Roman"/>
                        </a:rPr>
                        <a:t>808 734 515,98</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1400" b="0" i="0" u="none" strike="noStrike">
                          <a:latin typeface="Times New Roman"/>
                        </a:rPr>
                        <a:t>95,6</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716831">
                <a:tc>
                  <a:txBody>
                    <a:bodyPr/>
                    <a:lstStyle/>
                    <a:p>
                      <a:pPr algn="l" fontAlgn="t"/>
                      <a:r>
                        <a:rPr lang="ru-RU" sz="1400" b="0" i="0" u="none" strike="noStrike">
                          <a:latin typeface="Times New Roman"/>
                        </a:rPr>
                        <a:t>2 02 10000 00 0000 150</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just" fontAlgn="t"/>
                      <a:r>
                        <a:rPr lang="ru-RU" sz="1400" b="0" i="0" u="none" strike="noStrike" dirty="0">
                          <a:latin typeface="Times New Roman"/>
                        </a:rPr>
                        <a:t>Дотации бюджетам бюджетной системы Российской Федерации</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dirty="0">
                          <a:latin typeface="Times New Roman"/>
                        </a:rPr>
                        <a:t>48 883 740,00</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latin typeface="Times New Roman"/>
                        </a:rPr>
                        <a:t>48 883 740,00</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a:latin typeface="Times New Roman"/>
                        </a:rPr>
                        <a:t>100,0</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1164394">
                <a:tc>
                  <a:txBody>
                    <a:bodyPr/>
                    <a:lstStyle/>
                    <a:p>
                      <a:pPr algn="ctr" fontAlgn="t"/>
                      <a:r>
                        <a:rPr lang="ru-RU" sz="1400" b="0" i="0" u="none" strike="noStrike">
                          <a:latin typeface="Times New Roman"/>
                        </a:rPr>
                        <a:t>2 02 15002 04 0000 150</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just" fontAlgn="t"/>
                      <a:r>
                        <a:rPr lang="ru-RU" sz="1400" b="0" i="0" u="none" strike="noStrike">
                          <a:latin typeface="Times New Roman Cyr"/>
                        </a:rPr>
                        <a:t>Дотации бюджетам городских округов на поддержку мер по обеспечению сбалансированности бюджетов</a:t>
                      </a:r>
                    </a:p>
                  </a:txBody>
                  <a:tcPr marL="8164" marR="8164" marT="816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dirty="0">
                          <a:latin typeface="Times New Roman Cyr"/>
                        </a:rPr>
                        <a:t>48 883 740,00</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dirty="0">
                          <a:latin typeface="Times New Roman"/>
                        </a:rPr>
                        <a:t>48 883 740,00</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1400" b="0" i="0" u="none" strike="noStrike" dirty="0">
                          <a:latin typeface="Times New Roman"/>
                        </a:rPr>
                        <a:t>100,0</a:t>
                      </a:r>
                    </a:p>
                  </a:txBody>
                  <a:tcPr marL="8164" marR="8164" marT="81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3"/>
                  </a:ext>
                </a:extLst>
              </a:tr>
            </a:tbl>
          </a:graphicData>
        </a:graphic>
      </p:graphicFrame>
      <p:sp>
        <p:nvSpPr>
          <p:cNvPr id="3" name="Прямоугольник 2"/>
          <p:cNvSpPr/>
          <p:nvPr/>
        </p:nvSpPr>
        <p:spPr>
          <a:xfrm>
            <a:off x="2643174" y="714356"/>
            <a:ext cx="314327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ДОТАЦИИ</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785786" y="1173656"/>
          <a:ext cx="7643865" cy="5216754"/>
        </p:xfrm>
        <a:graphic>
          <a:graphicData uri="http://schemas.openxmlformats.org/drawingml/2006/table">
            <a:tbl>
              <a:tblPr/>
              <a:tblGrid>
                <a:gridCol w="1281933">
                  <a:extLst>
                    <a:ext uri="{9D8B030D-6E8A-4147-A177-3AD203B41FA5}">
                      <a16:colId xmlns:a16="http://schemas.microsoft.com/office/drawing/2014/main" val="20000"/>
                    </a:ext>
                  </a:extLst>
                </a:gridCol>
                <a:gridCol w="3150282">
                  <a:extLst>
                    <a:ext uri="{9D8B030D-6E8A-4147-A177-3AD203B41FA5}">
                      <a16:colId xmlns:a16="http://schemas.microsoft.com/office/drawing/2014/main" val="20001"/>
                    </a:ext>
                  </a:extLst>
                </a:gridCol>
                <a:gridCol w="1217155">
                  <a:extLst>
                    <a:ext uri="{9D8B030D-6E8A-4147-A177-3AD203B41FA5}">
                      <a16:colId xmlns:a16="http://schemas.microsoft.com/office/drawing/2014/main" val="20002"/>
                    </a:ext>
                  </a:extLst>
                </a:gridCol>
                <a:gridCol w="1227382">
                  <a:extLst>
                    <a:ext uri="{9D8B030D-6E8A-4147-A177-3AD203B41FA5}">
                      <a16:colId xmlns:a16="http://schemas.microsoft.com/office/drawing/2014/main" val="20003"/>
                    </a:ext>
                  </a:extLst>
                </a:gridCol>
                <a:gridCol w="767113">
                  <a:extLst>
                    <a:ext uri="{9D8B030D-6E8A-4147-A177-3AD203B41FA5}">
                      <a16:colId xmlns:a16="http://schemas.microsoft.com/office/drawing/2014/main" val="20004"/>
                    </a:ext>
                  </a:extLst>
                </a:gridCol>
              </a:tblGrid>
              <a:tr h="146977">
                <a:tc>
                  <a:txBody>
                    <a:bodyPr/>
                    <a:lstStyle/>
                    <a:p>
                      <a:pPr algn="ctr" fontAlgn="t"/>
                      <a:r>
                        <a:rPr lang="ru-RU" sz="1050" b="0" i="0" u="none" strike="noStrike" dirty="0">
                          <a:latin typeface="Times New Roman"/>
                        </a:rPr>
                        <a:t> </a:t>
                      </a:r>
                    </a:p>
                  </a:txBody>
                  <a:tcPr marL="5959" marR="5959" marT="59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just" fontAlgn="t"/>
                      <a:r>
                        <a:rPr lang="ru-RU" sz="1050" b="0" i="0" u="none" strike="noStrike">
                          <a:latin typeface="Times New Roman Cyr"/>
                        </a:rPr>
                        <a:t>СУБСИДИИ</a:t>
                      </a:r>
                    </a:p>
                  </a:txBody>
                  <a:tcPr marL="5959" marR="5959" marT="59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a:latin typeface="Times New Roman Cyr"/>
                        </a:rPr>
                        <a:t> </a:t>
                      </a:r>
                    </a:p>
                  </a:txBody>
                  <a:tcPr marL="5959" marR="5959" marT="59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ru-RU" sz="1050" b="0" i="0" u="none" strike="noStrike">
                          <a:latin typeface="Times New Roman"/>
                        </a:rPr>
                        <a:t> </a:t>
                      </a:r>
                    </a:p>
                  </a:txBody>
                  <a:tcPr marL="5959" marR="5959" marT="59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ru-RU" sz="1050" b="0" i="0" u="none" strike="noStrike">
                          <a:latin typeface="Times New Roman"/>
                        </a:rPr>
                        <a:t> </a:t>
                      </a:r>
                    </a:p>
                  </a:txBody>
                  <a:tcPr marL="5959" marR="5959" marT="59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0"/>
                  </a:ext>
                </a:extLst>
              </a:tr>
              <a:tr h="452024">
                <a:tc>
                  <a:txBody>
                    <a:bodyPr/>
                    <a:lstStyle/>
                    <a:p>
                      <a:pPr algn="l" fontAlgn="t"/>
                      <a:r>
                        <a:rPr lang="ru-RU" sz="1050" b="0" i="0" u="none" strike="noStrike" dirty="0">
                          <a:latin typeface="Times New Roman"/>
                        </a:rPr>
                        <a:t>2 02 20000 00 0000 150</a:t>
                      </a:r>
                    </a:p>
                  </a:txBody>
                  <a:tcPr marL="5959" marR="5959" marT="59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just" fontAlgn="t"/>
                      <a:r>
                        <a:rPr lang="ru-RU" sz="1050" b="0" i="0" u="none" strike="noStrike">
                          <a:solidFill>
                            <a:srgbClr val="000000"/>
                          </a:solidFill>
                          <a:latin typeface="Times New Roman"/>
                        </a:rPr>
                        <a:t>Субсидии бюджетам бюджетной системы Российской Федерации (межбюджетные субсидии)</a:t>
                      </a:r>
                    </a:p>
                  </a:txBody>
                  <a:tcPr marL="5959" marR="5959" marT="59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a:latin typeface="Times New Roman Cyr"/>
                        </a:rPr>
                        <a:t>233 751 408,48</a:t>
                      </a:r>
                    </a:p>
                  </a:txBody>
                  <a:tcPr marL="5959" marR="5959" marT="59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a:latin typeface="Times New Roman Cyr"/>
                        </a:rPr>
                        <a:t>203 144 617,99</a:t>
                      </a:r>
                    </a:p>
                  </a:txBody>
                  <a:tcPr marL="5959" marR="5959" marT="59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a:latin typeface="Times New Roman"/>
                        </a:rPr>
                        <a:t>86,9</a:t>
                      </a:r>
                    </a:p>
                  </a:txBody>
                  <a:tcPr marL="5959" marR="5959" marT="59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1"/>
                  </a:ext>
                </a:extLst>
              </a:tr>
              <a:tr h="1828505">
                <a:tc>
                  <a:txBody>
                    <a:bodyPr/>
                    <a:lstStyle/>
                    <a:p>
                      <a:pPr algn="ctr" fontAlgn="t"/>
                      <a:r>
                        <a:rPr lang="ru-RU" sz="1050" b="0" i="0" u="none" strike="noStrike" dirty="0">
                          <a:latin typeface="Times New Roman"/>
                        </a:rPr>
                        <a:t>2 02 20299 04 0000 150</a:t>
                      </a:r>
                    </a:p>
                  </a:txBody>
                  <a:tcPr marL="5959" marR="5959" marT="59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just" fontAlgn="t"/>
                      <a:r>
                        <a:rPr lang="ru-RU" sz="1050" b="0" i="0" u="none" strike="noStrike" dirty="0">
                          <a:latin typeface="Times New Roman Cyr"/>
                        </a:rPr>
                        <a:t>Субсидии бюджетам городских округов на обеспечение мероприятий по переселению граждан из аварийного жилищного фонда, в том числе переселению граждан из аварийного жилищного фонда с учетом необходимости развития малоэтажного жилищного строительства, за счет средств, поступивших от государственной корпорации - Фонда содействия реформированию жилищно-коммунального хозяйства</a:t>
                      </a:r>
                    </a:p>
                  </a:txBody>
                  <a:tcPr marL="5959" marR="5959" marT="59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a:latin typeface="Times New Roman Cyr"/>
                        </a:rPr>
                        <a:t>69 629 087,22</a:t>
                      </a:r>
                    </a:p>
                  </a:txBody>
                  <a:tcPr marL="5959" marR="5959" marT="59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a:latin typeface="Times New Roman Cyr"/>
                        </a:rPr>
                        <a:t>39 092 309,60</a:t>
                      </a:r>
                    </a:p>
                  </a:txBody>
                  <a:tcPr marL="5959" marR="5959" marT="59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a:latin typeface="Times New Roman"/>
                        </a:rPr>
                        <a:t>56,1</a:t>
                      </a:r>
                    </a:p>
                  </a:txBody>
                  <a:tcPr marL="5959" marR="5959" marT="59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2"/>
                  </a:ext>
                </a:extLst>
              </a:tr>
              <a:tr h="1267995">
                <a:tc>
                  <a:txBody>
                    <a:bodyPr/>
                    <a:lstStyle/>
                    <a:p>
                      <a:pPr algn="ctr" fontAlgn="t"/>
                      <a:r>
                        <a:rPr lang="ru-RU" sz="1050" b="0" i="0" u="none" strike="noStrike">
                          <a:latin typeface="Times New Roman"/>
                        </a:rPr>
                        <a:t>2 02 20302 04 0000 150</a:t>
                      </a:r>
                    </a:p>
                  </a:txBody>
                  <a:tcPr marL="5959" marR="5959" marT="59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ru-RU" sz="1050" b="0" i="0" u="none" strike="noStrike" dirty="0">
                          <a:latin typeface="Times New Roman"/>
                        </a:rPr>
                        <a:t>Субсидии бюджетам городских округов на обеспечение мероприятий по переселению граждан из аварийного жилищного фонда, в том числе переселению граждан из аварийного жилищного фонда с учетом необходимости развития малоэтажного жилищного строительства, за счет средств бюджетов</a:t>
                      </a:r>
                    </a:p>
                  </a:txBody>
                  <a:tcPr marL="5959" marR="5959" marT="59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dirty="0">
                          <a:latin typeface="Times New Roman Cyr"/>
                        </a:rPr>
                        <a:t>6 830 858,04</a:t>
                      </a:r>
                    </a:p>
                  </a:txBody>
                  <a:tcPr marL="5959" marR="5959" marT="59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a:latin typeface="Times New Roman Cyr"/>
                        </a:rPr>
                        <a:t>6 830 858,04</a:t>
                      </a:r>
                    </a:p>
                  </a:txBody>
                  <a:tcPr marL="5959" marR="5959" marT="59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a:latin typeface="Times New Roman"/>
                        </a:rPr>
                        <a:t>100,0</a:t>
                      </a:r>
                    </a:p>
                  </a:txBody>
                  <a:tcPr marL="5959" marR="5959" marT="59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3"/>
                  </a:ext>
                </a:extLst>
              </a:tr>
              <a:tr h="472570">
                <a:tc>
                  <a:txBody>
                    <a:bodyPr/>
                    <a:lstStyle/>
                    <a:p>
                      <a:pPr algn="l" fontAlgn="t"/>
                      <a:r>
                        <a:rPr lang="ru-RU" sz="1050" b="0" i="0" u="none" strike="noStrike">
                          <a:latin typeface="Times New Roman"/>
                        </a:rPr>
                        <a:t>202 25497 04 0000 150</a:t>
                      </a:r>
                    </a:p>
                  </a:txBody>
                  <a:tcPr marL="5959" marR="5959" marT="59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just" fontAlgn="t"/>
                      <a:r>
                        <a:rPr lang="ru-RU" sz="1050" b="0" i="0" u="none" strike="noStrike">
                          <a:solidFill>
                            <a:srgbClr val="000000"/>
                          </a:solidFill>
                          <a:latin typeface="Times New Roman"/>
                        </a:rPr>
                        <a:t>Субсидии бюджетам городских округов на реализацию мероприятий по обеспечению жильем молодых семей</a:t>
                      </a:r>
                    </a:p>
                  </a:txBody>
                  <a:tcPr marL="5959" marR="5959" marT="59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dirty="0">
                          <a:latin typeface="Times New Roman Cyr"/>
                        </a:rPr>
                        <a:t>4 246 141,80</a:t>
                      </a:r>
                    </a:p>
                  </a:txBody>
                  <a:tcPr marL="5959" marR="5959" marT="59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dirty="0">
                          <a:latin typeface="Times New Roman Cyr"/>
                        </a:rPr>
                        <a:t>4 246 141,80</a:t>
                      </a:r>
                    </a:p>
                  </a:txBody>
                  <a:tcPr marL="5959" marR="5959" marT="59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a:latin typeface="Times New Roman"/>
                        </a:rPr>
                        <a:t>100,0</a:t>
                      </a:r>
                    </a:p>
                  </a:txBody>
                  <a:tcPr marL="5959" marR="5959" marT="59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4"/>
                  </a:ext>
                </a:extLst>
              </a:tr>
              <a:tr h="427231">
                <a:tc>
                  <a:txBody>
                    <a:bodyPr/>
                    <a:lstStyle/>
                    <a:p>
                      <a:pPr algn="l" fontAlgn="t"/>
                      <a:r>
                        <a:rPr lang="ru-RU" sz="1050" b="0" i="0" u="none" strike="noStrike">
                          <a:latin typeface="Times New Roman"/>
                        </a:rPr>
                        <a:t>2 02 25519 04 0000150</a:t>
                      </a:r>
                    </a:p>
                  </a:txBody>
                  <a:tcPr marL="5959" marR="5959" marT="59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just" fontAlgn="t"/>
                      <a:r>
                        <a:rPr lang="ru-RU" sz="1050" b="0" i="0" u="none" strike="noStrike">
                          <a:latin typeface="Times New Roman Cyr"/>
                        </a:rPr>
                        <a:t>Субсидия бюджетам городских округов на поддержку отрасли культуры</a:t>
                      </a:r>
                    </a:p>
                  </a:txBody>
                  <a:tcPr marL="5959" marR="5959" marT="59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a:latin typeface="Times New Roman Cyr"/>
                        </a:rPr>
                        <a:t>16 657 215,70</a:t>
                      </a:r>
                    </a:p>
                  </a:txBody>
                  <a:tcPr marL="5959" marR="5959" marT="59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dirty="0">
                          <a:latin typeface="Times New Roman Cyr"/>
                        </a:rPr>
                        <a:t>16 657 215,70</a:t>
                      </a:r>
                    </a:p>
                  </a:txBody>
                  <a:tcPr marL="5959" marR="5959" marT="59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a:latin typeface="Times New Roman"/>
                        </a:rPr>
                        <a:t>100,0</a:t>
                      </a:r>
                    </a:p>
                  </a:txBody>
                  <a:tcPr marL="5959" marR="5959" marT="59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5"/>
                  </a:ext>
                </a:extLst>
              </a:tr>
              <a:tr h="589001">
                <a:tc>
                  <a:txBody>
                    <a:bodyPr/>
                    <a:lstStyle/>
                    <a:p>
                      <a:pPr algn="ctr" fontAlgn="t"/>
                      <a:r>
                        <a:rPr lang="ru-RU" sz="1050" b="0" i="0" u="none" strike="noStrike">
                          <a:latin typeface="Times New Roman"/>
                        </a:rPr>
                        <a:t>2 02 25555 04 0000 150</a:t>
                      </a:r>
                    </a:p>
                  </a:txBody>
                  <a:tcPr marL="5959" marR="5959" marT="59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just" fontAlgn="t"/>
                      <a:r>
                        <a:rPr lang="ru-RU" sz="1050" b="0" i="0" u="none" strike="noStrike">
                          <a:latin typeface="Times New Roman Cyr"/>
                        </a:rPr>
                        <a:t>Субсидии бюджетам городских округов на реализацию программ формирования современной городской среды</a:t>
                      </a:r>
                    </a:p>
                  </a:txBody>
                  <a:tcPr marL="5959" marR="5959" marT="59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a:latin typeface="Times New Roman Cyr"/>
                        </a:rPr>
                        <a:t>25 406 962,96</a:t>
                      </a:r>
                    </a:p>
                  </a:txBody>
                  <a:tcPr marL="5959" marR="5959" marT="59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dirty="0">
                          <a:latin typeface="Times New Roman Cyr"/>
                        </a:rPr>
                        <a:t>25 406 962,96</a:t>
                      </a:r>
                    </a:p>
                  </a:txBody>
                  <a:tcPr marL="5959" marR="5959" marT="59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ru-RU" sz="1050" b="0" i="0" u="none" strike="noStrike" dirty="0">
                          <a:latin typeface="Times New Roman"/>
                        </a:rPr>
                        <a:t>100,0</a:t>
                      </a:r>
                    </a:p>
                  </a:txBody>
                  <a:tcPr marL="5959" marR="5959" marT="59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6"/>
                  </a:ext>
                </a:extLst>
              </a:tr>
            </a:tbl>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TM16401371[[fn=Атлас]]</Template>
  <TotalTime>362</TotalTime>
  <Words>4091</Words>
  <Application>Microsoft Office PowerPoint</Application>
  <PresentationFormat>Экран (4:3)</PresentationFormat>
  <Paragraphs>850</Paragraphs>
  <Slides>30</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30</vt:i4>
      </vt:variant>
    </vt:vector>
  </HeadingPairs>
  <TitlesOfParts>
    <vt:vector size="38" baseType="lpstr">
      <vt:lpstr>Arial</vt:lpstr>
      <vt:lpstr>Arial Black</vt:lpstr>
      <vt:lpstr>Bahnschrift Light Condensed</vt:lpstr>
      <vt:lpstr>Bahnschrift SemiBold Condensed</vt:lpstr>
      <vt:lpstr>Calibri</vt:lpstr>
      <vt:lpstr>Times New Roman</vt:lpstr>
      <vt:lpstr>Times New Roman Cyr</vt:lpstr>
      <vt:lpstr>Тема Office</vt:lpstr>
      <vt:lpstr>Исполнение бюджета                    городского округа                 Спасск-Дальний                          за 2021 год</vt:lpstr>
      <vt:lpstr>Презентация PowerPoint</vt:lpstr>
      <vt:lpstr>Доходы бюджета</vt:lpstr>
      <vt:lpstr>Структура собственных доходов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Расходы по отраслям 2020 – 2021 год</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Основные задачи  и направления бюджетной политики  городского округа Спасск-Дальний</vt:lpstr>
      <vt:lpstr>Основные показатели социально-экономического развития  городского округа Спасск-Дальний</vt:lpstr>
      <vt:lpstr>Презентация PowerPoint</vt:lpstr>
      <vt:lpstr>                                      АДМИНИСТРАТИВНО-ТЕРРИТОРИАЛЬНОЕ ДЕЛЕНИЕ                                                   ГОРОДСКОГО ОКРУГА СПАССК-ДАЛЬНИЙ</vt:lpstr>
      <vt:lpstr>Рейтинг городского округа Спасск-Дальний среди муниципальных образований Приморского края по уровню открытости бюджетных данных</vt:lpstr>
      <vt:lpstr>Глоссарий терминов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Исполнение бюджета                    городского округа                 Спасск-Дальний                          за 2021 год</dc:title>
  <dc:creator>Кучерявый Д.С.</dc:creator>
  <cp:lastModifiedBy>Бакайкина Н.И.</cp:lastModifiedBy>
  <cp:revision>24</cp:revision>
  <dcterms:created xsi:type="dcterms:W3CDTF">2022-05-12T06:36:21Z</dcterms:created>
  <dcterms:modified xsi:type="dcterms:W3CDTF">2022-05-26T01:26:05Z</dcterms:modified>
</cp:coreProperties>
</file>