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7" r:id="rId3"/>
    <p:sldId id="268" r:id="rId4"/>
    <p:sldId id="260" r:id="rId5"/>
    <p:sldId id="285" r:id="rId6"/>
    <p:sldId id="282" r:id="rId7"/>
    <p:sldId id="284" r:id="rId8"/>
    <p:sldId id="286" r:id="rId9"/>
    <p:sldId id="27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0"/>
    <p:restoredTop sz="94608"/>
  </p:normalViewPr>
  <p:slideViewPr>
    <p:cSldViewPr snapToGrid="0" snapToObjects="1">
      <p:cViewPr>
        <p:scale>
          <a:sx n="75" d="100"/>
          <a:sy n="75" d="100"/>
        </p:scale>
        <p:origin x="4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98161-7D58-2449-AEB2-7954CF95BEB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77480-EDB8-0C4C-8427-6FF68FF5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1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47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868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48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1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0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1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">
  <p:cSld name="Title and body 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493977" y="593367"/>
            <a:ext cx="1128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493967" y="1797867"/>
            <a:ext cx="518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2"/>
          </p:nvPr>
        </p:nvSpPr>
        <p:spPr>
          <a:xfrm>
            <a:off x="493977" y="1255367"/>
            <a:ext cx="112800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3"/>
          </p:nvPr>
        </p:nvSpPr>
        <p:spPr>
          <a:xfrm>
            <a:off x="6108200" y="1797867"/>
            <a:ext cx="5188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465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6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4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6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6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3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33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09AD-302C-374A-BFA1-751FF2D82AAF}" type="datetimeFigureOut">
              <a:rPr lang="ru-RU" smtClean="0"/>
              <a:t>15.12.21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A079F-1030-D945-8D4D-BCA74D9F1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Relationship Id="rId5" Type="http://schemas.microsoft.com/office/2007/relationships/hdphoto" Target="../media/hdphoto2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34;p38">
            <a:extLst>
              <a:ext uri="{FF2B5EF4-FFF2-40B4-BE49-F238E27FC236}">
                <a16:creationId xmlns:a16="http://schemas.microsoft.com/office/drawing/2014/main" xmlns="" id="{AEEC38F4-61C2-4EB7-8D1F-38B042E79A04}"/>
              </a:ext>
            </a:extLst>
          </p:cNvPr>
          <p:cNvSpPr txBox="1">
            <a:spLocks/>
          </p:cNvSpPr>
          <p:nvPr/>
        </p:nvSpPr>
        <p:spPr>
          <a:xfrm>
            <a:off x="532135" y="5507428"/>
            <a:ext cx="7726013" cy="90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SzPts val="2800"/>
            </a:pPr>
            <a:r>
              <a:rPr lang="ru-RU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2022 </a:t>
            </a:r>
            <a:r>
              <a:rPr lang="mr-IN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 2030</a:t>
            </a:r>
          </a:p>
          <a:p>
            <a:pPr algn="l">
              <a:buSzPts val="2800"/>
            </a:pPr>
            <a:r>
              <a:rPr lang="ru-RU" sz="16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Региональный </a:t>
            </a:r>
            <a:r>
              <a:rPr lang="ru-RU" sz="160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проект</a:t>
            </a:r>
          </a:p>
          <a:p>
            <a:pPr algn="l">
              <a:buSzPts val="2800"/>
            </a:pPr>
            <a:r>
              <a:rPr lang="ru-RU" sz="2133" b="1" dirty="0">
                <a:latin typeface="Arial Narrow" charset="0"/>
                <a:ea typeface="Arial Narrow" charset="0"/>
                <a:cs typeface="Arial Narrow" charset="0"/>
              </a:rPr>
              <a:t>«</a:t>
            </a:r>
            <a:r>
              <a:rPr lang="ru-RU" sz="2133" b="1" dirty="0" err="1">
                <a:latin typeface="Arial Narrow" charset="0"/>
                <a:ea typeface="Arial Narrow" charset="0"/>
                <a:cs typeface="Arial Narrow" charset="0"/>
              </a:rPr>
              <a:t>Киберателье</a:t>
            </a:r>
            <a:r>
              <a:rPr lang="ru-RU" sz="2133" b="1" dirty="0">
                <a:latin typeface="Arial Narrow" charset="0"/>
                <a:ea typeface="Arial Narrow" charset="0"/>
                <a:cs typeface="Arial Narrow" charset="0"/>
              </a:rPr>
              <a:t> и креативные индустрии Приморья»</a:t>
            </a:r>
            <a:endParaRPr lang="en-US" sz="2133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4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4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40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667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667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r">
              <a:buSzPts val="2800"/>
            </a:pPr>
            <a:endParaRPr lang="ru-RU" sz="2133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algn="l">
              <a:buSzPts val="2800"/>
            </a:pPr>
            <a:endParaRPr lang="ru-RU" sz="2667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  <a:sym typeface="Montserrat"/>
            </a:endParaRPr>
          </a:p>
          <a:p>
            <a:pPr algn="l">
              <a:buSzPts val="2800"/>
            </a:pPr>
            <a:endParaRPr lang="ru-RU" sz="2667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buSzPts val="2800"/>
            </a:pPr>
            <a:endParaRPr lang="ru-RU" sz="32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9270C5-41C1-4D7A-8FEF-7F378F510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8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7670" y="346464"/>
            <a:ext cx="3957121" cy="3383299"/>
          </a:xfrm>
          <a:prstGeom prst="roundRect">
            <a:avLst/>
          </a:prstGeom>
        </p:spPr>
      </p:pic>
      <p:pic>
        <p:nvPicPr>
          <p:cNvPr id="9" name="Picture 6" descr="Уменьшить">
            <a:extLst>
              <a:ext uri="{FF2B5EF4-FFF2-40B4-BE49-F238E27FC236}">
                <a16:creationId xmlns:a16="http://schemas.microsoft.com/office/drawing/2014/main" xmlns="" id="{C5AA1D4A-4CC9-44D9-8D75-2A9202AB1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7" r="15550"/>
          <a:stretch/>
        </p:blipFill>
        <p:spPr bwMode="auto">
          <a:xfrm>
            <a:off x="8414749" y="719015"/>
            <a:ext cx="3026697" cy="27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A225A08-3D1F-4472-A3FF-96AE33CE3087}"/>
              </a:ext>
            </a:extLst>
          </p:cNvPr>
          <p:cNvSpPr/>
          <p:nvPr/>
        </p:nvSpPr>
        <p:spPr>
          <a:xfrm>
            <a:off x="10433153" y="1094345"/>
            <a:ext cx="655851" cy="4946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2135" y="417347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Реализация в рамках инициативы «Придумано в России», утвержденной распоряжением Правительства Российской Федерации от 06.10.2021 №2816-р </a:t>
            </a:r>
          </a:p>
          <a:p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Государственная программа «Экономическое развитие Приморского края» на 2020-2027 годы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12356" y="5201054"/>
            <a:ext cx="1832435" cy="128924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6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Карпова Наталья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Arial Narrow" charset="0"/>
                <a:ea typeface="Arial Narrow" charset="0"/>
                <a:cs typeface="Arial Narrow" charset="0"/>
              </a:rPr>
              <a:t>Руководитель проекта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2135" y="346464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0" u="none" strike="noStrike" dirty="0" smtClean="0">
                <a:solidFill>
                  <a:srgbClr val="000000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О формировании креативной экономики в Приморском крае </a:t>
            </a:r>
            <a:endParaRPr lang="ru-RU" sz="2200" b="1" i="0" u="none" strike="noStrike" dirty="0" smtClean="0">
              <a:solidFill>
                <a:srgbClr val="000000"/>
              </a:solidFill>
              <a:effectLst/>
              <a:latin typeface="Arial Narrow" charset="0"/>
              <a:ea typeface="Arial Narrow" charset="0"/>
              <a:cs typeface="Arial Narrow" charset="0"/>
            </a:endParaRPr>
          </a:p>
          <a:p>
            <a:endParaRPr lang="ru-RU" sz="2200" b="1" dirty="0">
              <a:solidFill>
                <a:srgbClr val="000000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sz="2200" i="0" u="none" strike="noStrike" dirty="0" smtClean="0">
                <a:solidFill>
                  <a:srgbClr val="000000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Докладывает</a:t>
            </a:r>
            <a:r>
              <a:rPr lang="ru-RU" sz="2200" i="0" u="none" strike="noStrike" dirty="0" smtClean="0">
                <a:solidFill>
                  <a:srgbClr val="000000"/>
                </a:solidFill>
                <a:effectLst/>
                <a:latin typeface="Arial Narrow" charset="0"/>
                <a:ea typeface="Arial Narrow" charset="0"/>
                <a:cs typeface="Arial Narrow" charset="0"/>
              </a:rPr>
              <a:t>: Карпова Наталья Евгеньевна, руководитель направления по сопровождению проектной деятельности АНО «Центр поддержки предпринимательства Приморского края»</a:t>
            </a:r>
            <a:endParaRPr lang="ru-RU" sz="22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8959"/>
            <a:ext cx="10515600" cy="49167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Поиск новых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перспективных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инициатив</a:t>
            </a:r>
          </a:p>
          <a:p>
            <a:pPr marL="0" indent="0">
              <a:buNone/>
            </a:pPr>
            <a:endParaRPr lang="ru-RU" sz="15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Стратегически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важным и интересным проектом в этом направлении стала программа </a:t>
            </a:r>
            <a:r>
              <a:rPr lang="ru-RU" b="1" dirty="0">
                <a:latin typeface="Arial Narrow" charset="0"/>
                <a:ea typeface="Arial Narrow" charset="0"/>
                <a:cs typeface="Arial Narrow" charset="0"/>
              </a:rPr>
              <a:t>«</a:t>
            </a:r>
            <a:r>
              <a:rPr lang="ru-RU" b="1" dirty="0" err="1">
                <a:latin typeface="Arial Narrow" charset="0"/>
                <a:ea typeface="Arial Narrow" charset="0"/>
                <a:cs typeface="Arial Narrow" charset="0"/>
              </a:rPr>
              <a:t>Киберателье</a:t>
            </a:r>
            <a:r>
              <a:rPr lang="ru-RU" b="1" dirty="0">
                <a:latin typeface="Arial Narrow" charset="0"/>
                <a:ea typeface="Arial Narrow" charset="0"/>
                <a:cs typeface="Arial Narrow" charset="0"/>
              </a:rPr>
              <a:t> и креативные индустрии Приморья». </a:t>
            </a:r>
            <a:endParaRPr lang="ru-RU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Формирование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во Владивостоке инфраструктурного креативно-технологичного кластера – международного Евро-Азиатского центра притяжения технологий (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eco-tech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), представителей модной индустрии, создателей контента. </a:t>
            </a:r>
            <a:endParaRPr lang="ru-RU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З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апуск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к 2025 году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Uber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-платформы, сервиса «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Кибер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-окно» и создание центров компетенций, определяющих лидерство в сфере модной индустрии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</a:p>
          <a:p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Все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это позволит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увеличить долю креативных индустрий в ВРП, создать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новые рабочие места и, в целом, содействовать выстраиванию типа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экономики,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основанном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на капитализации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интеллектуальнои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 собственности во всех областях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человеческои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 деятельности -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научнои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̆, научно-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техническои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̆,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культурнои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 и в целом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творческои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̆ деятельности (ядром которой являются творческие/креативные индустрии)</a:t>
            </a:r>
          </a:p>
          <a:p>
            <a:pPr marL="0" indent="0">
              <a:buNone/>
            </a:pP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None/>
            </a:pPr>
            <a:endParaRPr lang="ru-RU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693987" y="386312"/>
            <a:ext cx="10788479" cy="917832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endParaRPr lang="ru-RU" sz="2200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ru-RU" sz="2200" b="1" dirty="0" smtClean="0">
                <a:latin typeface="Arial Narrow" charset="0"/>
                <a:ea typeface="Arial Narrow" charset="0"/>
                <a:cs typeface="Arial Narrow" charset="0"/>
              </a:rPr>
              <a:t>Развитие </a:t>
            </a:r>
            <a: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  <a:t>креативной экономики в Приморье  - одна из перспективных точек экономического роста</a:t>
            </a:r>
            <a:b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</a:b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89" y="1330923"/>
            <a:ext cx="10515600" cy="5309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Современная </a:t>
            </a: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мода</a:t>
            </a:r>
          </a:p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П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ерспективный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сегмент предпринимательства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, где, среди других креативных индустрий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больше привязки к материальному производству. </a:t>
            </a:r>
            <a:endParaRPr lang="ru-RU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Д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инамичный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сектор экономики, что в свою очередь, позволяет определить векторы ее трансформации на территории Дальнего Востока. Локализация производства, минимизация вреда для планеты, создание товаров под конкретного клиента с использованием цифровых технологий, изменение в культуре потребления современного покупателя, интеграция культур Азии и Востока, формируют уникальность рынка моды Приморского края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lang="ru-RU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По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оценкам экспертов, только российский рынок одежды превышает триллион рублей, а международный – 2,5 триллиона долларов. </a:t>
            </a:r>
            <a:endParaRPr lang="ru-RU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Приморский край стремится войти в число тех регионов мира, которые станут привлекательными для представителей модной индустрии и создателей контента </a:t>
            </a:r>
          </a:p>
          <a:p>
            <a:endParaRPr lang="ru-RU" sz="24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ru-RU" sz="2400" dirty="0"/>
          </a:p>
        </p:txBody>
      </p:sp>
      <p:sp>
        <p:nvSpPr>
          <p:cNvPr id="4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703289" y="371321"/>
            <a:ext cx="10974049" cy="959602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  <a:t>Раскрытие потенциала креативной экономики Приморья, используя существующие ресурсы модной индустрии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2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289" y="4344890"/>
            <a:ext cx="10515600" cy="22425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во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Владивостоке шесть лет подряд проходила Университетская неделя моды (</a:t>
            </a:r>
            <a:r>
              <a:rPr lang="en-US" sz="2400" dirty="0" err="1">
                <a:latin typeface="Arial Narrow" charset="0"/>
                <a:ea typeface="Arial Narrow" charset="0"/>
                <a:cs typeface="Arial Narrow" charset="0"/>
              </a:rPr>
              <a:t>Pacic</a:t>
            </a:r>
            <a:r>
              <a:rPr lang="en-US" sz="2400" dirty="0">
                <a:latin typeface="Arial Narrow" charset="0"/>
                <a:ea typeface="Arial Narrow" charset="0"/>
                <a:cs typeface="Arial Narrow" charset="0"/>
              </a:rPr>
              <a:t> University Style </a:t>
            </a:r>
            <a:r>
              <a:rPr lang="en-US" sz="2400" dirty="0" smtClean="0">
                <a:latin typeface="Arial Narrow" charset="0"/>
                <a:ea typeface="Arial Narrow" charset="0"/>
                <a:cs typeface="Arial Narrow" charset="0"/>
              </a:rPr>
              <a:t>Week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, Владивостокский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государственный университет экономики и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сервиса): объединение науки, бизнеса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и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образования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на одной площадке для генерирования новых идей и подготовки высококвалифицированных кадров для экономики региона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.</a:t>
            </a:r>
            <a:endParaRPr lang="ru-RU"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703289" y="371321"/>
            <a:ext cx="10974049" cy="959602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Приморье </a:t>
            </a: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модная точка </a:t>
            </a: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на карте России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619" y="1516971"/>
            <a:ext cx="106120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По состоянию на 1 января 2021 года количество предприятий легкой промышленности в Приморском крае составляет </a:t>
            </a:r>
            <a: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  <a:t>402 предприятия, из них 18 малых предприятий и 384 микро-предприятия (в основном швейные ателье).</a:t>
            </a:r>
          </a:p>
          <a:p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Наиболее крупные из них ООО «Лесозаводский промкомбинат, пошив» численность работающих 46 человек и ОАО «Приморская швейная фирма  «Восток» - 57 человек. Предприятия производят, в основном, изделия для государственных нужд, силовых структур и рабочую одежду для предприятий края.</a:t>
            </a:r>
          </a:p>
        </p:txBody>
      </p:sp>
    </p:spTree>
    <p:extLst>
      <p:ext uri="{BB962C8B-B14F-4D97-AF65-F5344CB8AC3E}">
        <p14:creationId xmlns:p14="http://schemas.microsoft.com/office/powerpoint/2010/main" val="91048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Людмила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Горанская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Евгения Арсеньева, Анастасия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Шаклеина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Юля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Лопхан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Воротникова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Татьяна, Ольга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Квачко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Аксенова, купальники Мила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Коба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Наталья Лопаткина,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Ирина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Акулина,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Татьяна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Алиманова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Елена Фадеева,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Татьяна Романенко,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Наталья Зайцева (фабрика) Елена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Демиденко, Ателье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Тета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Алексей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Сиворакша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(фабрика),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Вера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Липатова /фабрика  АНО ИМО,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Наталья Цой, фабрика Джейн, Уссурийск Фабрика Все Яркие, Уссурийск, Фабрика Браво Владивосток,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«Море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» Николай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Афонченко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Маша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Ламзина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Света Груздова, Александр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Варлако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Татьяна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Нековаль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Светлана Ермоленко,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Разуван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Ирина, «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Kai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Kai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”-Таня 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Румянцева,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Sukkub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-Евменьева Катя, Руслана Лях, “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Blacterapy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” Питерская Ольга, Стас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Когай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Милана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Пестерева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«Наитие»,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Сирик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Елена, Лаура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Колес,Трикотаж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: Тюрина Юля “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Gala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wool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” ,“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She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” Украшения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: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Пархомчук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Света «</a:t>
            </a:r>
            <a:r>
              <a:rPr lang="ru-RU" dirty="0" err="1">
                <a:latin typeface="Arial Narrow" charset="0"/>
                <a:ea typeface="Arial Narrow" charset="0"/>
                <a:cs typeface="Arial Narrow" charset="0"/>
              </a:rPr>
              <a:t>Present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simple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»,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Поленичко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 Ира, «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Апрель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», Хижняк Вадим, 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Маша </a:t>
            </a:r>
            <a:r>
              <a:rPr lang="ru-RU" dirty="0" err="1" smtClean="0">
                <a:latin typeface="Arial Narrow" charset="0"/>
                <a:ea typeface="Arial Narrow" charset="0"/>
                <a:cs typeface="Arial Narrow" charset="0"/>
              </a:rPr>
              <a:t>Федорцова</a:t>
            </a:r>
            <a:r>
              <a:rPr lang="ru-RU" dirty="0" smtClean="0">
                <a:latin typeface="Arial Narrow" charset="0"/>
                <a:ea typeface="Arial Narrow" charset="0"/>
                <a:cs typeface="Arial Narrow" charset="0"/>
              </a:rPr>
              <a:t>, Петренко Оля и другие </a:t>
            </a:r>
            <a:endParaRPr lang="ru-RU" dirty="0"/>
          </a:p>
        </p:txBody>
      </p:sp>
      <p:sp>
        <p:nvSpPr>
          <p:cNvPr id="4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608975" y="576594"/>
            <a:ext cx="10974049" cy="959602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Собственные торговые марки и небольшие </a:t>
            </a:r>
            <a:r>
              <a:rPr lang="ru-RU" sz="2400" b="1" dirty="0" err="1">
                <a:latin typeface="Arial Narrow" charset="0"/>
                <a:ea typeface="Arial Narrow" charset="0"/>
                <a:cs typeface="Arial Narrow" charset="0"/>
              </a:rPr>
              <a:t>шоурумы</a:t>
            </a: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 открывают дизайнеры, готовые выходить на серьезные онлайн и офлайн рынки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7" y="1540086"/>
            <a:ext cx="10515600" cy="4572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Приморье учитывает актуальные задачи российской и</a:t>
            </a: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ндустрии моды : </a:t>
            </a:r>
          </a:p>
          <a:p>
            <a:pPr marL="0" indent="0">
              <a:buNone/>
            </a:pP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лучшие </a:t>
            </a:r>
            <a:r>
              <a:rPr lang="ru-RU" sz="2400" b="1" dirty="0">
                <a:latin typeface="Arial Narrow" charset="0"/>
                <a:ea typeface="Arial Narrow" charset="0"/>
                <a:cs typeface="Arial Narrow" charset="0"/>
              </a:rPr>
              <a:t>предприятия </a:t>
            </a: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должны стать </a:t>
            </a: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брендами и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Arial Narrow" charset="0"/>
                <a:ea typeface="Arial Narrow" charset="0"/>
                <a:cs typeface="Arial Narrow" charset="0"/>
              </a:rPr>
              <a:t>лучшие бренды должны иметь условия для развития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В числе р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ешений </a:t>
            </a:r>
            <a:r>
              <a:rPr lang="mr-IN" sz="2400" dirty="0" smtClean="0"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 создание в территориях, на предприятиях </a:t>
            </a:r>
            <a:r>
              <a:rPr lang="ru-RU" sz="2400" dirty="0" err="1" smtClean="0">
                <a:latin typeface="Arial Narrow" charset="0"/>
                <a:ea typeface="Arial Narrow" charset="0"/>
                <a:cs typeface="Arial Narrow" charset="0"/>
              </a:rPr>
              <a:t>инженерно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 - конструкторских бюро (реализация креативных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идеи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дизайнеров), </a:t>
            </a:r>
            <a:r>
              <a:rPr lang="ru-RU" sz="2400" dirty="0" err="1" smtClean="0">
                <a:latin typeface="Arial Narrow" charset="0"/>
                <a:ea typeface="Arial Narrow" charset="0"/>
                <a:cs typeface="Arial Narrow" charset="0"/>
              </a:rPr>
              <a:t>инженерно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mr-IN" sz="2400" dirty="0" smtClean="0"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 продюсерских и консалтинговых центров. </a:t>
            </a:r>
          </a:p>
          <a:p>
            <a:pPr marL="0" indent="0">
              <a:buNone/>
            </a:pP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Кто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этого не будет делать, кто не будет работать с интеллектуальной 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собственностью, технологиями, 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не имеет шансов стать брендами, которые двинут рынок вперед.</a:t>
            </a:r>
          </a:p>
        </p:txBody>
      </p:sp>
      <p:sp>
        <p:nvSpPr>
          <p:cNvPr id="6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718277" y="401301"/>
            <a:ext cx="10974049" cy="959602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200" b="1">
                <a:latin typeface="Arial Narrow" charset="0"/>
                <a:ea typeface="Arial Narrow" charset="0"/>
                <a:cs typeface="Arial Narrow" charset="0"/>
              </a:rPr>
              <a:t>Важна эффективная система взаимодействия между создателями творческого продукта, производителями тканей и одежды, а также ритейлом и разработчиками технологий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06">
            <a:extLst>
              <a:ext uri="{FF2B5EF4-FFF2-40B4-BE49-F238E27FC236}">
                <a16:creationId xmlns="" xmlns:a16="http://schemas.microsoft.com/office/drawing/2014/main" id="{F251C845-5433-4325-951E-ECEC3F7E62ED}"/>
              </a:ext>
            </a:extLst>
          </p:cNvPr>
          <p:cNvSpPr/>
          <p:nvPr/>
        </p:nvSpPr>
        <p:spPr>
          <a:xfrm>
            <a:off x="3145060" y="1976155"/>
            <a:ext cx="8569133" cy="1131187"/>
          </a:xfrm>
          <a:prstGeom prst="rect">
            <a:avLst/>
          </a:prstGeom>
          <a:solidFill>
            <a:srgbClr val="E5F3FB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технологии </a:t>
            </a:r>
            <a:r>
              <a:rPr lang="ru-RU" sz="1600" dirty="0" err="1">
                <a:latin typeface="Arial Narrow" charset="0"/>
                <a:ea typeface="Arial Narrow" charset="0"/>
                <a:cs typeface="Arial Narrow" charset="0"/>
              </a:rPr>
              <a:t>Digital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 и ИТ, </a:t>
            </a: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R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&amp;</a:t>
            </a: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D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Лаборатории, </a:t>
            </a:r>
            <a:r>
              <a:rPr lang="ru-RU" sz="1600" dirty="0" err="1">
                <a:latin typeface="Arial Narrow" charset="0"/>
                <a:ea typeface="Arial Narrow" charset="0"/>
                <a:cs typeface="Arial Narrow" charset="0"/>
              </a:rPr>
              <a:t>Uber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- платформа, технологии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построения развивающих, обучающих сред, </a:t>
            </a:r>
            <a:r>
              <a:rPr lang="ru-RU" sz="1600" dirty="0" err="1">
                <a:latin typeface="Arial Narrow" charset="0"/>
                <a:ea typeface="Arial Narrow" charset="0"/>
                <a:cs typeface="Arial Narrow" charset="0"/>
              </a:rPr>
              <a:t>комьюнити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,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новейшие технологии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в создании, производстве,  распространении модного и креативного продукта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). Проекты </a:t>
            </a:r>
            <a:endParaRPr lang="ru-RU" sz="16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2" name="Google Shape;235;p6">
            <a:extLst>
              <a:ext uri="{FF2B5EF4-FFF2-40B4-BE49-F238E27FC236}">
                <a16:creationId xmlns="" xmlns:a16="http://schemas.microsoft.com/office/drawing/2014/main" id="{79AC157A-6175-452F-B621-AAEFFA0A676D}"/>
              </a:ext>
            </a:extLst>
          </p:cNvPr>
          <p:cNvSpPr txBox="1">
            <a:spLocks/>
          </p:cNvSpPr>
          <p:nvPr/>
        </p:nvSpPr>
        <p:spPr>
          <a:xfrm>
            <a:off x="729426" y="163964"/>
            <a:ext cx="9845412" cy="119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133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Первые шаги </a:t>
            </a:r>
            <a:r>
              <a:rPr lang="ru-RU" sz="2133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формирования креативной </a:t>
            </a:r>
            <a:r>
              <a:rPr lang="ru-RU" sz="2133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экономики предполагает </a:t>
            </a:r>
            <a:r>
              <a:rPr lang="ru-RU" sz="2133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реализацию трех ключевых проектных линий</a:t>
            </a:r>
            <a:endParaRPr lang="ru-RU" sz="2133" b="1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  <a:sym typeface="Montserrat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8254788-3B15-4288-82C5-735368D395E5}"/>
              </a:ext>
            </a:extLst>
          </p:cNvPr>
          <p:cNvSpPr/>
          <p:nvPr/>
        </p:nvSpPr>
        <p:spPr>
          <a:xfrm>
            <a:off x="8451084" y="350205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328AEED-BABF-4118-A887-862947BB2673}"/>
              </a:ext>
            </a:extLst>
          </p:cNvPr>
          <p:cNvSpPr/>
          <p:nvPr/>
        </p:nvSpPr>
        <p:spPr>
          <a:xfrm>
            <a:off x="8451084" y="412751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07EFE57-5268-40CA-8BDC-A92AF963C135}"/>
              </a:ext>
            </a:extLst>
          </p:cNvPr>
          <p:cNvSpPr/>
          <p:nvPr/>
        </p:nvSpPr>
        <p:spPr>
          <a:xfrm>
            <a:off x="8451084" y="470412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592EA7D-38B3-4B6B-9DA8-24E0D70545B1}"/>
              </a:ext>
            </a:extLst>
          </p:cNvPr>
          <p:cNvSpPr/>
          <p:nvPr/>
        </p:nvSpPr>
        <p:spPr>
          <a:xfrm>
            <a:off x="8451084" y="5324152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64FF7BA-AABA-40F3-A852-7E80A38334E0}"/>
              </a:ext>
            </a:extLst>
          </p:cNvPr>
          <p:cNvSpPr/>
          <p:nvPr/>
        </p:nvSpPr>
        <p:spPr>
          <a:xfrm>
            <a:off x="8451084" y="585354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843889" y="1060869"/>
            <a:ext cx="11281449" cy="661983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  <a:t>Системообразующий проект «</a:t>
            </a:r>
            <a:r>
              <a:rPr lang="ru-RU" sz="2200" b="1" dirty="0" err="1">
                <a:latin typeface="Arial Narrow" charset="0"/>
                <a:ea typeface="Arial Narrow" charset="0"/>
                <a:cs typeface="Arial Narrow" charset="0"/>
              </a:rPr>
              <a:t>Киберателье</a:t>
            </a:r>
            <a:r>
              <a:rPr lang="ru-RU" sz="2200" b="1" dirty="0">
                <a:latin typeface="Arial Narrow" charset="0"/>
                <a:ea typeface="Arial Narrow" charset="0"/>
                <a:cs typeface="Arial Narrow" charset="0"/>
              </a:rPr>
              <a:t> и креативные индустрии Приморья»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C28B4BAF-57D8-43E8-B5D3-532D349AB712}"/>
              </a:ext>
            </a:extLst>
          </p:cNvPr>
          <p:cNvSpPr/>
          <p:nvPr/>
        </p:nvSpPr>
        <p:spPr>
          <a:xfrm>
            <a:off x="729426" y="4600278"/>
            <a:ext cx="3261340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1BED5BC8-9FB5-41AD-BC15-3901C86C8167}"/>
              </a:ext>
            </a:extLst>
          </p:cNvPr>
          <p:cNvGrpSpPr/>
          <p:nvPr/>
        </p:nvGrpSpPr>
        <p:grpSpPr>
          <a:xfrm>
            <a:off x="188522" y="341959"/>
            <a:ext cx="115297" cy="571751"/>
            <a:chOff x="120610" y="335026"/>
            <a:chExt cx="86473" cy="428813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2F14BCFA-EC1A-405C-8205-4B1C7993D9B5}"/>
                </a:ext>
              </a:extLst>
            </p:cNvPr>
            <p:cNvSpPr/>
            <p:nvPr/>
          </p:nvSpPr>
          <p:spPr>
            <a:xfrm>
              <a:off x="120610" y="335026"/>
              <a:ext cx="86473" cy="129540"/>
            </a:xfrm>
            <a:prstGeom prst="rect">
              <a:avLst/>
            </a:prstGeom>
            <a:solidFill>
              <a:srgbClr val="0AB357"/>
            </a:solidFill>
            <a:ln>
              <a:solidFill>
                <a:srgbClr val="0AB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FC4540AE-4924-4B70-98B2-624B765B0AED}"/>
                </a:ext>
              </a:extLst>
            </p:cNvPr>
            <p:cNvSpPr/>
            <p:nvPr/>
          </p:nvSpPr>
          <p:spPr>
            <a:xfrm>
              <a:off x="120610" y="486464"/>
              <a:ext cx="86473" cy="129540"/>
            </a:xfrm>
            <a:prstGeom prst="rect">
              <a:avLst/>
            </a:prstGeom>
            <a:solidFill>
              <a:srgbClr val="0070C0">
                <a:alpha val="96078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B2FB013E-2208-4CE4-A171-85A9D36398D9}"/>
                </a:ext>
              </a:extLst>
            </p:cNvPr>
            <p:cNvSpPr/>
            <p:nvPr/>
          </p:nvSpPr>
          <p:spPr>
            <a:xfrm>
              <a:off x="120610" y="634299"/>
              <a:ext cx="86473" cy="129540"/>
            </a:xfrm>
            <a:prstGeom prst="rect">
              <a:avLst/>
            </a:prstGeom>
            <a:solidFill>
              <a:srgbClr val="F51C18">
                <a:alpha val="94902"/>
              </a:srgbClr>
            </a:solidFill>
            <a:ln>
              <a:solidFill>
                <a:srgbClr val="F51C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sp>
        <p:nvSpPr>
          <p:cNvPr id="73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789476" y="3493791"/>
            <a:ext cx="5311145" cy="1487467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1600" b="1" dirty="0">
                <a:latin typeface="Arial Narrow" charset="0"/>
                <a:ea typeface="Arial Narrow" charset="0"/>
                <a:cs typeface="Arial Narrow" charset="0"/>
              </a:rPr>
              <a:t>поддерживающая проектная линия </a:t>
            </a:r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Креативное предпринимательство </a:t>
            </a:r>
            <a:endParaRPr lang="ru-RU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6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6270172" y="3514562"/>
            <a:ext cx="5671165" cy="1440108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1600" b="1" dirty="0">
                <a:latin typeface="Arial Narrow" charset="0"/>
                <a:ea typeface="Arial Narrow" charset="0"/>
                <a:cs typeface="Arial Narrow" charset="0"/>
              </a:rPr>
              <a:t>поддерживающая проектная линия</a:t>
            </a:r>
            <a:endParaRPr lang="ru-RU" sz="1600" dirty="0">
              <a:latin typeface="Arial Narrow" charset="0"/>
              <a:ea typeface="Arial Narrow" charset="0"/>
              <a:cs typeface="Arial Narrow" charset="0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Технологическое </a:t>
            </a:r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творчество детей 8 -18 </a:t>
            </a:r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лет</a:t>
            </a:r>
            <a:endParaRPr lang="ru-RU" sz="2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Rectangle 314">
            <a:extLst>
              <a:ext uri="{FF2B5EF4-FFF2-40B4-BE49-F238E27FC236}">
                <a16:creationId xmlns="" xmlns:a16="http://schemas.microsoft.com/office/drawing/2014/main" id="{C9CDF28F-8C28-4B01-B1EE-C91978E167D4}"/>
              </a:ext>
            </a:extLst>
          </p:cNvPr>
          <p:cNvSpPr/>
          <p:nvPr/>
        </p:nvSpPr>
        <p:spPr>
          <a:xfrm>
            <a:off x="789475" y="4993374"/>
            <a:ext cx="3239515" cy="1628661"/>
          </a:xfrm>
          <a:prstGeom prst="rect">
            <a:avLst/>
          </a:prstGeom>
          <a:solidFill>
            <a:srgbClr val="F5FAFD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развитие креативности, креативного предпринимательства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в модной индустрии и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содействие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в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создании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готовых продуктов с культурной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ценностью. Проекты</a:t>
            </a:r>
            <a:endParaRPr lang="ru-RU" sz="16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F9270C5-41C1-4D7A-8FEF-7F378F51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8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1194" y="1721017"/>
            <a:ext cx="1943753" cy="1661889"/>
          </a:xfrm>
          <a:prstGeom prst="round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A225A08-3D1F-4472-A3FF-96AE33CE3087}"/>
              </a:ext>
            </a:extLst>
          </p:cNvPr>
          <p:cNvSpPr/>
          <p:nvPr/>
        </p:nvSpPr>
        <p:spPr>
          <a:xfrm>
            <a:off x="1351478" y="1827760"/>
            <a:ext cx="1643413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окна </a:t>
            </a:r>
            <a:r>
              <a:rPr lang="ru-RU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возможностей в реальной и виртуальной среде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F9270C5-41C1-4D7A-8FEF-7F378F51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8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181" y="5057313"/>
            <a:ext cx="1943753" cy="1661889"/>
          </a:xfrm>
          <a:prstGeom prst="round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F9270C5-41C1-4D7A-8FEF-7F378F51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8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5349" y="5057312"/>
            <a:ext cx="1943753" cy="1661889"/>
          </a:xfrm>
          <a:prstGeom prst="round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A225A08-3D1F-4472-A3FF-96AE33CE3087}"/>
              </a:ext>
            </a:extLst>
          </p:cNvPr>
          <p:cNvSpPr/>
          <p:nvPr/>
        </p:nvSpPr>
        <p:spPr>
          <a:xfrm>
            <a:off x="4149135" y="5457778"/>
            <a:ext cx="1643413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Одно окно поддержки креатива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2A225A08-3D1F-4472-A3FF-96AE33CE3087}"/>
              </a:ext>
            </a:extLst>
          </p:cNvPr>
          <p:cNvSpPr/>
          <p:nvPr/>
        </p:nvSpPr>
        <p:spPr>
          <a:xfrm>
            <a:off x="6775641" y="5457777"/>
            <a:ext cx="1543735" cy="83099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Одно окно возможностей ТТ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1" name="Rectangle 314">
            <a:extLst>
              <a:ext uri="{FF2B5EF4-FFF2-40B4-BE49-F238E27FC236}">
                <a16:creationId xmlns="" xmlns:a16="http://schemas.microsoft.com/office/drawing/2014/main" id="{C9CDF28F-8C28-4B01-B1EE-C91978E167D4}"/>
              </a:ext>
            </a:extLst>
          </p:cNvPr>
          <p:cNvSpPr/>
          <p:nvPr/>
        </p:nvSpPr>
        <p:spPr>
          <a:xfrm>
            <a:off x="8615353" y="4993373"/>
            <a:ext cx="3239515" cy="1245584"/>
          </a:xfrm>
          <a:prstGeom prst="rect">
            <a:avLst/>
          </a:prstGeom>
          <a:solidFill>
            <a:srgbClr val="F5FAFD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конкурсы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идей, проектов, 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изобретений на сайте </a:t>
            </a:r>
            <a:r>
              <a:rPr lang="mr-IN" sz="1600" dirty="0">
                <a:latin typeface="Arial Narrow" charset="0"/>
                <a:ea typeface="Arial Narrow" charset="0"/>
                <a:cs typeface="Arial Narrow" charset="0"/>
              </a:rPr>
              <a:t>–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1600" dirty="0" err="1">
                <a:latin typeface="Arial Narrow" charset="0"/>
                <a:ea typeface="Arial Narrow" charset="0"/>
                <a:cs typeface="Arial Narrow" charset="0"/>
              </a:rPr>
              <a:t>агрегаторе</a:t>
            </a:r>
            <a:r>
              <a:rPr lang="ru-RU" sz="1600" dirty="0">
                <a:latin typeface="Arial Narrow" charset="0"/>
                <a:ea typeface="Arial Narrow" charset="0"/>
                <a:cs typeface="Arial Narrow" charset="0"/>
              </a:rPr>
              <a:t> возможностей развития ТТ. Проекты</a:t>
            </a:r>
            <a:endParaRPr lang="ru-RU" sz="16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1433DC38-7AA5-4F4B-AC67-DBB1388C2A2C}"/>
              </a:ext>
            </a:extLst>
          </p:cNvPr>
          <p:cNvSpPr/>
          <p:nvPr/>
        </p:nvSpPr>
        <p:spPr>
          <a:xfrm>
            <a:off x="5251195" y="3101519"/>
            <a:ext cx="336415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33" b="1" dirty="0">
                <a:solidFill>
                  <a:srgbClr val="F62824"/>
                </a:solidFill>
                <a:latin typeface="Arial Narrow" charset="0"/>
                <a:ea typeface="Arial Narrow" charset="0"/>
                <a:cs typeface="Arial Narrow" charset="0"/>
              </a:rPr>
              <a:t>т</a:t>
            </a:r>
            <a:r>
              <a:rPr lang="ru-RU" sz="2133" b="1" dirty="0">
                <a:solidFill>
                  <a:srgbClr val="F62824"/>
                </a:solidFill>
                <a:latin typeface="Arial Narrow" charset="0"/>
                <a:ea typeface="Arial Narrow" charset="0"/>
                <a:cs typeface="Arial Narrow" charset="0"/>
              </a:rPr>
              <a:t>ехнологии </a:t>
            </a:r>
            <a:endParaRPr lang="ru-RU" sz="2133" b="1" dirty="0">
              <a:solidFill>
                <a:srgbClr val="F62824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7" name="RBContent24">
            <a:extLst>
              <a:ext uri="{FF2B5EF4-FFF2-40B4-BE49-F238E27FC236}">
                <a16:creationId xmlns="" xmlns:a16="http://schemas.microsoft.com/office/drawing/2014/main" id="{32D9D641-E33F-4D2B-822D-04F69AFCC2A5}"/>
              </a:ext>
            </a:extLst>
          </p:cNvPr>
          <p:cNvSpPr txBox="1">
            <a:spLocks/>
          </p:cNvSpPr>
          <p:nvPr/>
        </p:nvSpPr>
        <p:spPr>
          <a:xfrm>
            <a:off x="1035751" y="1103983"/>
            <a:ext cx="270292" cy="590996"/>
          </a:xfrm>
          <a:prstGeom prst="rect">
            <a:avLst/>
          </a:prstGeom>
          <a:solidFill>
            <a:srgbClr val="53C5ED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en-US" sz="4267" dirty="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29" name="RBContent24">
            <a:extLst>
              <a:ext uri="{FF2B5EF4-FFF2-40B4-BE49-F238E27FC236}">
                <a16:creationId xmlns="" xmlns:a16="http://schemas.microsoft.com/office/drawing/2014/main" id="{32D9D641-E33F-4D2B-822D-04F69AFCC2A5}"/>
              </a:ext>
            </a:extLst>
          </p:cNvPr>
          <p:cNvSpPr txBox="1">
            <a:spLocks/>
          </p:cNvSpPr>
          <p:nvPr/>
        </p:nvSpPr>
        <p:spPr>
          <a:xfrm>
            <a:off x="1046049" y="4039419"/>
            <a:ext cx="270292" cy="590996"/>
          </a:xfrm>
          <a:prstGeom prst="rect">
            <a:avLst/>
          </a:prstGeom>
          <a:solidFill>
            <a:srgbClr val="53C5ED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ru-RU" sz="4267" dirty="0">
                <a:solidFill>
                  <a:schemeClr val="bg1"/>
                </a:solidFill>
                <a:sym typeface="+mn-lt"/>
              </a:rPr>
              <a:t>2</a:t>
            </a:r>
            <a:endParaRPr lang="en-US" sz="42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31" name="RBContent24">
            <a:extLst>
              <a:ext uri="{FF2B5EF4-FFF2-40B4-BE49-F238E27FC236}">
                <a16:creationId xmlns="" xmlns:a16="http://schemas.microsoft.com/office/drawing/2014/main" id="{32D9D641-E33F-4D2B-822D-04F69AFCC2A5}"/>
              </a:ext>
            </a:extLst>
          </p:cNvPr>
          <p:cNvSpPr txBox="1">
            <a:spLocks/>
          </p:cNvSpPr>
          <p:nvPr/>
        </p:nvSpPr>
        <p:spPr>
          <a:xfrm>
            <a:off x="6484614" y="4039419"/>
            <a:ext cx="270292" cy="590996"/>
          </a:xfrm>
          <a:prstGeom prst="rect">
            <a:avLst/>
          </a:prstGeom>
          <a:solidFill>
            <a:srgbClr val="53C5ED"/>
          </a:solidFill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  <a:buSzPct val="100000"/>
            </a:pPr>
            <a:r>
              <a:rPr lang="ru-RU" sz="4267" dirty="0">
                <a:solidFill>
                  <a:schemeClr val="bg1"/>
                </a:solidFill>
                <a:sym typeface="+mn-lt"/>
              </a:rPr>
              <a:t>3</a:t>
            </a:r>
            <a:endParaRPr lang="en-US" sz="4267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4" name="1" descr="{&quot;Key&quot;:&quot;POWER_USER_SHAPE_ICON&quot;,&quot;Value&quot;:&quot;POWER_USER_SHAPE_ICON_STYLE_1&quot;}">
            <a:extLst>
              <a:ext uri="{FF2B5EF4-FFF2-40B4-BE49-F238E27FC236}">
                <a16:creationId xmlns="" xmlns:a16="http://schemas.microsoft.com/office/drawing/2014/main" id="{BCBD9E87-289D-4418-82FA-17496CB9F9D7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1415472" y="6189250"/>
            <a:ext cx="416443" cy="414749"/>
          </a:xfrm>
          <a:prstGeom prst="ellipse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r>
              <a:rPr lang="ru-RU" sz="2400" dirty="0">
                <a:latin typeface="Calibri" panose="020F0502020204030204"/>
              </a:rPr>
              <a:t>5</a:t>
            </a:r>
            <a:endParaRPr lang="fr-FR" sz="2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1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314">
            <a:extLst>
              <a:ext uri="{FF2B5EF4-FFF2-40B4-BE49-F238E27FC236}">
                <a16:creationId xmlns:a16="http://schemas.microsoft.com/office/drawing/2014/main" xmlns="" id="{C9CDF28F-8C28-4B01-B1EE-C91978E167D4}"/>
              </a:ext>
            </a:extLst>
          </p:cNvPr>
          <p:cNvSpPr/>
          <p:nvPr/>
        </p:nvSpPr>
        <p:spPr>
          <a:xfrm>
            <a:off x="4484261" y="3163752"/>
            <a:ext cx="3490260" cy="3330699"/>
          </a:xfrm>
          <a:prstGeom prst="rect">
            <a:avLst/>
          </a:prstGeom>
          <a:solidFill>
            <a:srgbClr val="F5FAFD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ru-RU" sz="2000"/>
          </a:p>
        </p:txBody>
      </p:sp>
      <p:sp>
        <p:nvSpPr>
          <p:cNvPr id="90" name="Rectangle 306">
            <a:extLst>
              <a:ext uri="{FF2B5EF4-FFF2-40B4-BE49-F238E27FC236}">
                <a16:creationId xmlns:a16="http://schemas.microsoft.com/office/drawing/2014/main" xmlns="" id="{F251C845-5433-4325-951E-ECEC3F7E62ED}"/>
              </a:ext>
            </a:extLst>
          </p:cNvPr>
          <p:cNvSpPr/>
          <p:nvPr/>
        </p:nvSpPr>
        <p:spPr>
          <a:xfrm>
            <a:off x="655049" y="3157874"/>
            <a:ext cx="3335716" cy="3334517"/>
          </a:xfrm>
          <a:prstGeom prst="rect">
            <a:avLst/>
          </a:prstGeom>
          <a:solidFill>
            <a:srgbClr val="E5F3FB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000" tIns="96000" rIns="96000" bIns="9600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533"/>
              </a:spcBef>
            </a:pPr>
            <a:endParaRPr lang="ru-RU" sz="2000"/>
          </a:p>
        </p:txBody>
      </p:sp>
      <p:sp>
        <p:nvSpPr>
          <p:cNvPr id="56" name="Rectangle: Top Corners Rounded 2">
            <a:extLst>
              <a:ext uri="{FF2B5EF4-FFF2-40B4-BE49-F238E27FC236}">
                <a16:creationId xmlns:a16="http://schemas.microsoft.com/office/drawing/2014/main" xmlns="" id="{1646D416-7E80-4D75-B72B-2B2F27640B02}"/>
              </a:ext>
            </a:extLst>
          </p:cNvPr>
          <p:cNvSpPr>
            <a:spLocks/>
          </p:cNvSpPr>
          <p:nvPr/>
        </p:nvSpPr>
        <p:spPr>
          <a:xfrm>
            <a:off x="655050" y="1401613"/>
            <a:ext cx="11381316" cy="1181415"/>
          </a:xfrm>
          <a:prstGeom prst="round2SameRect">
            <a:avLst>
              <a:gd name="adj1" fmla="val 39816"/>
              <a:gd name="adj2" fmla="val 0"/>
            </a:avLst>
          </a:prstGeom>
          <a:solidFill>
            <a:srgbClr val="0A76C2"/>
          </a:solidFill>
          <a:ln w="9525" cmpd="sng">
            <a:solidFill>
              <a:srgbClr val="156C9C"/>
            </a:solidFill>
          </a:ln>
        </p:spPr>
        <p:txBody>
          <a:bodyPr vert="horz" wrap="square" lIns="48000" tIns="144000" rIns="48000" bIns="96000" rtlCol="0" anchor="t" anchorCtr="0">
            <a:no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ru-RU" sz="2267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2" name="Google Shape;235;p6">
            <a:extLst>
              <a:ext uri="{FF2B5EF4-FFF2-40B4-BE49-F238E27FC236}">
                <a16:creationId xmlns:a16="http://schemas.microsoft.com/office/drawing/2014/main" xmlns="" id="{79AC157A-6175-452F-B621-AAEFFA0A676D}"/>
              </a:ext>
            </a:extLst>
          </p:cNvPr>
          <p:cNvSpPr txBox="1">
            <a:spLocks/>
          </p:cNvSpPr>
          <p:nvPr/>
        </p:nvSpPr>
        <p:spPr>
          <a:xfrm>
            <a:off x="513253" y="124915"/>
            <a:ext cx="9845412" cy="119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6F9B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E6F9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133" b="1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В дальнейшем, развитие </a:t>
            </a:r>
            <a:r>
              <a:rPr lang="ru-RU" sz="2133" b="1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  <a:sym typeface="Montserrat"/>
              </a:rPr>
              <a:t>креативной экономики предполагает формирование мер поддержки по трём основным направлениям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CFB502EF-AFA2-471E-98E9-ABBE38DA31D9}"/>
              </a:ext>
            </a:extLst>
          </p:cNvPr>
          <p:cNvSpPr/>
          <p:nvPr/>
        </p:nvSpPr>
        <p:spPr>
          <a:xfrm>
            <a:off x="4574573" y="4430971"/>
            <a:ext cx="3248628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07BFDB22-876B-413B-BFD1-FF5761C7953D}"/>
              </a:ext>
            </a:extLst>
          </p:cNvPr>
          <p:cNvSpPr/>
          <p:nvPr/>
        </p:nvSpPr>
        <p:spPr>
          <a:xfrm>
            <a:off x="4487485" y="4928386"/>
            <a:ext cx="3335716" cy="4147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21C27CF9-E911-4CD1-AA12-ABBA5ECBAE0D}"/>
              </a:ext>
            </a:extLst>
          </p:cNvPr>
          <p:cNvSpPr/>
          <p:nvPr/>
        </p:nvSpPr>
        <p:spPr>
          <a:xfrm>
            <a:off x="4483429" y="5578203"/>
            <a:ext cx="3491092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8254788-3B15-4288-82C5-735368D395E5}"/>
              </a:ext>
            </a:extLst>
          </p:cNvPr>
          <p:cNvSpPr/>
          <p:nvPr/>
        </p:nvSpPr>
        <p:spPr>
          <a:xfrm>
            <a:off x="8451084" y="350205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328AEED-BABF-4118-A887-862947BB2673}"/>
              </a:ext>
            </a:extLst>
          </p:cNvPr>
          <p:cNvSpPr/>
          <p:nvPr/>
        </p:nvSpPr>
        <p:spPr>
          <a:xfrm>
            <a:off x="8451084" y="412751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07EFE57-5268-40CA-8BDC-A92AF963C135}"/>
              </a:ext>
            </a:extLst>
          </p:cNvPr>
          <p:cNvSpPr/>
          <p:nvPr/>
        </p:nvSpPr>
        <p:spPr>
          <a:xfrm>
            <a:off x="8451084" y="470412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592EA7D-38B3-4B6B-9DA8-24E0D70545B1}"/>
              </a:ext>
            </a:extLst>
          </p:cNvPr>
          <p:cNvSpPr/>
          <p:nvPr/>
        </p:nvSpPr>
        <p:spPr>
          <a:xfrm>
            <a:off x="8451084" y="5324152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64FF7BA-AABA-40F3-A852-7E80A38334E0}"/>
              </a:ext>
            </a:extLst>
          </p:cNvPr>
          <p:cNvSpPr/>
          <p:nvPr/>
        </p:nvSpPr>
        <p:spPr>
          <a:xfrm>
            <a:off x="8451084" y="5853540"/>
            <a:ext cx="3490253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xmlns="" id="{16F8AF14-A9EC-4EF0-9F0B-18C93E36BF64}"/>
              </a:ext>
            </a:extLst>
          </p:cNvPr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1415472" y="6189250"/>
            <a:ext cx="416443" cy="414749"/>
          </a:xfrm>
          <a:prstGeom prst="ellipse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r>
              <a:rPr lang="en-US" sz="2400" dirty="0">
                <a:latin typeface="Calibri" panose="020F0502020204030204"/>
              </a:rPr>
              <a:t>4</a:t>
            </a:r>
            <a:endParaRPr lang="fr-FR" sz="2400" dirty="0">
              <a:latin typeface="Calibri" panose="020F0502020204030204"/>
            </a:endParaRPr>
          </a:p>
        </p:txBody>
      </p:sp>
      <p:grpSp>
        <p:nvGrpSpPr>
          <p:cNvPr id="57" name="Group 9">
            <a:extLst>
              <a:ext uri="{FF2B5EF4-FFF2-40B4-BE49-F238E27FC236}">
                <a16:creationId xmlns:a16="http://schemas.microsoft.com/office/drawing/2014/main" xmlns="" id="{C81DFBF4-67E5-4BC1-BE22-51075AAE7E42}"/>
              </a:ext>
            </a:extLst>
          </p:cNvPr>
          <p:cNvGrpSpPr>
            <a:grpSpLocks/>
          </p:cNvGrpSpPr>
          <p:nvPr/>
        </p:nvGrpSpPr>
        <p:grpSpPr>
          <a:xfrm>
            <a:off x="746358" y="1943093"/>
            <a:ext cx="3261340" cy="1130300"/>
            <a:chOff x="738000" y="2975047"/>
            <a:chExt cx="2509129" cy="847331"/>
          </a:xfrm>
          <a:solidFill>
            <a:srgbClr val="53C5ED"/>
          </a:solidFill>
        </p:grpSpPr>
        <p:sp>
          <p:nvSpPr>
            <p:cNvPr id="58" name="RBContent6">
              <a:extLst>
                <a:ext uri="{FF2B5EF4-FFF2-40B4-BE49-F238E27FC236}">
                  <a16:creationId xmlns:a16="http://schemas.microsoft.com/office/drawing/2014/main" xmlns="" id="{56586346-1A20-4029-B5D7-972D80AD02CA}"/>
                </a:ext>
              </a:extLst>
            </p:cNvPr>
            <p:cNvSpPr txBox="1">
              <a:spLocks/>
            </p:cNvSpPr>
            <p:nvPr/>
          </p:nvSpPr>
          <p:spPr>
            <a:xfrm>
              <a:off x="738000" y="2975047"/>
              <a:ext cx="2509129" cy="847331"/>
            </a:xfrm>
            <a:prstGeom prst="roundRect">
              <a:avLst/>
            </a:prstGeom>
            <a:grpFill/>
            <a:ln w="9525" cmpd="sng">
              <a:solidFill>
                <a:schemeClr val="bg1"/>
              </a:solidFill>
            </a:ln>
          </p:spPr>
          <p:txBody>
            <a:bodyPr vert="horz" wrap="square" lIns="528000" tIns="96000" rIns="48000" bIns="96000" rtlCol="0" anchor="ctr" anchorCtr="0">
              <a:noAutofit/>
            </a:bodyPr>
            <a:lstStyle/>
            <a:p>
              <a:pPr>
                <a:lnSpc>
                  <a:spcPct val="90000"/>
                </a:lnSpc>
                <a:buSzPct val="100000"/>
              </a:pPr>
              <a: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  <a:t>Создание </a:t>
              </a:r>
              <a: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  <a:t/>
              </a:r>
              <a:b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  <a:t>креативных </a:t>
              </a:r>
              <a: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  <a:t>кластеров</a:t>
              </a:r>
            </a:p>
          </p:txBody>
        </p:sp>
        <p:sp>
          <p:nvSpPr>
            <p:cNvPr id="59" name="RBContent24">
              <a:extLst>
                <a:ext uri="{FF2B5EF4-FFF2-40B4-BE49-F238E27FC236}">
                  <a16:creationId xmlns:a16="http://schemas.microsoft.com/office/drawing/2014/main" xmlns="" id="{32D9D641-E33F-4D2B-822D-04F69AFCC2A5}"/>
                </a:ext>
              </a:extLst>
            </p:cNvPr>
            <p:cNvSpPr txBox="1">
              <a:spLocks/>
            </p:cNvSpPr>
            <p:nvPr/>
          </p:nvSpPr>
          <p:spPr>
            <a:xfrm>
              <a:off x="814442" y="3127373"/>
              <a:ext cx="265719" cy="595223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  <a:buSzPct val="100000"/>
              </a:pPr>
              <a:r>
                <a:rPr lang="en-US" sz="5733" dirty="0">
                  <a:solidFill>
                    <a:schemeClr val="bg1"/>
                  </a:solidFill>
                  <a:sym typeface="+mn-lt"/>
                </a:rPr>
                <a:t>1</a:t>
              </a:r>
            </a:p>
          </p:txBody>
        </p:sp>
      </p:grpSp>
      <p:grpSp>
        <p:nvGrpSpPr>
          <p:cNvPr id="60" name="Group 10">
            <a:extLst>
              <a:ext uri="{FF2B5EF4-FFF2-40B4-BE49-F238E27FC236}">
                <a16:creationId xmlns:a16="http://schemas.microsoft.com/office/drawing/2014/main" xmlns="" id="{A31553A2-DB5A-4790-9F96-82CCBF1E43DF}"/>
              </a:ext>
            </a:extLst>
          </p:cNvPr>
          <p:cNvGrpSpPr>
            <a:grpSpLocks/>
          </p:cNvGrpSpPr>
          <p:nvPr/>
        </p:nvGrpSpPr>
        <p:grpSpPr>
          <a:xfrm>
            <a:off x="4484264" y="1943094"/>
            <a:ext cx="3490257" cy="1130299"/>
            <a:chOff x="4061324" y="2975049"/>
            <a:chExt cx="2954324" cy="847333"/>
          </a:xfrm>
          <a:solidFill>
            <a:srgbClr val="53C5ED"/>
          </a:solidFill>
        </p:grpSpPr>
        <p:sp>
          <p:nvSpPr>
            <p:cNvPr id="61" name="RBContent6">
              <a:extLst>
                <a:ext uri="{FF2B5EF4-FFF2-40B4-BE49-F238E27FC236}">
                  <a16:creationId xmlns:a16="http://schemas.microsoft.com/office/drawing/2014/main" xmlns="" id="{0B6CED88-8114-4FBD-91B8-BF7FCF0AE925}"/>
                </a:ext>
              </a:extLst>
            </p:cNvPr>
            <p:cNvSpPr txBox="1">
              <a:spLocks/>
            </p:cNvSpPr>
            <p:nvPr/>
          </p:nvSpPr>
          <p:spPr>
            <a:xfrm>
              <a:off x="4061324" y="2975049"/>
              <a:ext cx="2954324" cy="847333"/>
            </a:xfrm>
            <a:prstGeom prst="roundRect">
              <a:avLst/>
            </a:prstGeom>
            <a:grpFill/>
            <a:ln w="9525" cmpd="sng">
              <a:solidFill>
                <a:schemeClr val="bg1"/>
              </a:solidFill>
            </a:ln>
          </p:spPr>
          <p:txBody>
            <a:bodyPr vert="horz" wrap="square" lIns="528000" tIns="96000" rIns="48000" bIns="96000" rtlCol="0" anchor="ctr" anchorCtr="0">
              <a:noAutofit/>
            </a:bodyPr>
            <a:lstStyle/>
            <a:p>
              <a:pPr>
                <a:lnSpc>
                  <a:spcPct val="90000"/>
                </a:lnSpc>
                <a:buSzPct val="100000"/>
              </a:pPr>
              <a:r>
                <a:rPr lang="ru-RU" sz="2133" dirty="0">
                  <a:solidFill>
                    <a:schemeClr val="bg1"/>
                  </a:solidFill>
                  <a:cs typeface="Arial" panose="020B0604020202020204" pitchFamily="34" charset="0"/>
                </a:rPr>
                <a:t>Реализация проекта «Киберателье»</a:t>
              </a:r>
              <a:endParaRPr lang="ms-MY" sz="2133" baseline="30000" dirty="0">
                <a:solidFill>
                  <a:schemeClr val="bg1"/>
                </a:solidFill>
                <a:cs typeface="Arial Narrow" pitchFamily="34" charset="0"/>
              </a:endParaRPr>
            </a:p>
          </p:txBody>
        </p:sp>
        <p:sp>
          <p:nvSpPr>
            <p:cNvPr id="62" name="RBContent24">
              <a:extLst>
                <a:ext uri="{FF2B5EF4-FFF2-40B4-BE49-F238E27FC236}">
                  <a16:creationId xmlns:a16="http://schemas.microsoft.com/office/drawing/2014/main" xmlns="" id="{3A6B8A9B-ECBD-49AC-917E-4A0F48DC62EF}"/>
                </a:ext>
              </a:extLst>
            </p:cNvPr>
            <p:cNvSpPr txBox="1">
              <a:spLocks/>
            </p:cNvSpPr>
            <p:nvPr/>
          </p:nvSpPr>
          <p:spPr>
            <a:xfrm>
              <a:off x="4137766" y="3120450"/>
              <a:ext cx="265719" cy="595225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  <a:buSzPct val="100000"/>
              </a:pPr>
              <a:r>
                <a:rPr lang="en-US" sz="5733" dirty="0">
                  <a:solidFill>
                    <a:schemeClr val="bg1"/>
                  </a:solidFill>
                  <a:sym typeface="+mn-lt"/>
                </a:rPr>
                <a:t>2</a:t>
              </a: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0527F61F-D8E5-48BA-8CFC-A0E33D137D92}"/>
              </a:ext>
            </a:extLst>
          </p:cNvPr>
          <p:cNvGrpSpPr>
            <a:grpSpLocks/>
          </p:cNvGrpSpPr>
          <p:nvPr/>
        </p:nvGrpSpPr>
        <p:grpSpPr>
          <a:xfrm>
            <a:off x="8451082" y="1943095"/>
            <a:ext cx="3490253" cy="1130300"/>
            <a:chOff x="6811198" y="2975049"/>
            <a:chExt cx="2819537" cy="847337"/>
          </a:xfrm>
          <a:solidFill>
            <a:srgbClr val="53C5ED"/>
          </a:solidFill>
        </p:grpSpPr>
        <p:sp>
          <p:nvSpPr>
            <p:cNvPr id="64" name="RBContent6">
              <a:extLst>
                <a:ext uri="{FF2B5EF4-FFF2-40B4-BE49-F238E27FC236}">
                  <a16:creationId xmlns:a16="http://schemas.microsoft.com/office/drawing/2014/main" xmlns="" id="{02B420D8-D190-4433-8C73-15FAA3D4EA00}"/>
                </a:ext>
              </a:extLst>
            </p:cNvPr>
            <p:cNvSpPr txBox="1">
              <a:spLocks/>
            </p:cNvSpPr>
            <p:nvPr/>
          </p:nvSpPr>
          <p:spPr>
            <a:xfrm>
              <a:off x="6811198" y="2975049"/>
              <a:ext cx="2819537" cy="847337"/>
            </a:xfrm>
            <a:prstGeom prst="roundRect">
              <a:avLst/>
            </a:prstGeom>
            <a:grpFill/>
            <a:ln w="9525" cmpd="sng">
              <a:solidFill>
                <a:schemeClr val="bg1"/>
              </a:solidFill>
            </a:ln>
          </p:spPr>
          <p:txBody>
            <a:bodyPr vert="horz" wrap="square" lIns="528000" tIns="96000" rIns="48000" bIns="96000" rtlCol="0" anchor="ctr" anchorCtr="0">
              <a:noAutofit/>
            </a:bodyPr>
            <a:lstStyle/>
            <a:p>
              <a:pPr>
                <a:lnSpc>
                  <a:spcPct val="90000"/>
                </a:lnSpc>
                <a:buSzPct val="100000"/>
              </a:pPr>
              <a:r>
                <a:rPr lang="ru-RU" sz="2133" dirty="0">
                  <a:solidFill>
                    <a:schemeClr val="bg1"/>
                  </a:solidFill>
                  <a:cs typeface="Arial Narrow" pitchFamily="34" charset="0"/>
                </a:rPr>
                <a:t>Поддержка проектов в сфере креативной экономики</a:t>
              </a:r>
              <a:endParaRPr lang="ms-MY" sz="2133" dirty="0">
                <a:solidFill>
                  <a:schemeClr val="bg1"/>
                </a:solidFill>
                <a:cs typeface="Arial Narrow" pitchFamily="34" charset="0"/>
              </a:endParaRPr>
            </a:p>
          </p:txBody>
        </p:sp>
        <p:sp>
          <p:nvSpPr>
            <p:cNvPr id="65" name="RBContent24">
              <a:extLst>
                <a:ext uri="{FF2B5EF4-FFF2-40B4-BE49-F238E27FC236}">
                  <a16:creationId xmlns:a16="http://schemas.microsoft.com/office/drawing/2014/main" xmlns="" id="{1D9F99D4-D606-4F45-A1E2-123B766DA830}"/>
                </a:ext>
              </a:extLst>
            </p:cNvPr>
            <p:cNvSpPr txBox="1">
              <a:spLocks/>
            </p:cNvSpPr>
            <p:nvPr/>
          </p:nvSpPr>
          <p:spPr>
            <a:xfrm>
              <a:off x="6894362" y="3120450"/>
              <a:ext cx="265720" cy="595227"/>
            </a:xfrm>
            <a:prstGeom prst="rect">
              <a:avLst/>
            </a:prstGeom>
            <a:grpFill/>
            <a:ln w="952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533"/>
                </a:spcBef>
                <a:buSzPct val="100000"/>
              </a:pPr>
              <a:r>
                <a:rPr lang="en-US" sz="5733" dirty="0">
                  <a:solidFill>
                    <a:schemeClr val="bg1"/>
                  </a:solidFill>
                  <a:sym typeface="+mn-lt"/>
                </a:rPr>
                <a:t>3</a:t>
              </a:r>
            </a:p>
          </p:txBody>
        </p:sp>
      </p:grpSp>
      <p:cxnSp>
        <p:nvCxnSpPr>
          <p:cNvPr id="66" name="HorizontalLine137">
            <a:extLst>
              <a:ext uri="{FF2B5EF4-FFF2-40B4-BE49-F238E27FC236}">
                <a16:creationId xmlns:a16="http://schemas.microsoft.com/office/drawing/2014/main" xmlns="" id="{5A712452-C43A-4445-86EC-81F46E1EA058}"/>
              </a:ext>
            </a:extLst>
          </p:cNvPr>
          <p:cNvCxnSpPr>
            <a:cxnSpLocks/>
          </p:cNvCxnSpPr>
          <p:nvPr/>
        </p:nvCxnSpPr>
        <p:spPr>
          <a:xfrm>
            <a:off x="660400" y="3155273"/>
            <a:ext cx="11375965" cy="0"/>
          </a:xfrm>
          <a:prstGeom prst="line">
            <a:avLst/>
          </a:prstGeom>
          <a:solidFill>
            <a:schemeClr val="bg1"/>
          </a:solidFill>
          <a:ln w="22225" cmpd="sng">
            <a:solidFill>
              <a:srgbClr val="0A76C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4C21DEE-777C-4AC0-8C05-D4AEBB3CBA3C}"/>
              </a:ext>
            </a:extLst>
          </p:cNvPr>
          <p:cNvSpPr/>
          <p:nvPr/>
        </p:nvSpPr>
        <p:spPr>
          <a:xfrm>
            <a:off x="729427" y="3371844"/>
            <a:ext cx="3261340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2C344FF9-E757-4EE9-974A-13F2D96B36E3}"/>
              </a:ext>
            </a:extLst>
          </p:cNvPr>
          <p:cNvSpPr/>
          <p:nvPr/>
        </p:nvSpPr>
        <p:spPr>
          <a:xfrm>
            <a:off x="729427" y="3986060"/>
            <a:ext cx="3261340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C28B4BAF-57D8-43E8-B5D3-532D349AB712}"/>
              </a:ext>
            </a:extLst>
          </p:cNvPr>
          <p:cNvSpPr/>
          <p:nvPr/>
        </p:nvSpPr>
        <p:spPr>
          <a:xfrm>
            <a:off x="729426" y="4600278"/>
            <a:ext cx="3261340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BA92612A-9B56-4E95-A53E-3803CFDCB4D8}"/>
              </a:ext>
            </a:extLst>
          </p:cNvPr>
          <p:cNvSpPr txBox="1"/>
          <p:nvPr/>
        </p:nvSpPr>
        <p:spPr>
          <a:xfrm>
            <a:off x="4847707" y="3426695"/>
            <a:ext cx="3123325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Сервис единого окна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6F4D040A-B89B-46BA-B3A7-5767302A45C0}"/>
              </a:ext>
            </a:extLst>
          </p:cNvPr>
          <p:cNvSpPr/>
          <p:nvPr/>
        </p:nvSpPr>
        <p:spPr>
          <a:xfrm>
            <a:off x="4453424" y="3933556"/>
            <a:ext cx="3402104" cy="414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reeform 584">
            <a:extLst>
              <a:ext uri="{FF2B5EF4-FFF2-40B4-BE49-F238E27FC236}">
                <a16:creationId xmlns:a16="http://schemas.microsoft.com/office/drawing/2014/main" xmlns="" id="{25C886F9-FC63-4043-9B59-5FD6627C2B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1483" y="5838992"/>
            <a:ext cx="213415" cy="335187"/>
          </a:xfrm>
          <a:custGeom>
            <a:avLst/>
            <a:gdLst>
              <a:gd name="T0" fmla="*/ 945 w 2208"/>
              <a:gd name="T1" fmla="*/ 627 h 3469"/>
              <a:gd name="T2" fmla="*/ 768 w 2208"/>
              <a:gd name="T3" fmla="*/ 731 h 3469"/>
              <a:gd name="T4" fmla="*/ 647 w 2208"/>
              <a:gd name="T5" fmla="*/ 896 h 3469"/>
              <a:gd name="T6" fmla="*/ 602 w 2208"/>
              <a:gd name="T7" fmla="*/ 1103 h 3469"/>
              <a:gd name="T8" fmla="*/ 647 w 2208"/>
              <a:gd name="T9" fmla="*/ 1311 h 3469"/>
              <a:gd name="T10" fmla="*/ 768 w 2208"/>
              <a:gd name="T11" fmla="*/ 1476 h 3469"/>
              <a:gd name="T12" fmla="*/ 945 w 2208"/>
              <a:gd name="T13" fmla="*/ 1580 h 3469"/>
              <a:gd name="T14" fmla="*/ 1159 w 2208"/>
              <a:gd name="T15" fmla="*/ 1603 h 3469"/>
              <a:gd name="T16" fmla="*/ 1356 w 2208"/>
              <a:gd name="T17" fmla="*/ 1537 h 3469"/>
              <a:gd name="T18" fmla="*/ 1508 w 2208"/>
              <a:gd name="T19" fmla="*/ 1400 h 3469"/>
              <a:gd name="T20" fmla="*/ 1593 w 2208"/>
              <a:gd name="T21" fmla="*/ 1211 h 3469"/>
              <a:gd name="T22" fmla="*/ 1593 w 2208"/>
              <a:gd name="T23" fmla="*/ 996 h 3469"/>
              <a:gd name="T24" fmla="*/ 1508 w 2208"/>
              <a:gd name="T25" fmla="*/ 807 h 3469"/>
              <a:gd name="T26" fmla="*/ 1356 w 2208"/>
              <a:gd name="T27" fmla="*/ 670 h 3469"/>
              <a:gd name="T28" fmla="*/ 1159 w 2208"/>
              <a:gd name="T29" fmla="*/ 604 h 3469"/>
              <a:gd name="T30" fmla="*/ 1274 w 2208"/>
              <a:gd name="T31" fmla="*/ 13 h 3469"/>
              <a:gd name="T32" fmla="*/ 1589 w 2208"/>
              <a:gd name="T33" fmla="*/ 113 h 3469"/>
              <a:gd name="T34" fmla="*/ 1855 w 2208"/>
              <a:gd name="T35" fmla="*/ 297 h 3469"/>
              <a:gd name="T36" fmla="*/ 2057 w 2208"/>
              <a:gd name="T37" fmla="*/ 549 h 3469"/>
              <a:gd name="T38" fmla="*/ 2179 w 2208"/>
              <a:gd name="T39" fmla="*/ 853 h 3469"/>
              <a:gd name="T40" fmla="*/ 2206 w 2208"/>
              <a:gd name="T41" fmla="*/ 1170 h 3469"/>
              <a:gd name="T42" fmla="*/ 2161 w 2208"/>
              <a:gd name="T43" fmla="*/ 1439 h 3469"/>
              <a:gd name="T44" fmla="*/ 2075 w 2208"/>
              <a:gd name="T45" fmla="*/ 1707 h 3469"/>
              <a:gd name="T46" fmla="*/ 1971 w 2208"/>
              <a:gd name="T47" fmla="*/ 1930 h 3469"/>
              <a:gd name="T48" fmla="*/ 1886 w 2208"/>
              <a:gd name="T49" fmla="*/ 2080 h 3469"/>
              <a:gd name="T50" fmla="*/ 1778 w 2208"/>
              <a:gd name="T51" fmla="*/ 2270 h 3469"/>
              <a:gd name="T52" fmla="*/ 1657 w 2208"/>
              <a:gd name="T53" fmla="*/ 2484 h 3469"/>
              <a:gd name="T54" fmla="*/ 1531 w 2208"/>
              <a:gd name="T55" fmla="*/ 2709 h 3469"/>
              <a:gd name="T56" fmla="*/ 1409 w 2208"/>
              <a:gd name="T57" fmla="*/ 2924 h 3469"/>
              <a:gd name="T58" fmla="*/ 1301 w 2208"/>
              <a:gd name="T59" fmla="*/ 3117 h 3469"/>
              <a:gd name="T60" fmla="*/ 1216 w 2208"/>
              <a:gd name="T61" fmla="*/ 3269 h 3469"/>
              <a:gd name="T62" fmla="*/ 1163 w 2208"/>
              <a:gd name="T63" fmla="*/ 3365 h 3469"/>
              <a:gd name="T64" fmla="*/ 1104 w 2208"/>
              <a:gd name="T65" fmla="*/ 3469 h 3469"/>
              <a:gd name="T66" fmla="*/ 1045 w 2208"/>
              <a:gd name="T67" fmla="*/ 3366 h 3469"/>
              <a:gd name="T68" fmla="*/ 993 w 2208"/>
              <a:gd name="T69" fmla="*/ 3272 h 3469"/>
              <a:gd name="T70" fmla="*/ 909 w 2208"/>
              <a:gd name="T71" fmla="*/ 3124 h 3469"/>
              <a:gd name="T72" fmla="*/ 803 w 2208"/>
              <a:gd name="T73" fmla="*/ 2936 h 3469"/>
              <a:gd name="T74" fmla="*/ 684 w 2208"/>
              <a:gd name="T75" fmla="*/ 2725 h 3469"/>
              <a:gd name="T76" fmla="*/ 561 w 2208"/>
              <a:gd name="T77" fmla="*/ 2507 h 3469"/>
              <a:gd name="T78" fmla="*/ 444 w 2208"/>
              <a:gd name="T79" fmla="*/ 2295 h 3469"/>
              <a:gd name="T80" fmla="*/ 340 w 2208"/>
              <a:gd name="T81" fmla="*/ 2108 h 3469"/>
              <a:gd name="T82" fmla="*/ 258 w 2208"/>
              <a:gd name="T83" fmla="*/ 1960 h 3469"/>
              <a:gd name="T84" fmla="*/ 157 w 2208"/>
              <a:gd name="T85" fmla="*/ 1752 h 3469"/>
              <a:gd name="T86" fmla="*/ 57 w 2208"/>
              <a:gd name="T87" fmla="*/ 1469 h 3469"/>
              <a:gd name="T88" fmla="*/ 2 w 2208"/>
              <a:gd name="T89" fmla="*/ 1177 h 3469"/>
              <a:gd name="T90" fmla="*/ 29 w 2208"/>
              <a:gd name="T91" fmla="*/ 853 h 3469"/>
              <a:gd name="T92" fmla="*/ 151 w 2208"/>
              <a:gd name="T93" fmla="*/ 549 h 3469"/>
              <a:gd name="T94" fmla="*/ 353 w 2208"/>
              <a:gd name="T95" fmla="*/ 297 h 3469"/>
              <a:gd name="T96" fmla="*/ 619 w 2208"/>
              <a:gd name="T97" fmla="*/ 113 h 3469"/>
              <a:gd name="T98" fmla="*/ 933 w 2208"/>
              <a:gd name="T99" fmla="*/ 13 h 3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8" h="3469">
                <a:moveTo>
                  <a:pt x="1104" y="601"/>
                </a:moveTo>
                <a:lnTo>
                  <a:pt x="1049" y="604"/>
                </a:lnTo>
                <a:lnTo>
                  <a:pt x="996" y="612"/>
                </a:lnTo>
                <a:lnTo>
                  <a:pt x="945" y="627"/>
                </a:lnTo>
                <a:lnTo>
                  <a:pt x="897" y="646"/>
                </a:lnTo>
                <a:lnTo>
                  <a:pt x="851" y="670"/>
                </a:lnTo>
                <a:lnTo>
                  <a:pt x="808" y="699"/>
                </a:lnTo>
                <a:lnTo>
                  <a:pt x="768" y="731"/>
                </a:lnTo>
                <a:lnTo>
                  <a:pt x="732" y="767"/>
                </a:lnTo>
                <a:lnTo>
                  <a:pt x="700" y="807"/>
                </a:lnTo>
                <a:lnTo>
                  <a:pt x="672" y="850"/>
                </a:lnTo>
                <a:lnTo>
                  <a:pt x="647" y="896"/>
                </a:lnTo>
                <a:lnTo>
                  <a:pt x="629" y="945"/>
                </a:lnTo>
                <a:lnTo>
                  <a:pt x="614" y="996"/>
                </a:lnTo>
                <a:lnTo>
                  <a:pt x="605" y="1049"/>
                </a:lnTo>
                <a:lnTo>
                  <a:pt x="602" y="1103"/>
                </a:lnTo>
                <a:lnTo>
                  <a:pt x="605" y="1158"/>
                </a:lnTo>
                <a:lnTo>
                  <a:pt x="614" y="1211"/>
                </a:lnTo>
                <a:lnTo>
                  <a:pt x="629" y="1262"/>
                </a:lnTo>
                <a:lnTo>
                  <a:pt x="647" y="1311"/>
                </a:lnTo>
                <a:lnTo>
                  <a:pt x="672" y="1357"/>
                </a:lnTo>
                <a:lnTo>
                  <a:pt x="700" y="1400"/>
                </a:lnTo>
                <a:lnTo>
                  <a:pt x="732" y="1440"/>
                </a:lnTo>
                <a:lnTo>
                  <a:pt x="768" y="1476"/>
                </a:lnTo>
                <a:lnTo>
                  <a:pt x="808" y="1508"/>
                </a:lnTo>
                <a:lnTo>
                  <a:pt x="851" y="1537"/>
                </a:lnTo>
                <a:lnTo>
                  <a:pt x="897" y="1561"/>
                </a:lnTo>
                <a:lnTo>
                  <a:pt x="945" y="1580"/>
                </a:lnTo>
                <a:lnTo>
                  <a:pt x="996" y="1595"/>
                </a:lnTo>
                <a:lnTo>
                  <a:pt x="1049" y="1603"/>
                </a:lnTo>
                <a:lnTo>
                  <a:pt x="1104" y="1606"/>
                </a:lnTo>
                <a:lnTo>
                  <a:pt x="1159" y="1603"/>
                </a:lnTo>
                <a:lnTo>
                  <a:pt x="1211" y="1595"/>
                </a:lnTo>
                <a:lnTo>
                  <a:pt x="1261" y="1580"/>
                </a:lnTo>
                <a:lnTo>
                  <a:pt x="1311" y="1561"/>
                </a:lnTo>
                <a:lnTo>
                  <a:pt x="1356" y="1537"/>
                </a:lnTo>
                <a:lnTo>
                  <a:pt x="1399" y="1508"/>
                </a:lnTo>
                <a:lnTo>
                  <a:pt x="1439" y="1476"/>
                </a:lnTo>
                <a:lnTo>
                  <a:pt x="1475" y="1440"/>
                </a:lnTo>
                <a:lnTo>
                  <a:pt x="1508" y="1400"/>
                </a:lnTo>
                <a:lnTo>
                  <a:pt x="1536" y="1357"/>
                </a:lnTo>
                <a:lnTo>
                  <a:pt x="1560" y="1311"/>
                </a:lnTo>
                <a:lnTo>
                  <a:pt x="1579" y="1262"/>
                </a:lnTo>
                <a:lnTo>
                  <a:pt x="1593" y="1211"/>
                </a:lnTo>
                <a:lnTo>
                  <a:pt x="1601" y="1158"/>
                </a:lnTo>
                <a:lnTo>
                  <a:pt x="1605" y="1103"/>
                </a:lnTo>
                <a:lnTo>
                  <a:pt x="1601" y="1049"/>
                </a:lnTo>
                <a:lnTo>
                  <a:pt x="1593" y="996"/>
                </a:lnTo>
                <a:lnTo>
                  <a:pt x="1579" y="945"/>
                </a:lnTo>
                <a:lnTo>
                  <a:pt x="1560" y="896"/>
                </a:lnTo>
                <a:lnTo>
                  <a:pt x="1536" y="850"/>
                </a:lnTo>
                <a:lnTo>
                  <a:pt x="1508" y="807"/>
                </a:lnTo>
                <a:lnTo>
                  <a:pt x="1475" y="767"/>
                </a:lnTo>
                <a:lnTo>
                  <a:pt x="1439" y="731"/>
                </a:lnTo>
                <a:lnTo>
                  <a:pt x="1399" y="699"/>
                </a:lnTo>
                <a:lnTo>
                  <a:pt x="1356" y="670"/>
                </a:lnTo>
                <a:lnTo>
                  <a:pt x="1311" y="646"/>
                </a:lnTo>
                <a:lnTo>
                  <a:pt x="1261" y="627"/>
                </a:lnTo>
                <a:lnTo>
                  <a:pt x="1211" y="612"/>
                </a:lnTo>
                <a:lnTo>
                  <a:pt x="1159" y="604"/>
                </a:lnTo>
                <a:lnTo>
                  <a:pt x="1104" y="601"/>
                </a:lnTo>
                <a:close/>
                <a:moveTo>
                  <a:pt x="1104" y="0"/>
                </a:moveTo>
                <a:lnTo>
                  <a:pt x="1190" y="3"/>
                </a:lnTo>
                <a:lnTo>
                  <a:pt x="1274" y="13"/>
                </a:lnTo>
                <a:lnTo>
                  <a:pt x="1357" y="30"/>
                </a:lnTo>
                <a:lnTo>
                  <a:pt x="1437" y="52"/>
                </a:lnTo>
                <a:lnTo>
                  <a:pt x="1514" y="79"/>
                </a:lnTo>
                <a:lnTo>
                  <a:pt x="1589" y="113"/>
                </a:lnTo>
                <a:lnTo>
                  <a:pt x="1660" y="152"/>
                </a:lnTo>
                <a:lnTo>
                  <a:pt x="1728" y="195"/>
                </a:lnTo>
                <a:lnTo>
                  <a:pt x="1793" y="243"/>
                </a:lnTo>
                <a:lnTo>
                  <a:pt x="1855" y="297"/>
                </a:lnTo>
                <a:lnTo>
                  <a:pt x="1912" y="354"/>
                </a:lnTo>
                <a:lnTo>
                  <a:pt x="1964" y="415"/>
                </a:lnTo>
                <a:lnTo>
                  <a:pt x="2013" y="480"/>
                </a:lnTo>
                <a:lnTo>
                  <a:pt x="2057" y="549"/>
                </a:lnTo>
                <a:lnTo>
                  <a:pt x="2096" y="621"/>
                </a:lnTo>
                <a:lnTo>
                  <a:pt x="2128" y="695"/>
                </a:lnTo>
                <a:lnTo>
                  <a:pt x="2156" y="773"/>
                </a:lnTo>
                <a:lnTo>
                  <a:pt x="2179" y="853"/>
                </a:lnTo>
                <a:lnTo>
                  <a:pt x="2194" y="936"/>
                </a:lnTo>
                <a:lnTo>
                  <a:pt x="2205" y="1020"/>
                </a:lnTo>
                <a:lnTo>
                  <a:pt x="2208" y="1107"/>
                </a:lnTo>
                <a:lnTo>
                  <a:pt x="2206" y="1170"/>
                </a:lnTo>
                <a:lnTo>
                  <a:pt x="2200" y="1235"/>
                </a:lnTo>
                <a:lnTo>
                  <a:pt x="2190" y="1301"/>
                </a:lnTo>
                <a:lnTo>
                  <a:pt x="2176" y="1370"/>
                </a:lnTo>
                <a:lnTo>
                  <a:pt x="2161" y="1439"/>
                </a:lnTo>
                <a:lnTo>
                  <a:pt x="2142" y="1507"/>
                </a:lnTo>
                <a:lnTo>
                  <a:pt x="2122" y="1576"/>
                </a:lnTo>
                <a:lnTo>
                  <a:pt x="2099" y="1642"/>
                </a:lnTo>
                <a:lnTo>
                  <a:pt x="2075" y="1707"/>
                </a:lnTo>
                <a:lnTo>
                  <a:pt x="2049" y="1768"/>
                </a:lnTo>
                <a:lnTo>
                  <a:pt x="2023" y="1827"/>
                </a:lnTo>
                <a:lnTo>
                  <a:pt x="1997" y="1881"/>
                </a:lnTo>
                <a:lnTo>
                  <a:pt x="1971" y="1930"/>
                </a:lnTo>
                <a:lnTo>
                  <a:pt x="1952" y="1963"/>
                </a:lnTo>
                <a:lnTo>
                  <a:pt x="1931" y="1999"/>
                </a:lnTo>
                <a:lnTo>
                  <a:pt x="1909" y="2037"/>
                </a:lnTo>
                <a:lnTo>
                  <a:pt x="1886" y="2080"/>
                </a:lnTo>
                <a:lnTo>
                  <a:pt x="1861" y="2124"/>
                </a:lnTo>
                <a:lnTo>
                  <a:pt x="1834" y="2170"/>
                </a:lnTo>
                <a:lnTo>
                  <a:pt x="1806" y="2219"/>
                </a:lnTo>
                <a:lnTo>
                  <a:pt x="1778" y="2270"/>
                </a:lnTo>
                <a:lnTo>
                  <a:pt x="1748" y="2321"/>
                </a:lnTo>
                <a:lnTo>
                  <a:pt x="1718" y="2375"/>
                </a:lnTo>
                <a:lnTo>
                  <a:pt x="1687" y="2430"/>
                </a:lnTo>
                <a:lnTo>
                  <a:pt x="1657" y="2484"/>
                </a:lnTo>
                <a:lnTo>
                  <a:pt x="1625" y="2540"/>
                </a:lnTo>
                <a:lnTo>
                  <a:pt x="1594" y="2596"/>
                </a:lnTo>
                <a:lnTo>
                  <a:pt x="1563" y="2653"/>
                </a:lnTo>
                <a:lnTo>
                  <a:pt x="1531" y="2709"/>
                </a:lnTo>
                <a:lnTo>
                  <a:pt x="1500" y="2763"/>
                </a:lnTo>
                <a:lnTo>
                  <a:pt x="1469" y="2818"/>
                </a:lnTo>
                <a:lnTo>
                  <a:pt x="1439" y="2872"/>
                </a:lnTo>
                <a:lnTo>
                  <a:pt x="1409" y="2924"/>
                </a:lnTo>
                <a:lnTo>
                  <a:pt x="1381" y="2976"/>
                </a:lnTo>
                <a:lnTo>
                  <a:pt x="1354" y="3024"/>
                </a:lnTo>
                <a:lnTo>
                  <a:pt x="1326" y="3071"/>
                </a:lnTo>
                <a:lnTo>
                  <a:pt x="1301" y="3117"/>
                </a:lnTo>
                <a:lnTo>
                  <a:pt x="1278" y="3159"/>
                </a:lnTo>
                <a:lnTo>
                  <a:pt x="1255" y="3199"/>
                </a:lnTo>
                <a:lnTo>
                  <a:pt x="1235" y="3235"/>
                </a:lnTo>
                <a:lnTo>
                  <a:pt x="1216" y="3269"/>
                </a:lnTo>
                <a:lnTo>
                  <a:pt x="1199" y="3299"/>
                </a:lnTo>
                <a:lnTo>
                  <a:pt x="1185" y="3325"/>
                </a:lnTo>
                <a:lnTo>
                  <a:pt x="1172" y="3347"/>
                </a:lnTo>
                <a:lnTo>
                  <a:pt x="1163" y="3365"/>
                </a:lnTo>
                <a:lnTo>
                  <a:pt x="1154" y="3379"/>
                </a:lnTo>
                <a:lnTo>
                  <a:pt x="1150" y="3387"/>
                </a:lnTo>
                <a:lnTo>
                  <a:pt x="1148" y="3390"/>
                </a:lnTo>
                <a:lnTo>
                  <a:pt x="1104" y="3469"/>
                </a:lnTo>
                <a:lnTo>
                  <a:pt x="1060" y="3390"/>
                </a:lnTo>
                <a:lnTo>
                  <a:pt x="1058" y="3387"/>
                </a:lnTo>
                <a:lnTo>
                  <a:pt x="1053" y="3379"/>
                </a:lnTo>
                <a:lnTo>
                  <a:pt x="1045" y="3366"/>
                </a:lnTo>
                <a:lnTo>
                  <a:pt x="1036" y="3348"/>
                </a:lnTo>
                <a:lnTo>
                  <a:pt x="1023" y="3327"/>
                </a:lnTo>
                <a:lnTo>
                  <a:pt x="1010" y="3302"/>
                </a:lnTo>
                <a:lnTo>
                  <a:pt x="993" y="3272"/>
                </a:lnTo>
                <a:lnTo>
                  <a:pt x="974" y="3240"/>
                </a:lnTo>
                <a:lnTo>
                  <a:pt x="954" y="3204"/>
                </a:lnTo>
                <a:lnTo>
                  <a:pt x="932" y="3165"/>
                </a:lnTo>
                <a:lnTo>
                  <a:pt x="909" y="3124"/>
                </a:lnTo>
                <a:lnTo>
                  <a:pt x="884" y="3080"/>
                </a:lnTo>
                <a:lnTo>
                  <a:pt x="858" y="3034"/>
                </a:lnTo>
                <a:lnTo>
                  <a:pt x="831" y="2986"/>
                </a:lnTo>
                <a:lnTo>
                  <a:pt x="803" y="2936"/>
                </a:lnTo>
                <a:lnTo>
                  <a:pt x="774" y="2885"/>
                </a:lnTo>
                <a:lnTo>
                  <a:pt x="745" y="2833"/>
                </a:lnTo>
                <a:lnTo>
                  <a:pt x="715" y="2779"/>
                </a:lnTo>
                <a:lnTo>
                  <a:pt x="684" y="2725"/>
                </a:lnTo>
                <a:lnTo>
                  <a:pt x="654" y="2671"/>
                </a:lnTo>
                <a:lnTo>
                  <a:pt x="623" y="2616"/>
                </a:lnTo>
                <a:lnTo>
                  <a:pt x="592" y="2561"/>
                </a:lnTo>
                <a:lnTo>
                  <a:pt x="561" y="2507"/>
                </a:lnTo>
                <a:lnTo>
                  <a:pt x="531" y="2452"/>
                </a:lnTo>
                <a:lnTo>
                  <a:pt x="502" y="2399"/>
                </a:lnTo>
                <a:lnTo>
                  <a:pt x="472" y="2347"/>
                </a:lnTo>
                <a:lnTo>
                  <a:pt x="444" y="2295"/>
                </a:lnTo>
                <a:lnTo>
                  <a:pt x="416" y="2246"/>
                </a:lnTo>
                <a:lnTo>
                  <a:pt x="389" y="2197"/>
                </a:lnTo>
                <a:lnTo>
                  <a:pt x="364" y="2151"/>
                </a:lnTo>
                <a:lnTo>
                  <a:pt x="340" y="2108"/>
                </a:lnTo>
                <a:lnTo>
                  <a:pt x="317" y="2066"/>
                </a:lnTo>
                <a:lnTo>
                  <a:pt x="296" y="2028"/>
                </a:lnTo>
                <a:lnTo>
                  <a:pt x="276" y="1992"/>
                </a:lnTo>
                <a:lnTo>
                  <a:pt x="258" y="1960"/>
                </a:lnTo>
                <a:lnTo>
                  <a:pt x="242" y="1930"/>
                </a:lnTo>
                <a:lnTo>
                  <a:pt x="214" y="1875"/>
                </a:lnTo>
                <a:lnTo>
                  <a:pt x="186" y="1816"/>
                </a:lnTo>
                <a:lnTo>
                  <a:pt x="157" y="1752"/>
                </a:lnTo>
                <a:lnTo>
                  <a:pt x="130" y="1685"/>
                </a:lnTo>
                <a:lnTo>
                  <a:pt x="104" y="1615"/>
                </a:lnTo>
                <a:lnTo>
                  <a:pt x="79" y="1543"/>
                </a:lnTo>
                <a:lnTo>
                  <a:pt x="57" y="1469"/>
                </a:lnTo>
                <a:lnTo>
                  <a:pt x="38" y="1396"/>
                </a:lnTo>
                <a:lnTo>
                  <a:pt x="22" y="1321"/>
                </a:lnTo>
                <a:lnTo>
                  <a:pt x="10" y="1249"/>
                </a:lnTo>
                <a:lnTo>
                  <a:pt x="2" y="1177"/>
                </a:lnTo>
                <a:lnTo>
                  <a:pt x="0" y="1107"/>
                </a:lnTo>
                <a:lnTo>
                  <a:pt x="3" y="1020"/>
                </a:lnTo>
                <a:lnTo>
                  <a:pt x="13" y="936"/>
                </a:lnTo>
                <a:lnTo>
                  <a:pt x="29" y="853"/>
                </a:lnTo>
                <a:lnTo>
                  <a:pt x="51" y="773"/>
                </a:lnTo>
                <a:lnTo>
                  <a:pt x="79" y="695"/>
                </a:lnTo>
                <a:lnTo>
                  <a:pt x="112" y="621"/>
                </a:lnTo>
                <a:lnTo>
                  <a:pt x="151" y="549"/>
                </a:lnTo>
                <a:lnTo>
                  <a:pt x="194" y="480"/>
                </a:lnTo>
                <a:lnTo>
                  <a:pt x="242" y="415"/>
                </a:lnTo>
                <a:lnTo>
                  <a:pt x="296" y="354"/>
                </a:lnTo>
                <a:lnTo>
                  <a:pt x="353" y="297"/>
                </a:lnTo>
                <a:lnTo>
                  <a:pt x="413" y="243"/>
                </a:lnTo>
                <a:lnTo>
                  <a:pt x="479" y="195"/>
                </a:lnTo>
                <a:lnTo>
                  <a:pt x="547" y="152"/>
                </a:lnTo>
                <a:lnTo>
                  <a:pt x="619" y="113"/>
                </a:lnTo>
                <a:lnTo>
                  <a:pt x="694" y="79"/>
                </a:lnTo>
                <a:lnTo>
                  <a:pt x="771" y="52"/>
                </a:lnTo>
                <a:lnTo>
                  <a:pt x="851" y="30"/>
                </a:lnTo>
                <a:lnTo>
                  <a:pt x="933" y="13"/>
                </a:lnTo>
                <a:lnTo>
                  <a:pt x="1018" y="3"/>
                </a:lnTo>
                <a:lnTo>
                  <a:pt x="1104" y="0"/>
                </a:lnTo>
                <a:close/>
              </a:path>
            </a:pathLst>
          </a:custGeom>
          <a:solidFill>
            <a:srgbClr val="0AB35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0D7880C9-2321-48B5-8103-23E8A72D4729}"/>
              </a:ext>
            </a:extLst>
          </p:cNvPr>
          <p:cNvSpPr txBox="1"/>
          <p:nvPr/>
        </p:nvSpPr>
        <p:spPr>
          <a:xfrm>
            <a:off x="1135680" y="5823191"/>
            <a:ext cx="2787153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Кластеры будут располагаться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</a:b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5 МО Приморского края помимо Владивостока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4FC46EE-9119-4F78-9DFD-90E2741E15D9}"/>
              </a:ext>
            </a:extLst>
          </p:cNvPr>
          <p:cNvSpPr txBox="1"/>
          <p:nvPr/>
        </p:nvSpPr>
        <p:spPr>
          <a:xfrm>
            <a:off x="4849200" y="4599538"/>
            <a:ext cx="3123461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Организация международных выставок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BFB708B-3821-4977-BBD7-C493D077777D}"/>
              </a:ext>
            </a:extLst>
          </p:cNvPr>
          <p:cNvSpPr txBox="1"/>
          <p:nvPr/>
        </p:nvSpPr>
        <p:spPr>
          <a:xfrm>
            <a:off x="4848454" y="3965490"/>
            <a:ext cx="3123325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Владивостокский инфраструктурный центр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49D0768-8BF6-44BE-A940-519F8E263DE3}"/>
              </a:ext>
            </a:extLst>
          </p:cNvPr>
          <p:cNvSpPr txBox="1"/>
          <p:nvPr/>
        </p:nvSpPr>
        <p:spPr>
          <a:xfrm>
            <a:off x="4850083" y="5185959"/>
            <a:ext cx="3131968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Проведение дизайн-</a:t>
            </a:r>
            <a:r>
              <a:rPr lang="ru-RU" sz="1400" dirty="0" err="1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хакатонов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191B9310-64DC-4F75-9603-5BA9C62966E4}"/>
              </a:ext>
            </a:extLst>
          </p:cNvPr>
          <p:cNvSpPr txBox="1"/>
          <p:nvPr/>
        </p:nvSpPr>
        <p:spPr>
          <a:xfrm>
            <a:off x="4859470" y="5772379"/>
            <a:ext cx="3099801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Образовательные программы</a:t>
            </a: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xmlns="" id="{38C15ED3-A239-44BA-B5FA-F265E5E32B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0857" y="3537458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xmlns="" id="{04C2C428-2BD7-41A3-B784-1689D7C727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0857" y="4069911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xmlns="" id="{9244CCB9-516A-48D1-80B4-5F4258BFDE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0857" y="4697618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xmlns="" id="{0885035A-7710-49CD-908E-1A60ED82CC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0857" y="5277698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xmlns="" id="{27B62DD8-43DB-4B4D-AC14-FCB7EB7D781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610857" y="5870295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EDBA22E-3FD1-47BA-8022-D27F2C4C345F}"/>
              </a:ext>
            </a:extLst>
          </p:cNvPr>
          <p:cNvSpPr/>
          <p:nvPr/>
        </p:nvSpPr>
        <p:spPr>
          <a:xfrm>
            <a:off x="4930612" y="1387506"/>
            <a:ext cx="2500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Фокусы развития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81B3C1C-CA04-4196-917C-8A53F77D1587}"/>
              </a:ext>
            </a:extLst>
          </p:cNvPr>
          <p:cNvSpPr txBox="1"/>
          <p:nvPr/>
        </p:nvSpPr>
        <p:spPr>
          <a:xfrm>
            <a:off x="963677" y="3508839"/>
            <a:ext cx="3010721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Переоборудование библиотек в коворкинг-пространства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6F03F8A-103A-4579-9A6E-37BBC987C3B1}"/>
              </a:ext>
            </a:extLst>
          </p:cNvPr>
          <p:cNvSpPr txBox="1"/>
          <p:nvPr/>
        </p:nvSpPr>
        <p:spPr>
          <a:xfrm>
            <a:off x="963677" y="4106960"/>
            <a:ext cx="3019884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Создание свободных творческих пространств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xmlns="" id="{A77DA651-3637-4AB4-A219-4447245A3A2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0960" y="3585963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xmlns="" id="{79986D34-4C02-45E2-8924-BBF8D0170C0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40085" y="4172129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xmlns="" id="{6EFDED05-0369-46B0-94AC-F49CE0D70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5008" y="3627402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B5AC81C-8C5A-4F09-B098-EB9AAC183C7C}"/>
              </a:ext>
            </a:extLst>
          </p:cNvPr>
          <p:cNvSpPr txBox="1"/>
          <p:nvPr/>
        </p:nvSpPr>
        <p:spPr>
          <a:xfrm>
            <a:off x="8784635" y="3441370"/>
            <a:ext cx="3131127" cy="5715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Принятие закона о поддержке отраслей креативной экономики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E531F9E-5951-47FA-BAC2-C4E43383CD19}"/>
              </a:ext>
            </a:extLst>
          </p:cNvPr>
          <p:cNvSpPr txBox="1"/>
          <p:nvPr/>
        </p:nvSpPr>
        <p:spPr>
          <a:xfrm>
            <a:off x="8801743" y="4179918"/>
            <a:ext cx="3131127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Создание и запуск акселераторов бизнес-проектов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26ECC629-6BB5-491A-AEB1-3A6B08FE6A5A}"/>
              </a:ext>
            </a:extLst>
          </p:cNvPr>
          <p:cNvSpPr txBox="1"/>
          <p:nvPr/>
        </p:nvSpPr>
        <p:spPr>
          <a:xfrm>
            <a:off x="8793102" y="4793972"/>
            <a:ext cx="3131127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Поддержка от Мой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Бизнес (финансовая/налоговая/ имущественная)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44381C5-ED4B-4AC4-8FBD-407E3F4297C7}"/>
              </a:ext>
            </a:extLst>
          </p:cNvPr>
          <p:cNvSpPr txBox="1"/>
          <p:nvPr/>
        </p:nvSpPr>
        <p:spPr>
          <a:xfrm>
            <a:off x="8793102" y="5395780"/>
            <a:ext cx="3131127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Организация профильных форумов и конференций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675DA1EE-7F55-4209-827F-2F86AA706672}"/>
              </a:ext>
            </a:extLst>
          </p:cNvPr>
          <p:cNvSpPr txBox="1"/>
          <p:nvPr/>
        </p:nvSpPr>
        <p:spPr>
          <a:xfrm>
            <a:off x="8826310" y="5951611"/>
            <a:ext cx="3131127" cy="414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defTabSz="118530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Формирование</a:t>
            </a:r>
            <a:r>
              <a:rPr lang="en-US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Montserrat" panose="00000500000000000000" pitchFamily="2" charset="-52"/>
                <a:cs typeface="Courier New" panose="02070309020205020404" pitchFamily="49" charset="0"/>
              </a:rPr>
              <a:t>сообщества</a:t>
            </a:r>
            <a:endParaRPr lang="ru-RU" sz="1400" dirty="0">
              <a:solidFill>
                <a:schemeClr val="tx1"/>
              </a:solidFill>
              <a:latin typeface="Montserrat" panose="00000500000000000000" pitchFamily="2" charset="-52"/>
              <a:cs typeface="Courier New" panose="02070309020205020404" pitchFamily="49" charset="0"/>
            </a:endParaRPr>
          </a:p>
        </p:txBody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xmlns="" id="{E2BE4959-D150-4B5F-84A4-5619F917089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5008" y="4285067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97" name="Freeform 5">
            <a:extLst>
              <a:ext uri="{FF2B5EF4-FFF2-40B4-BE49-F238E27FC236}">
                <a16:creationId xmlns:a16="http://schemas.microsoft.com/office/drawing/2014/main" xmlns="" id="{1C207F73-CBB9-4189-AD56-495E2CC5DB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5008" y="4818394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98" name="Freeform 5">
            <a:extLst>
              <a:ext uri="{FF2B5EF4-FFF2-40B4-BE49-F238E27FC236}">
                <a16:creationId xmlns:a16="http://schemas.microsoft.com/office/drawing/2014/main" xmlns="" id="{149FC5FC-6EB4-4F5C-9E5B-5275A84A86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5008" y="5506335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sp>
        <p:nvSpPr>
          <p:cNvPr id="99" name="Freeform 5">
            <a:extLst>
              <a:ext uri="{FF2B5EF4-FFF2-40B4-BE49-F238E27FC236}">
                <a16:creationId xmlns:a16="http://schemas.microsoft.com/office/drawing/2014/main" xmlns="" id="{CE83BA31-9721-42ED-B085-DE7AA01D742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565008" y="6086997"/>
            <a:ext cx="105705" cy="152628"/>
          </a:xfrm>
          <a:custGeom>
            <a:avLst/>
            <a:gdLst>
              <a:gd name="T0" fmla="*/ 1200 w 1440"/>
              <a:gd name="T1" fmla="*/ 1360 h 2080"/>
              <a:gd name="T2" fmla="*/ 720 w 1440"/>
              <a:gd name="T3" fmla="*/ 1840 h 2080"/>
              <a:gd name="T4" fmla="*/ 720 w 1440"/>
              <a:gd name="T5" fmla="*/ 1760 h 2080"/>
              <a:gd name="T6" fmla="*/ 1120 w 1440"/>
              <a:gd name="T7" fmla="*/ 1360 h 2080"/>
              <a:gd name="T8" fmla="*/ 1200 w 1440"/>
              <a:gd name="T9" fmla="*/ 1360 h 2080"/>
              <a:gd name="T10" fmla="*/ 755 w 1440"/>
              <a:gd name="T11" fmla="*/ 60 h 2080"/>
              <a:gd name="T12" fmla="*/ 1068 w 1440"/>
              <a:gd name="T13" fmla="*/ 549 h 2080"/>
              <a:gd name="T14" fmla="*/ 1440 w 1440"/>
              <a:gd name="T15" fmla="*/ 1360 h 2080"/>
              <a:gd name="T16" fmla="*/ 720 w 1440"/>
              <a:gd name="T17" fmla="*/ 2080 h 2080"/>
              <a:gd name="T18" fmla="*/ 0 w 1440"/>
              <a:gd name="T19" fmla="*/ 1360 h 2080"/>
              <a:gd name="T20" fmla="*/ 372 w 1440"/>
              <a:gd name="T21" fmla="*/ 549 h 2080"/>
              <a:gd name="T22" fmla="*/ 685 w 1440"/>
              <a:gd name="T23" fmla="*/ 60 h 2080"/>
              <a:gd name="T24" fmla="*/ 720 w 1440"/>
              <a:gd name="T25" fmla="*/ 0 h 2080"/>
              <a:gd name="T26" fmla="*/ 755 w 1440"/>
              <a:gd name="T27" fmla="*/ 60 h 2080"/>
              <a:gd name="T28" fmla="*/ 1002 w 1440"/>
              <a:gd name="T29" fmla="*/ 594 h 2080"/>
              <a:gd name="T30" fmla="*/ 720 w 1440"/>
              <a:gd name="T31" fmla="*/ 160 h 2080"/>
              <a:gd name="T32" fmla="*/ 438 w 1440"/>
              <a:gd name="T33" fmla="*/ 594 h 2080"/>
              <a:gd name="T34" fmla="*/ 80 w 1440"/>
              <a:gd name="T35" fmla="*/ 1360 h 2080"/>
              <a:gd name="T36" fmla="*/ 720 w 1440"/>
              <a:gd name="T37" fmla="*/ 2000 h 2080"/>
              <a:gd name="T38" fmla="*/ 1360 w 1440"/>
              <a:gd name="T39" fmla="*/ 1360 h 2080"/>
              <a:gd name="T40" fmla="*/ 1002 w 1440"/>
              <a:gd name="T41" fmla="*/ 594 h 2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0" h="2080">
                <a:moveTo>
                  <a:pt x="1200" y="1360"/>
                </a:moveTo>
                <a:cubicBezTo>
                  <a:pt x="1200" y="1625"/>
                  <a:pt x="985" y="1840"/>
                  <a:pt x="720" y="1840"/>
                </a:cubicBezTo>
                <a:cubicBezTo>
                  <a:pt x="720" y="1760"/>
                  <a:pt x="720" y="1760"/>
                  <a:pt x="720" y="1760"/>
                </a:cubicBezTo>
                <a:cubicBezTo>
                  <a:pt x="941" y="1760"/>
                  <a:pt x="1120" y="1581"/>
                  <a:pt x="1120" y="1360"/>
                </a:cubicBezTo>
                <a:lnTo>
                  <a:pt x="1200" y="1360"/>
                </a:lnTo>
                <a:close/>
                <a:moveTo>
                  <a:pt x="755" y="60"/>
                </a:moveTo>
                <a:cubicBezTo>
                  <a:pt x="860" y="244"/>
                  <a:pt x="968" y="404"/>
                  <a:pt x="1068" y="549"/>
                </a:cubicBezTo>
                <a:cubicBezTo>
                  <a:pt x="1275" y="853"/>
                  <a:pt x="1440" y="1096"/>
                  <a:pt x="1440" y="1360"/>
                </a:cubicBezTo>
                <a:cubicBezTo>
                  <a:pt x="1440" y="1758"/>
                  <a:pt x="1118" y="2080"/>
                  <a:pt x="720" y="2080"/>
                </a:cubicBezTo>
                <a:cubicBezTo>
                  <a:pt x="322" y="2080"/>
                  <a:pt x="0" y="1758"/>
                  <a:pt x="0" y="1360"/>
                </a:cubicBezTo>
                <a:cubicBezTo>
                  <a:pt x="0" y="1096"/>
                  <a:pt x="165" y="853"/>
                  <a:pt x="372" y="549"/>
                </a:cubicBezTo>
                <a:cubicBezTo>
                  <a:pt x="472" y="404"/>
                  <a:pt x="580" y="244"/>
                  <a:pt x="685" y="60"/>
                </a:cubicBezTo>
                <a:cubicBezTo>
                  <a:pt x="720" y="0"/>
                  <a:pt x="720" y="0"/>
                  <a:pt x="720" y="0"/>
                </a:cubicBezTo>
                <a:lnTo>
                  <a:pt x="755" y="60"/>
                </a:lnTo>
                <a:close/>
                <a:moveTo>
                  <a:pt x="1002" y="594"/>
                </a:moveTo>
                <a:cubicBezTo>
                  <a:pt x="912" y="463"/>
                  <a:pt x="815" y="320"/>
                  <a:pt x="720" y="160"/>
                </a:cubicBezTo>
                <a:cubicBezTo>
                  <a:pt x="625" y="320"/>
                  <a:pt x="528" y="463"/>
                  <a:pt x="438" y="594"/>
                </a:cubicBezTo>
                <a:cubicBezTo>
                  <a:pt x="239" y="887"/>
                  <a:pt x="80" y="1120"/>
                  <a:pt x="80" y="1360"/>
                </a:cubicBezTo>
                <a:cubicBezTo>
                  <a:pt x="80" y="1714"/>
                  <a:pt x="366" y="2000"/>
                  <a:pt x="720" y="2000"/>
                </a:cubicBezTo>
                <a:cubicBezTo>
                  <a:pt x="1074" y="2000"/>
                  <a:pt x="1360" y="1714"/>
                  <a:pt x="1360" y="1360"/>
                </a:cubicBezTo>
                <a:cubicBezTo>
                  <a:pt x="1360" y="1120"/>
                  <a:pt x="1201" y="887"/>
                  <a:pt x="1002" y="59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0A76C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ym typeface="+mn-lt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1BED5BC8-9FB5-41AD-BC15-3901C86C8167}"/>
              </a:ext>
            </a:extLst>
          </p:cNvPr>
          <p:cNvGrpSpPr/>
          <p:nvPr/>
        </p:nvGrpSpPr>
        <p:grpSpPr>
          <a:xfrm>
            <a:off x="188522" y="341959"/>
            <a:ext cx="115297" cy="571751"/>
            <a:chOff x="120610" y="335026"/>
            <a:chExt cx="86473" cy="428813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2F14BCFA-EC1A-405C-8205-4B1C7993D9B5}"/>
                </a:ext>
              </a:extLst>
            </p:cNvPr>
            <p:cNvSpPr/>
            <p:nvPr/>
          </p:nvSpPr>
          <p:spPr>
            <a:xfrm>
              <a:off x="120610" y="335026"/>
              <a:ext cx="86473" cy="129540"/>
            </a:xfrm>
            <a:prstGeom prst="rect">
              <a:avLst/>
            </a:prstGeom>
            <a:solidFill>
              <a:srgbClr val="0AB357"/>
            </a:solidFill>
            <a:ln>
              <a:solidFill>
                <a:srgbClr val="0AB3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FC4540AE-4924-4B70-98B2-624B765B0AED}"/>
                </a:ext>
              </a:extLst>
            </p:cNvPr>
            <p:cNvSpPr/>
            <p:nvPr/>
          </p:nvSpPr>
          <p:spPr>
            <a:xfrm>
              <a:off x="120610" y="486464"/>
              <a:ext cx="86473" cy="129540"/>
            </a:xfrm>
            <a:prstGeom prst="rect">
              <a:avLst/>
            </a:prstGeom>
            <a:solidFill>
              <a:srgbClr val="0070C0">
                <a:alpha val="96078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B2FB013E-2208-4CE4-A171-85A9D36398D9}"/>
                </a:ext>
              </a:extLst>
            </p:cNvPr>
            <p:cNvSpPr/>
            <p:nvPr/>
          </p:nvSpPr>
          <p:spPr>
            <a:xfrm>
              <a:off x="120610" y="634299"/>
              <a:ext cx="86473" cy="129540"/>
            </a:xfrm>
            <a:prstGeom prst="rect">
              <a:avLst/>
            </a:prstGeom>
            <a:solidFill>
              <a:srgbClr val="F51C18">
                <a:alpha val="94902"/>
              </a:srgbClr>
            </a:solidFill>
            <a:ln>
              <a:solidFill>
                <a:srgbClr val="F51C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</p:spTree>
    <p:extLst>
      <p:ext uri="{BB962C8B-B14F-4D97-AF65-F5344CB8AC3E}">
        <p14:creationId xmlns:p14="http://schemas.microsoft.com/office/powerpoint/2010/main" val="9711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BContent6">
            <a:extLst>
              <a:ext uri="{FF2B5EF4-FFF2-40B4-BE49-F238E27FC236}">
                <a16:creationId xmlns="" xmlns:a16="http://schemas.microsoft.com/office/drawing/2014/main" id="{56586346-1A20-4029-B5D7-972D80AD02CA}"/>
              </a:ext>
            </a:extLst>
          </p:cNvPr>
          <p:cNvSpPr txBox="1">
            <a:spLocks/>
          </p:cNvSpPr>
          <p:nvPr/>
        </p:nvSpPr>
        <p:spPr>
          <a:xfrm>
            <a:off x="674555" y="389618"/>
            <a:ext cx="11281449" cy="661983"/>
          </a:xfrm>
          <a:prstGeom prst="roundRect">
            <a:avLst/>
          </a:prstGeom>
          <a:solidFill>
            <a:srgbClr val="53C5ED"/>
          </a:solidFill>
          <a:ln w="9525" cmpd="sng">
            <a:solidFill>
              <a:schemeClr val="bg1"/>
            </a:solidFill>
          </a:ln>
        </p:spPr>
        <p:txBody>
          <a:bodyPr vert="horz" wrap="square" lIns="528000" tIns="96000" rIns="48000" bIns="96000" rtlCol="0" anchor="ctr" anchorCtr="0"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ru-RU" sz="2200" b="1" dirty="0" smtClean="0">
                <a:latin typeface="Arial Narrow" charset="0"/>
                <a:ea typeface="Arial Narrow" charset="0"/>
                <a:cs typeface="Arial Narrow" charset="0"/>
              </a:rPr>
              <a:t>Вовлечение территорий</a:t>
            </a:r>
            <a:endParaRPr lang="ru-RU" sz="2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1213" y="1510392"/>
            <a:ext cx="10515600" cy="4399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2200" b="1" u="sng" dirty="0" smtClean="0">
                <a:latin typeface="Arial Narrow" charset="0"/>
                <a:ea typeface="Arial Narrow" charset="0"/>
                <a:cs typeface="Arial Narrow" charset="0"/>
              </a:rPr>
              <a:t>Прошу включить в Протокол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Arial Narrow" charset="0"/>
                <a:ea typeface="Arial Narrow" charset="0"/>
                <a:cs typeface="Arial Narrow" charset="0"/>
              </a:rPr>
              <a:t>Главам муниципальных образований Приморского края:</a:t>
            </a:r>
          </a:p>
          <a:p>
            <a:pPr marL="0" indent="0">
              <a:buFont typeface="Arial"/>
              <a:buNone/>
            </a:pPr>
            <a:r>
              <a:rPr lang="ru-RU" sz="2200" dirty="0" smtClean="0">
                <a:latin typeface="Arial Narrow" charset="0"/>
                <a:ea typeface="Arial Narrow" charset="0"/>
                <a:cs typeface="Arial Narrow" charset="0"/>
              </a:rPr>
              <a:t> - Проинформировать предпринимателей Приморского края о проекте «</a:t>
            </a:r>
            <a:r>
              <a:rPr lang="ru-RU" sz="2200" dirty="0" err="1" smtClean="0">
                <a:latin typeface="Arial Narrow" charset="0"/>
                <a:ea typeface="Arial Narrow" charset="0"/>
                <a:cs typeface="Arial Narrow" charset="0"/>
              </a:rPr>
              <a:t>Киберателье</a:t>
            </a:r>
            <a:r>
              <a:rPr lang="ru-RU" sz="2200" dirty="0" smtClean="0">
                <a:latin typeface="Arial Narrow" charset="0"/>
                <a:ea typeface="Arial Narrow" charset="0"/>
                <a:cs typeface="Arial Narrow" charset="0"/>
              </a:rPr>
              <a:t> и креативные индустрии Приморья» в срок до 15.01.2022</a:t>
            </a:r>
          </a:p>
          <a:p>
            <a:pPr marL="0" indent="0">
              <a:buFont typeface="Arial"/>
              <a:buNone/>
            </a:pPr>
            <a:r>
              <a:rPr lang="ru-RU" sz="22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2200" dirty="0" smtClean="0">
                <a:latin typeface="Arial Narrow" charset="0"/>
                <a:ea typeface="Arial Narrow" charset="0"/>
                <a:cs typeface="Arial Narrow" charset="0"/>
              </a:rPr>
              <a:t>- Направить одного представителя в целях дальнейшего взаимодействия по проекту. В срок до 01.02.2022 </a:t>
            </a:r>
          </a:p>
          <a:p>
            <a:pPr marL="0" indent="0">
              <a:buNone/>
            </a:pPr>
            <a:r>
              <a:rPr lang="ru-RU" sz="2200" b="1" dirty="0" smtClean="0">
                <a:latin typeface="Arial Narrow" charset="0"/>
                <a:ea typeface="Arial Narrow" charset="0"/>
                <a:cs typeface="Arial Narrow" charset="0"/>
              </a:rPr>
              <a:t>Контактное лицо: руководитель проекта Наталья Карпова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руководитель </a:t>
            </a:r>
            <a:r>
              <a:rPr lang="ru-RU" sz="2200" b="1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rPr>
              <a:t>направления по сопровождению проектной деятельности АНО «Центр поддержки предпринимательства Приморского края»</a:t>
            </a:r>
            <a:endParaRPr lang="ru-RU" sz="2200" b="1" dirty="0">
              <a:latin typeface="Arial Narrow" charset="0"/>
              <a:ea typeface="Arial Narrow" charset="0"/>
              <a:cs typeface="Arial Narrow" charset="0"/>
            </a:endParaRPr>
          </a:p>
          <a:p>
            <a:pPr marL="0" indent="0">
              <a:buFont typeface="Arial"/>
              <a:buNone/>
            </a:pPr>
            <a:r>
              <a:rPr lang="ru-RU" sz="2200" b="1" dirty="0" smtClean="0">
                <a:latin typeface="Arial Narrow" charset="0"/>
                <a:ea typeface="Arial Narrow" charset="0"/>
                <a:cs typeface="Arial Narrow" charset="0"/>
              </a:rPr>
              <a:t>+79824810297</a:t>
            </a:r>
            <a:endParaRPr lang="ru-RU" sz="2000" b="1" dirty="0" smtClean="0">
              <a:latin typeface="Arial Narrow" charset="0"/>
              <a:ea typeface="Arial Narrow" charset="0"/>
              <a:cs typeface="Arial Narrow" charset="0"/>
            </a:endParaRPr>
          </a:p>
          <a:p>
            <a:endParaRPr lang="ru-RU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24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897</Words>
  <Application>Microsoft Macintosh PowerPoint</Application>
  <PresentationFormat>Широкоэкранный</PresentationFormat>
  <Paragraphs>91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Narrow</vt:lpstr>
      <vt:lpstr>Calibri</vt:lpstr>
      <vt:lpstr>Calibri Light</vt:lpstr>
      <vt:lpstr>Courier New</vt:lpstr>
      <vt:lpstr>Montserrat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31</cp:revision>
  <dcterms:created xsi:type="dcterms:W3CDTF">2021-12-14T15:33:41Z</dcterms:created>
  <dcterms:modified xsi:type="dcterms:W3CDTF">2021-12-15T03:20:57Z</dcterms:modified>
</cp:coreProperties>
</file>