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4181"/>
    <a:srgbClr val="3762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283" y="-6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18" y="114314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18" y="36228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42" y="365125"/>
            <a:ext cx="9479976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042" y="1825625"/>
            <a:ext cx="9479976" cy="43513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12.09.2024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DA27D7-3A11-47C6-B2AD-FE4C084BA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18" y="426721"/>
            <a:ext cx="9144000" cy="579119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5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3500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ru-RU" sz="3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8640" y="538480"/>
            <a:ext cx="8595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Региональные проекты, реализуемые в рамках национальных проектов на территории городского округа </a:t>
            </a:r>
            <a:r>
              <a:rPr lang="ru-RU" sz="2000" b="1" dirty="0" err="1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Спасск-Дальний</a:t>
            </a:r>
            <a:r>
              <a:rPr lang="ru-RU" sz="2000" b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 в 2024г.</a:t>
            </a:r>
            <a:endParaRPr lang="ru-RU" sz="2000" b="1" dirty="0">
              <a:solidFill>
                <a:srgbClr val="0D869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2">
            <a:extLst>
              <a:ext uri="{FF2B5EF4-FFF2-40B4-BE49-F238E27FC236}">
                <a16:creationId xmlns="" xmlns:a16="http://schemas.microsoft.com/office/drawing/2014/main" id="{E30E9646-E2F9-41A2-8CFE-37F6B6EA99E4}"/>
              </a:ext>
            </a:extLst>
          </p:cNvPr>
          <p:cNvSpPr txBox="1">
            <a:spLocks/>
          </p:cNvSpPr>
          <p:nvPr/>
        </p:nvSpPr>
        <p:spPr>
          <a:xfrm>
            <a:off x="593757" y="1595121"/>
            <a:ext cx="4145796" cy="5791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D869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Национальные проекты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D869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0D8697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C532621-99FC-4C8F-B22B-03D4079F87DD}"/>
              </a:ext>
            </a:extLst>
          </p:cNvPr>
          <p:cNvSpPr txBox="1">
            <a:spLocks/>
          </p:cNvSpPr>
          <p:nvPr/>
        </p:nvSpPr>
        <p:spPr>
          <a:xfrm>
            <a:off x="5462636" y="1493520"/>
            <a:ext cx="3569604" cy="5892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D8697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Региональные проекты</a:t>
            </a:r>
            <a:endParaRPr kumimoji="0" lang="ru-RU" sz="2200" b="1" i="1" u="none" strike="noStrike" kern="1200" cap="none" spc="0" normalizeH="0" baseline="0" noProof="0" dirty="0">
              <a:ln>
                <a:noFill/>
              </a:ln>
              <a:solidFill>
                <a:srgbClr val="0D8697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3">
            <a:extLst>
              <a:ext uri="{FF2B5EF4-FFF2-40B4-BE49-F238E27FC236}">
                <a16:creationId xmlns="" xmlns:a16="http://schemas.microsoft.com/office/drawing/2014/main" id="{899D8E20-FEBF-494C-B6D0-26065476F663}"/>
              </a:ext>
            </a:extLst>
          </p:cNvPr>
          <p:cNvSpPr txBox="1">
            <a:spLocks/>
          </p:cNvSpPr>
          <p:nvPr/>
        </p:nvSpPr>
        <p:spPr>
          <a:xfrm>
            <a:off x="579120" y="2275840"/>
            <a:ext cx="4101368" cy="38709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«Жильё и городская  среда»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«Культура»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«Демография»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4. «Образование»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5">
            <a:extLst>
              <a:ext uri="{FF2B5EF4-FFF2-40B4-BE49-F238E27FC236}">
                <a16:creationId xmlns="" xmlns:a16="http://schemas.microsoft.com/office/drawing/2014/main" id="{9B8A7607-4DE8-40F0-B464-AA1CB942BEF7}"/>
              </a:ext>
            </a:extLst>
          </p:cNvPr>
          <p:cNvSpPr txBox="1">
            <a:spLocks/>
          </p:cNvSpPr>
          <p:nvPr/>
        </p:nvSpPr>
        <p:spPr>
          <a:xfrm>
            <a:off x="5445760" y="2021840"/>
            <a:ext cx="3637279" cy="413511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1.1 «Формирование комфортной городской среды»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9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2.1 «Культурная среда»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9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9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.1. «Спорт – норма жизни»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.1. «Современная школа»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Рисунок 7" descr="Справа налево (обратно)">
            <a:extLst>
              <a:ext uri="{FF2B5EF4-FFF2-40B4-BE49-F238E27FC236}">
                <a16:creationId xmlns="" xmlns:a16="http://schemas.microsoft.com/office/drawing/2014/main" id="{53B47617-0DC5-4ADA-9FF6-CCE8783605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38992" y="2445689"/>
            <a:ext cx="552371" cy="552371"/>
          </a:xfrm>
          <a:prstGeom prst="rect">
            <a:avLst/>
          </a:prstGeom>
        </p:spPr>
      </p:pic>
      <p:pic>
        <p:nvPicPr>
          <p:cNvPr id="9" name="Рисунок 8" descr="Справа налево (обратно)">
            <a:extLst>
              <a:ext uri="{FF2B5EF4-FFF2-40B4-BE49-F238E27FC236}">
                <a16:creationId xmlns="" xmlns:a16="http://schemas.microsoft.com/office/drawing/2014/main" id="{A50E0D15-8E7E-4717-9999-0A6E0C34B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16607" y="3329867"/>
            <a:ext cx="552371" cy="552371"/>
          </a:xfrm>
          <a:prstGeom prst="rect">
            <a:avLst/>
          </a:prstGeom>
          <a:ln>
            <a:noFill/>
          </a:ln>
        </p:spPr>
      </p:pic>
      <p:pic>
        <p:nvPicPr>
          <p:cNvPr id="10" name="Рисунок 9" descr="Справа налево (обратно)">
            <a:extLst>
              <a:ext uri="{FF2B5EF4-FFF2-40B4-BE49-F238E27FC236}">
                <a16:creationId xmlns="" xmlns:a16="http://schemas.microsoft.com/office/drawing/2014/main" id="{A50E0D15-8E7E-4717-9999-0A6E0C34B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16262" y="4319347"/>
            <a:ext cx="552371" cy="552371"/>
          </a:xfrm>
          <a:prstGeom prst="rect">
            <a:avLst/>
          </a:prstGeom>
        </p:spPr>
      </p:pic>
      <p:pic>
        <p:nvPicPr>
          <p:cNvPr id="11" name="Рисунок 10" descr="Справа налево (обратно)">
            <a:extLst>
              <a:ext uri="{FF2B5EF4-FFF2-40B4-BE49-F238E27FC236}">
                <a16:creationId xmlns="" xmlns:a16="http://schemas.microsoft.com/office/drawing/2014/main" id="{4FC03E47-5AFF-488C-A3F4-3B5389E160C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726939" y="5434560"/>
            <a:ext cx="552371" cy="55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70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9CF0EE-0C63-45B0-BDFF-16C82B36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680" y="365125"/>
            <a:ext cx="8305338" cy="1087755"/>
          </a:xfrm>
        </p:spPr>
        <p:txBody>
          <a:bodyPr>
            <a:normAutofit/>
          </a:bodyPr>
          <a:lstStyle/>
          <a:p>
            <a:pPr algn="ctr"/>
            <a:r>
              <a:rPr lang="ru-RU" sz="30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 Региональный</a:t>
            </a:r>
            <a:r>
              <a:rPr lang="ru-RU" sz="3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проект «</a:t>
            </a:r>
            <a:r>
              <a:rPr lang="ru-RU" sz="3000" i="1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Формирование комфортной городской среды</a:t>
            </a:r>
            <a:endParaRPr lang="ru-RU" sz="30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CDC0EE06-2778-4AEF-8C2E-79AF2D80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06880"/>
            <a:ext cx="9425802" cy="4005843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Реализуются мероприятия по благоустройству общественных территорий (площади, парки), предусмотренные государственными (муниципальными) программами формирования современной городской среды: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dirty="0" smtClean="0">
              <a:solidFill>
                <a:srgbClr val="0D8697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Сквер «Юбилейный». Рампа, газон, саженцы. Сумма финансирования для реализации данного </a:t>
            </a:r>
            <a:r>
              <a:rPr lang="ru-RU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проекта </a:t>
            </a:r>
            <a:r>
              <a:rPr lang="ru-RU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5,7 </a:t>
            </a: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млн.рублей. 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dirty="0" smtClean="0">
              <a:solidFill>
                <a:srgbClr val="0D8697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Сквер по ул. О.Кошевого – выполнение работ по благоустройству; работы по поставке опор освещения и подключению светильников для благоустройства сквера.  Сумма финансирования данного проекта 15,1 млн.рублей.</a:t>
            </a:r>
            <a:endParaRPr lang="ru-RU" sz="24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8" name="Объект 4" descr="Загородная сцена">
            <a:extLst>
              <a:ext uri="{FF2B5EF4-FFF2-40B4-BE49-F238E27FC236}">
                <a16:creationId xmlns="" xmlns:a16="http://schemas.microsoft.com/office/drawing/2014/main" id="{CA4714CB-6180-4A87-BDF4-11587B0E5C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9704" y="473410"/>
            <a:ext cx="997016" cy="93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025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365125"/>
            <a:ext cx="8081818" cy="1325563"/>
          </a:xfrm>
        </p:spPr>
        <p:txBody>
          <a:bodyPr>
            <a:normAutofit/>
          </a:bodyPr>
          <a:lstStyle/>
          <a:p>
            <a:pPr lvl="0" algn="ctr"/>
            <a:r>
              <a:rPr lang="ru-RU" sz="3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проект «Культура»</a:t>
            </a:r>
            <a:r>
              <a:rPr lang="ru-RU" sz="3000" i="1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3000" i="1" dirty="0" smtClean="0">
                <a:ln w="0"/>
                <a:solidFill>
                  <a:srgbClr val="0D869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ru-RU" sz="3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Реализуются мероприятия по техническому оснащению МБУ «Краеведческий музей им. Н.И. Береговой:</a:t>
            </a: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ru-RU" dirty="0" smtClean="0">
              <a:solidFill>
                <a:srgbClr val="0D8697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Изготовление и установка выставочного оборудования, выставочных подиумов;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Поставка обеззараживающего блока для документов и портативного </a:t>
            </a:r>
            <a:r>
              <a:rPr lang="ru-RU" dirty="0" err="1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обеспыливателя</a:t>
            </a: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фондов.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Сумма финансирования для реализации данного проекта 0,9  млн.рублей.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https://storage.strategy24.ru/files/project/201909/fb23858ca6a256560871430f53df249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970" y="583080"/>
            <a:ext cx="876590" cy="10425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9794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AEEC7A-F66F-4D41-A9E8-0A900C26A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4880" y="589280"/>
            <a:ext cx="6634480" cy="7315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Региональный проект «Спорт – </a:t>
            </a:r>
            <a:b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>норма жизни</a:t>
            </a:r>
            <a:r>
              <a:rPr lang="ru-RU" sz="3300" i="1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</a:t>
            </a:r>
            <a:r>
              <a:rPr lang="ru-RU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0D8697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266" y="243608"/>
            <a:ext cx="1773141" cy="13276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>
          <a:xfrm>
            <a:off x="1127760" y="2082800"/>
            <a:ext cx="8747760" cy="1640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D8697"/>
                </a:solidFill>
                <a:latin typeface="Constantia" panose="020306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Мероприятия по государственной поддержке спортивных организаций, осуществляющих подготовку спортивного резерва для спортивных сборных команд, в том числе спортивных сборных команд РФ.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Сумма финансирования для реализации данного проекта 0,23  млн.рублей. </a:t>
            </a:r>
          </a:p>
        </p:txBody>
      </p:sp>
    </p:spTree>
    <p:extLst>
      <p:ext uri="{BB962C8B-B14F-4D97-AF65-F5344CB8AC3E}">
        <p14:creationId xmlns:p14="http://schemas.microsoft.com/office/powerpoint/2010/main" xmlns="" val="164755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618" y="629921"/>
            <a:ext cx="9144000" cy="1005839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rgbClr val="0D869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Региональный проект «Современная школа»</a:t>
            </a:r>
            <a:endParaRPr lang="ru-RU" sz="30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7840" y="4358640"/>
            <a:ext cx="8777778" cy="161544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Иные межбюджетные трансферты бюджетам муниципальных образований Приморского края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организациях. Сумма финансирования для реализации данного проекта 2,9 млн.руб.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360" y="2550161"/>
            <a:ext cx="86766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D8697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Субвенции на осуществление отдельных государственных полномочий по обеспечению мен социальной поддержки педагогическим работникам муниципальных образовательных организаций Приморского края. Сумма финансирования для реализации данного проекта 9,4 млн.руб.</a:t>
            </a:r>
          </a:p>
          <a:p>
            <a:endParaRPr lang="ru-R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118" y="580686"/>
            <a:ext cx="121444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307</Words>
  <Application>Microsoft Office PowerPoint</Application>
  <PresentationFormat>Произвольный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  </vt:lpstr>
      <vt:lpstr> Региональный проект «Формирование комфортной городской среды</vt:lpstr>
      <vt:lpstr>Региональный проект «Культура» </vt:lpstr>
      <vt:lpstr> Региональный проект «Спорт –  норма жизни» </vt:lpstr>
      <vt:lpstr>            Региональный проект «Современная школа»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vlasova_va</cp:lastModifiedBy>
  <cp:revision>35</cp:revision>
  <dcterms:created xsi:type="dcterms:W3CDTF">2021-08-17T12:08:22Z</dcterms:created>
  <dcterms:modified xsi:type="dcterms:W3CDTF">2024-09-12T06:15:31Z</dcterms:modified>
</cp:coreProperties>
</file>