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5"/>
  </p:notesMasterIdLst>
  <p:sldIdLst>
    <p:sldId id="367" r:id="rId2"/>
    <p:sldId id="368" r:id="rId3"/>
    <p:sldId id="362" r:id="rId4"/>
    <p:sldId id="370" r:id="rId5"/>
    <p:sldId id="371" r:id="rId6"/>
    <p:sldId id="358" r:id="rId7"/>
    <p:sldId id="350" r:id="rId8"/>
    <p:sldId id="351" r:id="rId9"/>
    <p:sldId id="372" r:id="rId10"/>
    <p:sldId id="374" r:id="rId11"/>
    <p:sldId id="373" r:id="rId12"/>
    <p:sldId id="375" r:id="rId13"/>
    <p:sldId id="376" r:id="rId14"/>
  </p:sldIdLst>
  <p:sldSz cx="9144000" cy="6858000" type="screen4x3"/>
  <p:notesSz cx="6735763" cy="97996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EAFC"/>
    <a:srgbClr val="0000FF"/>
    <a:srgbClr val="0066FF"/>
    <a:srgbClr val="0033CC"/>
    <a:srgbClr val="4476B2"/>
    <a:srgbClr val="6666FF"/>
    <a:srgbClr val="F4D6AA"/>
    <a:srgbClr val="9BE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3122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57" rIns="91117" bIns="45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1117" tIns="45557" rIns="91117" bIns="455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1266-0F59-4092-92ED-DD2EF227F9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8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1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6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51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4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408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838" r:id="rId12"/>
    <p:sldLayoutId id="214748383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8" name="AutoShape 4" descr="https://gorodkuzneck.ru/upload/iblock/4e2/4e27979318a920655dd33f5b2c2476b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orodkuzneck.ru/upload/iblock/4e2/4e27979318a920655dd33f5b2c2476b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sklyar_un\Рабочий стол\4e27979318a920655dd33f5b2c2476b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7890" name="Picture 2" descr="C:\Documents and Settings\sklyar_un\Рабочий стол\npd_preimuschestva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6866" name="Picture 2" descr="C:\Documents and Settings\sklyar_un\Рабочий стол\npd_preimuschestva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8915" name="Picture 3" descr="C:\Documents and Settings\sklyar_un\Рабочий стол\нпд как ста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304" y="-5000684"/>
            <a:ext cx="11644394" cy="19050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sklyar_un\Рабочий стол\нпд как стать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9938" name="Picture 2" descr="C:\Documents and Settings\sklyar_un\Рабочий стол\горячая лин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477500" cy="724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2770" name="Picture 2" descr="C:\Documents and Settings\sklyar_un\Рабочий стол\npd_obs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2515101" cy="100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1857364"/>
            <a:ext cx="27146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Black" pitchFamily="34" charset="0"/>
              </a:rPr>
              <a:t>Удаленная работа через электронные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928670"/>
            <a:ext cx="2422060" cy="96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3484" y="1854230"/>
            <a:ext cx="2787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Оказание парикмахерских и косметических </a:t>
            </a:r>
            <a:r>
              <a:rPr lang="ru-RU" sz="1600" b="1" dirty="0" smtClean="0">
                <a:latin typeface="Arial Black" pitchFamily="34" charset="0"/>
              </a:rPr>
              <a:t>услуг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077" name="Picture 5" descr="https://npd.nalog.ru/images/npd/npd-pic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434" y="954258"/>
            <a:ext cx="2402133" cy="96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016" y="1854231"/>
            <a:ext cx="245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Сдача квартиры в аренду посуточно или на долгий срок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08" y="2793534"/>
            <a:ext cx="2515101" cy="100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842592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484" y="2757918"/>
            <a:ext cx="2535921" cy="101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540" y="2793534"/>
            <a:ext cx="2404148" cy="96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34" y="3799574"/>
            <a:ext cx="2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Услуги по перевозке пассажиров и грузов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3485" y="3689349"/>
            <a:ext cx="253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Продажа продукции собственного производства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3540" y="3755193"/>
            <a:ext cx="246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Фото- и видеосъемка на заказ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54" y="4559139"/>
            <a:ext cx="2515101" cy="100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711" y="4583624"/>
            <a:ext cx="2482977" cy="993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911" y="4559139"/>
            <a:ext cx="2544191" cy="101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6555" y="5489339"/>
            <a:ext cx="2516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Проведение мероприятий и праздников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5660" y="5552068"/>
            <a:ext cx="255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Юридические консультации и ведение бухгалтерии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5715016"/>
            <a:ext cx="248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Строительные работы и ремонт помещений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555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3794" name="Picture 2" descr="C:\Documents and Settings\sklyar_un\Рабочий стол\npd_obsc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4818" name="Picture 2" descr="C:\Documents and Settings\sklyar_un\Рабочий стол\npd_obsc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9683" y="4473116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До 9 числа следующего месяца</a:t>
            </a:r>
            <a:endParaRPr lang="ru-RU" sz="24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КОГДА надо передать сведения о доходах?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192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 общему правилу  – 	в момент получения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Исключения: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осуществление деятельности              </a:t>
            </a:r>
            <a:endParaRPr lang="ru-RU" sz="2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через посредника </a:t>
            </a:r>
          </a:p>
          <a:p>
            <a:r>
              <a:rPr lang="ru-RU" sz="2500" b="1" dirty="0" smtClean="0">
                <a:solidFill>
                  <a:srgbClr val="002060"/>
                </a:solidFill>
              </a:rPr>
              <a:t>получение денежных средств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     в безналичном порядке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99687" y="4473116"/>
            <a:ext cx="936104" cy="8813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РАСХОДЫ?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УЧИТЫВАЮТСЯ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НО 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ПРЕДОСТАВЛЯЕТСЯ НАЛОГОВЫЙ ВЫЧЕТ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Воспользоваться </a:t>
            </a:r>
            <a:r>
              <a:rPr lang="ru-RU" sz="3000" i="1" dirty="0">
                <a:solidFill>
                  <a:srgbClr val="002060"/>
                </a:solidFill>
              </a:rPr>
              <a:t>можно 1 раз. 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Срок</a:t>
            </a:r>
            <a:r>
              <a:rPr lang="ru-RU" i="1" dirty="0" smtClean="0">
                <a:solidFill>
                  <a:srgbClr val="002060"/>
                </a:solidFill>
              </a:rPr>
              <a:t>   использования</a:t>
            </a:r>
            <a:r>
              <a:rPr lang="ru-RU" i="1" dirty="0">
                <a:solidFill>
                  <a:srgbClr val="002060"/>
                </a:solidFill>
              </a:rPr>
              <a:t> — не ограничен.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Сумма вычета — 10 000 рублей.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Расчет автоматический.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 ПЕНСИЯ???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ОБЯЗАННОСТИ</a:t>
            </a:r>
            <a:r>
              <a:rPr lang="ru-RU" dirty="0" smtClean="0">
                <a:solidFill>
                  <a:schemeClr val="tx2"/>
                </a:solidFill>
              </a:rPr>
              <a:t> по уплате страховых взносов в Пенсионный фонд – </a:t>
            </a:r>
            <a:r>
              <a:rPr lang="ru-RU" b="1" dirty="0" smtClean="0">
                <a:solidFill>
                  <a:schemeClr val="tx2"/>
                </a:solidFill>
              </a:rPr>
              <a:t>НЕТ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Время работы в страховом стаже НЕ </a:t>
            </a:r>
            <a:r>
              <a:rPr lang="ru-RU" dirty="0">
                <a:solidFill>
                  <a:schemeClr val="tx2"/>
                </a:solidFill>
              </a:rPr>
              <a:t>учитывается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При расчете пенсии ни доход, ни время работы НЕ учитывается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НО!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УПЛАЧИВАТЬ СТРАХОВЫЕ ВЗНОСЫ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7776" y="2420887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6539" y="340083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5847" name="Picture 7" descr="C:\Documents and Settings\sklyar_un\Рабочий стол\npd_preimuschestva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9803</TotalTime>
  <Words>122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КОГДА надо передать сведения о доходах?</vt:lpstr>
      <vt:lpstr> РАСХОДЫ?</vt:lpstr>
      <vt:lpstr>А ПЕНСИЯ???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sklyar_un</cp:lastModifiedBy>
  <cp:revision>489</cp:revision>
  <cp:lastPrinted>2019-12-20T05:07:51Z</cp:lastPrinted>
  <dcterms:created xsi:type="dcterms:W3CDTF">2015-03-27T13:19:33Z</dcterms:created>
  <dcterms:modified xsi:type="dcterms:W3CDTF">2020-08-20T05:19:33Z</dcterms:modified>
</cp:coreProperties>
</file>