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74" r:id="rId4"/>
    <p:sldId id="284" r:id="rId5"/>
    <p:sldId id="286" r:id="rId6"/>
    <p:sldId id="283" r:id="rId7"/>
    <p:sldId id="288" r:id="rId8"/>
    <p:sldId id="287" r:id="rId9"/>
    <p:sldId id="264" r:id="rId10"/>
    <p:sldId id="271" r:id="rId11"/>
    <p:sldId id="272" r:id="rId12"/>
    <p:sldId id="291" r:id="rId13"/>
    <p:sldId id="289" r:id="rId14"/>
    <p:sldId id="292" r:id="rId15"/>
    <p:sldId id="261" r:id="rId16"/>
    <p:sldId id="273" r:id="rId17"/>
    <p:sldId id="290" r:id="rId18"/>
    <p:sldId id="270" r:id="rId19"/>
    <p:sldId id="293" r:id="rId20"/>
    <p:sldId id="299" r:id="rId21"/>
    <p:sldId id="295" r:id="rId22"/>
    <p:sldId id="296" r:id="rId23"/>
    <p:sldId id="300" r:id="rId24"/>
    <p:sldId id="281" r:id="rId25"/>
    <p:sldId id="277" r:id="rId26"/>
    <p:sldId id="297" r:id="rId27"/>
    <p:sldId id="298" r:id="rId28"/>
    <p:sldId id="282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402"/>
    <a:srgbClr val="6BA4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Дума</c:v>
                </c:pt>
              </c:strCache>
            </c:strRef>
          </c:tx>
          <c:dLbls>
            <c:txPr>
              <a:bodyPr/>
              <a:lstStyle/>
              <a:p>
                <a:pPr>
                  <a:defRPr sz="30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Вопросы местного самоуправления, организация работы Думы </c:v>
                </c:pt>
                <c:pt idx="1">
                  <c:v>Экономическая политика и собственность </c:v>
                </c:pt>
                <c:pt idx="2">
                  <c:v>Бюджетно-налоговая политика и финансовые ресурсы </c:v>
                </c:pt>
                <c:pt idx="3">
                  <c:v>Жилищно-коммунальное хозяйство </c:v>
                </c:pt>
                <c:pt idx="4">
                  <c:v>Социальная политика </c:v>
                </c:pt>
                <c:pt idx="5">
                  <c:v>По вопросам организации антикоррупционной деятельности 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</c:v>
                </c:pt>
                <c:pt idx="1">
                  <c:v>11</c:v>
                </c:pt>
                <c:pt idx="2">
                  <c:v>21</c:v>
                </c:pt>
                <c:pt idx="3">
                  <c:v>7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dLbls>
          <c:showVal val="1"/>
        </c:dLbls>
        <c:shape val="box"/>
        <c:axId val="50566656"/>
        <c:axId val="50568192"/>
        <c:axId val="0"/>
      </c:bar3DChart>
      <c:catAx>
        <c:axId val="50566656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500" b="1"/>
            </a:pPr>
            <a:endParaRPr lang="ru-RU"/>
          </a:p>
        </c:txPr>
        <c:crossAx val="50568192"/>
        <c:crosses val="autoZero"/>
        <c:auto val="1"/>
        <c:lblAlgn val="ctr"/>
        <c:lblOffset val="100"/>
      </c:catAx>
      <c:valAx>
        <c:axId val="505681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0566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2019 года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smtClean="0"/>
                      <a:t>870</a:t>
                    </a:r>
                    <a:r>
                      <a:rPr lang="en-US" b="1" smtClean="0"/>
                      <a:t> </a:t>
                    </a:r>
                    <a:r>
                      <a:rPr lang="en-US" b="1"/>
                      <a:t>567,50</a:t>
                    </a:r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smtClean="0"/>
                      <a:t>1000,0</a:t>
                    </a:r>
                    <a:endParaRPr lang="en-US" b="1" dirty="0"/>
                  </a:p>
                </c:rich>
              </c:tx>
              <c:dLblPos val="inEnd"/>
              <c:showVal val="1"/>
            </c:dLbl>
            <c:txPr>
              <a:bodyPr rot="-5400000"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Доходы </c:v>
                </c:pt>
                <c:pt idx="1">
                  <c:v>Расходы </c:v>
                </c:pt>
                <c:pt idx="2">
                  <c:v>Дефицит 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869567.50100000005</c:v>
                </c:pt>
                <c:pt idx="1">
                  <c:v>869567.50100000005</c:v>
                </c:pt>
                <c:pt idx="2" formatCode="General">
                  <c:v>1000000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конец  2019 года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21099</a:t>
                    </a:r>
                    <a:r>
                      <a:rPr lang="ru-RU" b="1" smtClean="0"/>
                      <a:t>,0</a:t>
                    </a:r>
                  </a:p>
                  <a:p>
                    <a:endParaRPr lang="en-US" b="1"/>
                  </a:p>
                </c:rich>
              </c:tx>
              <c:dLblPos val="inEnd"/>
              <c:showVal val="1"/>
            </c:dLbl>
            <c:txPr>
              <a:bodyPr rot="-5400000"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Доходы </c:v>
                </c:pt>
                <c:pt idx="1">
                  <c:v>Расходы </c:v>
                </c:pt>
                <c:pt idx="2">
                  <c:v>Дефицит 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1429971.848</c:v>
                </c:pt>
                <c:pt idx="1">
                  <c:v>1451070.848</c:v>
                </c:pt>
                <c:pt idx="2">
                  <c:v>21099</c:v>
                </c:pt>
              </c:numCache>
            </c:numRef>
          </c:val>
        </c:ser>
        <c:dLbls>
          <c:showVal val="1"/>
        </c:dLbls>
        <c:axId val="139597312"/>
        <c:axId val="139598848"/>
      </c:barChart>
      <c:catAx>
        <c:axId val="139597312"/>
        <c:scaling>
          <c:orientation val="minMax"/>
        </c:scaling>
        <c:axPos val="b"/>
        <c:tickLblPos val="nextTo"/>
        <c:txPr>
          <a:bodyPr/>
          <a:lstStyle/>
          <a:p>
            <a:pPr>
              <a:defRPr sz="2300" b="1"/>
            </a:pPr>
            <a:endParaRPr lang="ru-RU"/>
          </a:p>
        </c:txPr>
        <c:crossAx val="139598848"/>
        <c:crosses val="autoZero"/>
        <c:auto val="1"/>
        <c:lblAlgn val="ctr"/>
        <c:lblOffset val="100"/>
      </c:catAx>
      <c:valAx>
        <c:axId val="139598848"/>
        <c:scaling>
          <c:orientation val="minMax"/>
        </c:scaling>
        <c:axPos val="l"/>
        <c:majorGridlines/>
        <c:numFmt formatCode="#,##0.00" sourceLinked="1"/>
        <c:tickLblPos val="nextTo"/>
        <c:crossAx val="1395973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2020 года</c:v>
                </c:pt>
              </c:strCache>
            </c:strRef>
          </c:tx>
          <c:dLbls>
            <c:txPr>
              <a:bodyPr rot="-5400000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Доходы </c:v>
                </c:pt>
                <c:pt idx="1">
                  <c:v>Расходы </c:v>
                </c:pt>
                <c:pt idx="2">
                  <c:v>Дефицит 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1175859.3400000001</c:v>
                </c:pt>
                <c:pt idx="1">
                  <c:v>1175859.3400000001</c:v>
                </c:pt>
                <c:pt idx="2" formatCode="General">
                  <c:v>0</c:v>
                </c:pt>
              </c:numCache>
            </c:numRef>
          </c:val>
        </c:ser>
        <c:dLbls>
          <c:showVal val="1"/>
        </c:dLbls>
        <c:axId val="139527296"/>
        <c:axId val="139529216"/>
      </c:barChart>
      <c:catAx>
        <c:axId val="139527296"/>
        <c:scaling>
          <c:orientation val="minMax"/>
        </c:scaling>
        <c:axPos val="b"/>
        <c:tickLblPos val="nextTo"/>
        <c:txPr>
          <a:bodyPr/>
          <a:lstStyle/>
          <a:p>
            <a:pPr>
              <a:defRPr sz="2300" b="1"/>
            </a:pPr>
            <a:endParaRPr lang="ru-RU"/>
          </a:p>
        </c:txPr>
        <c:crossAx val="139529216"/>
        <c:crosses val="autoZero"/>
        <c:auto val="1"/>
        <c:lblAlgn val="ctr"/>
        <c:lblOffset val="100"/>
      </c:catAx>
      <c:valAx>
        <c:axId val="139529216"/>
        <c:scaling>
          <c:orientation val="minMax"/>
        </c:scaling>
        <c:axPos val="l"/>
        <c:majorGridlines/>
        <c:numFmt formatCode="#,##0.00" sourceLinked="1"/>
        <c:tickLblPos val="nextTo"/>
        <c:crossAx val="139527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жилищно-коммунальное хозяйство </c:v>
                </c:pt>
                <c:pt idx="1">
                  <c:v>вопросы бюджетно-налоговой политики   </c:v>
                </c:pt>
                <c:pt idx="2">
                  <c:v>вопросы социальной направленности 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0.75000000000000144</c:v>
                </c:pt>
                <c:pt idx="1">
                  <c:v>0.15000000000000024</c:v>
                </c:pt>
                <c:pt idx="2">
                  <c:v>0.1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4615601358653896"/>
          <c:y val="0.14762582985950282"/>
          <c:w val="0.33537503393972445"/>
          <c:h val="0.73511675930214559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CBFA8-6FEE-4EB9-A9F6-58B90DFDF9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B3F5B6-64AB-4FAC-8400-E27A5DDD53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/>
              </a:solidFill>
            </a:rPr>
            <a:t>Благоустройство общественных территорий</a:t>
          </a:r>
        </a:p>
        <a:p>
          <a:r>
            <a:rPr lang="ru-RU" sz="2000" b="1" dirty="0" smtClean="0">
              <a:solidFill>
                <a:schemeClr val="accent1"/>
              </a:solidFill>
            </a:rPr>
            <a:t>Площадь у фонтана</a:t>
          </a:r>
          <a:endParaRPr lang="ru-RU" sz="2000" b="1" dirty="0">
            <a:solidFill>
              <a:schemeClr val="accent1"/>
            </a:solidFill>
          </a:endParaRPr>
        </a:p>
      </dgm:t>
    </dgm:pt>
    <dgm:pt modelId="{9DDE4B75-A8D5-4A55-A6F7-F5306EA1ED0E}" type="parTrans" cxnId="{FB4E3FCB-DE0A-4534-8A70-E3684ABBC206}">
      <dgm:prSet/>
      <dgm:spPr/>
      <dgm:t>
        <a:bodyPr/>
        <a:lstStyle/>
        <a:p>
          <a:endParaRPr lang="ru-RU"/>
        </a:p>
      </dgm:t>
    </dgm:pt>
    <dgm:pt modelId="{3F2F38E4-089C-4CB3-B24E-5F6738DCDB7F}" type="sibTrans" cxnId="{FB4E3FCB-DE0A-4534-8A70-E3684ABBC206}">
      <dgm:prSet/>
      <dgm:spPr/>
      <dgm:t>
        <a:bodyPr/>
        <a:lstStyle/>
        <a:p>
          <a:endParaRPr lang="ru-RU"/>
        </a:p>
      </dgm:t>
    </dgm:pt>
    <dgm:pt modelId="{9B041913-3F8E-4CDC-83C6-C70611E35A00}">
      <dgm:prSet phldrT="[Текст]"/>
      <dgm:spPr/>
      <dgm:t>
        <a:bodyPr/>
        <a:lstStyle/>
        <a:p>
          <a:r>
            <a:rPr lang="ru-RU" sz="1500" b="1" dirty="0" smtClean="0"/>
            <a:t>10045,91 тыс. руб</a:t>
          </a:r>
          <a:r>
            <a:rPr lang="ru-RU" sz="1500" dirty="0" smtClean="0"/>
            <a:t>.</a:t>
          </a:r>
          <a:endParaRPr lang="ru-RU" sz="1500" dirty="0"/>
        </a:p>
      </dgm:t>
    </dgm:pt>
    <dgm:pt modelId="{156BB4EE-261B-4040-B9B3-A610DA1B3D01}" type="parTrans" cxnId="{73A70C51-884A-42F5-8B66-A37FAE2C6D0B}">
      <dgm:prSet/>
      <dgm:spPr/>
      <dgm:t>
        <a:bodyPr/>
        <a:lstStyle/>
        <a:p>
          <a:endParaRPr lang="ru-RU"/>
        </a:p>
      </dgm:t>
    </dgm:pt>
    <dgm:pt modelId="{C0B9BCA9-C43B-49A7-AF5A-CFFF7A5B5176}" type="sibTrans" cxnId="{73A70C51-884A-42F5-8B66-A37FAE2C6D0B}">
      <dgm:prSet/>
      <dgm:spPr/>
      <dgm:t>
        <a:bodyPr/>
        <a:lstStyle/>
        <a:p>
          <a:endParaRPr lang="ru-RU"/>
        </a:p>
      </dgm:t>
    </dgm:pt>
    <dgm:pt modelId="{C0A44622-7458-4F85-9AA1-A647D1C5D690}">
      <dgm:prSet phldrT="[Текст]"/>
      <dgm:spPr/>
      <dgm:t>
        <a:bodyPr/>
        <a:lstStyle/>
        <a:p>
          <a:r>
            <a:rPr lang="ru-RU" sz="1500" dirty="0" smtClean="0"/>
            <a:t>Монтаж оборудования для фонтана</a:t>
          </a:r>
          <a:endParaRPr lang="ru-RU" sz="1500" dirty="0"/>
        </a:p>
      </dgm:t>
    </dgm:pt>
    <dgm:pt modelId="{9415E908-E7F6-45F5-A65D-0284EBA536F8}" type="parTrans" cxnId="{3F622B1A-905A-42E2-91A4-01A498814D26}">
      <dgm:prSet/>
      <dgm:spPr/>
      <dgm:t>
        <a:bodyPr/>
        <a:lstStyle/>
        <a:p>
          <a:endParaRPr lang="ru-RU"/>
        </a:p>
      </dgm:t>
    </dgm:pt>
    <dgm:pt modelId="{A1AF0CBA-70CC-4DBA-AA8E-537EFA95B73F}" type="sibTrans" cxnId="{3F622B1A-905A-42E2-91A4-01A498814D26}">
      <dgm:prSet/>
      <dgm:spPr/>
      <dgm:t>
        <a:bodyPr/>
        <a:lstStyle/>
        <a:p>
          <a:endParaRPr lang="ru-RU"/>
        </a:p>
      </dgm:t>
    </dgm:pt>
    <dgm:pt modelId="{DE67FD4A-FE19-4595-AA18-836553FBF122}">
      <dgm:prSet phldrT="[Текст]"/>
      <dgm:spPr/>
      <dgm:t>
        <a:bodyPr/>
        <a:lstStyle/>
        <a:p>
          <a:r>
            <a:rPr lang="ru-RU" sz="1500" dirty="0" smtClean="0"/>
            <a:t>Установка видеонаблюдения</a:t>
          </a:r>
          <a:endParaRPr lang="ru-RU" sz="1500" dirty="0"/>
        </a:p>
      </dgm:t>
    </dgm:pt>
    <dgm:pt modelId="{6768E5E2-AF5B-49A7-B6FF-2A0DB77C2ECB}" type="parTrans" cxnId="{D5B4CEF2-4102-4969-B781-DF81D81492D4}">
      <dgm:prSet/>
      <dgm:spPr/>
      <dgm:t>
        <a:bodyPr/>
        <a:lstStyle/>
        <a:p>
          <a:endParaRPr lang="ru-RU"/>
        </a:p>
      </dgm:t>
    </dgm:pt>
    <dgm:pt modelId="{9DE75601-62DC-4AAC-A2D2-FF222A99DD97}" type="sibTrans" cxnId="{D5B4CEF2-4102-4969-B781-DF81D81492D4}">
      <dgm:prSet/>
      <dgm:spPr/>
      <dgm:t>
        <a:bodyPr/>
        <a:lstStyle/>
        <a:p>
          <a:endParaRPr lang="ru-RU"/>
        </a:p>
      </dgm:t>
    </dgm:pt>
    <dgm:pt modelId="{835E6A85-6961-48AE-BEC8-306DE3501F1C}" type="pres">
      <dgm:prSet presAssocID="{6CCCBFA8-6FEE-4EB9-A9F6-58B90DFDF9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AA0AE-AEF2-44B6-BE19-FA0D99EB59DB}" type="pres">
      <dgm:prSet presAssocID="{14B3F5B6-64AB-4FAC-8400-E27A5DDD53E0}" presName="composite" presStyleCnt="0"/>
      <dgm:spPr/>
      <dgm:t>
        <a:bodyPr/>
        <a:lstStyle/>
        <a:p>
          <a:endParaRPr lang="ru-RU"/>
        </a:p>
      </dgm:t>
    </dgm:pt>
    <dgm:pt modelId="{477BBB3C-9919-439D-836D-2F8D8D2C8FD8}" type="pres">
      <dgm:prSet presAssocID="{14B3F5B6-64AB-4FAC-8400-E27A5DDD53E0}" presName="rect1" presStyleLbl="trAlignAcc1" presStyleIdx="0" presStyleCnt="1" custScaleX="108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C51D7-90FB-467A-A704-70C43F87366A}" type="pres">
      <dgm:prSet presAssocID="{14B3F5B6-64AB-4FAC-8400-E27A5DDD53E0}" presName="rect2" presStyleLbl="fgImgPlace1" presStyleIdx="0" presStyleCnt="1" custScaleX="120308" custScaleY="100088" custLinFactNeighborX="-18101" custLinFactNeighborY="128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F622B1A-905A-42E2-91A4-01A498814D26}" srcId="{14B3F5B6-64AB-4FAC-8400-E27A5DDD53E0}" destId="{C0A44622-7458-4F85-9AA1-A647D1C5D690}" srcOrd="1" destOrd="0" parTransId="{9415E908-E7F6-45F5-A65D-0284EBA536F8}" sibTransId="{A1AF0CBA-70CC-4DBA-AA8E-537EFA95B73F}"/>
    <dgm:cxn modelId="{FB4E3FCB-DE0A-4534-8A70-E3684ABBC206}" srcId="{6CCCBFA8-6FEE-4EB9-A9F6-58B90DFDF90B}" destId="{14B3F5B6-64AB-4FAC-8400-E27A5DDD53E0}" srcOrd="0" destOrd="0" parTransId="{9DDE4B75-A8D5-4A55-A6F7-F5306EA1ED0E}" sibTransId="{3F2F38E4-089C-4CB3-B24E-5F6738DCDB7F}"/>
    <dgm:cxn modelId="{671DB0E7-5D73-4A97-95CF-917352481DDD}" type="presOf" srcId="{9B041913-3F8E-4CDC-83C6-C70611E35A00}" destId="{477BBB3C-9919-439D-836D-2F8D8D2C8FD8}" srcOrd="0" destOrd="1" presId="urn:microsoft.com/office/officeart/2008/layout/PictureStrips"/>
    <dgm:cxn modelId="{6B67C627-1E5B-4765-938F-64C7D0A6A908}" type="presOf" srcId="{DE67FD4A-FE19-4595-AA18-836553FBF122}" destId="{477BBB3C-9919-439D-836D-2F8D8D2C8FD8}" srcOrd="0" destOrd="3" presId="urn:microsoft.com/office/officeart/2008/layout/PictureStrips"/>
    <dgm:cxn modelId="{73A70C51-884A-42F5-8B66-A37FAE2C6D0B}" srcId="{14B3F5B6-64AB-4FAC-8400-E27A5DDD53E0}" destId="{9B041913-3F8E-4CDC-83C6-C70611E35A00}" srcOrd="0" destOrd="0" parTransId="{156BB4EE-261B-4040-B9B3-A610DA1B3D01}" sibTransId="{C0B9BCA9-C43B-49A7-AF5A-CFFF7A5B5176}"/>
    <dgm:cxn modelId="{EECD5025-F4E5-4623-B906-C49D713EDDA3}" type="presOf" srcId="{14B3F5B6-64AB-4FAC-8400-E27A5DDD53E0}" destId="{477BBB3C-9919-439D-836D-2F8D8D2C8FD8}" srcOrd="0" destOrd="0" presId="urn:microsoft.com/office/officeart/2008/layout/PictureStrips"/>
    <dgm:cxn modelId="{D5B4CEF2-4102-4969-B781-DF81D81492D4}" srcId="{14B3F5B6-64AB-4FAC-8400-E27A5DDD53E0}" destId="{DE67FD4A-FE19-4595-AA18-836553FBF122}" srcOrd="2" destOrd="0" parTransId="{6768E5E2-AF5B-49A7-B6FF-2A0DB77C2ECB}" sibTransId="{9DE75601-62DC-4AAC-A2D2-FF222A99DD97}"/>
    <dgm:cxn modelId="{447E19C4-0A52-43FD-B418-08B326775E6E}" type="presOf" srcId="{6CCCBFA8-6FEE-4EB9-A9F6-58B90DFDF90B}" destId="{835E6A85-6961-48AE-BEC8-306DE3501F1C}" srcOrd="0" destOrd="0" presId="urn:microsoft.com/office/officeart/2008/layout/PictureStrips"/>
    <dgm:cxn modelId="{FE299CD8-26A1-4D16-9C42-A47918A2DABB}" type="presOf" srcId="{C0A44622-7458-4F85-9AA1-A647D1C5D690}" destId="{477BBB3C-9919-439D-836D-2F8D8D2C8FD8}" srcOrd="0" destOrd="2" presId="urn:microsoft.com/office/officeart/2008/layout/PictureStrips"/>
    <dgm:cxn modelId="{F9382DA5-5D8F-4C40-8A0C-AFF825E68712}" type="presParOf" srcId="{835E6A85-6961-48AE-BEC8-306DE3501F1C}" destId="{75FAA0AE-AEF2-44B6-BE19-FA0D99EB59DB}" srcOrd="0" destOrd="0" presId="urn:microsoft.com/office/officeart/2008/layout/PictureStrips"/>
    <dgm:cxn modelId="{79640AE1-F4F4-4F9F-B9A4-159DBD65EED8}" type="presParOf" srcId="{75FAA0AE-AEF2-44B6-BE19-FA0D99EB59DB}" destId="{477BBB3C-9919-439D-836D-2F8D8D2C8FD8}" srcOrd="0" destOrd="0" presId="urn:microsoft.com/office/officeart/2008/layout/PictureStrips"/>
    <dgm:cxn modelId="{1C0CE0C4-424F-48BA-BA26-436ED7361E79}" type="presParOf" srcId="{75FAA0AE-AEF2-44B6-BE19-FA0D99EB59DB}" destId="{C13C51D7-90FB-467A-A704-70C43F87366A}" srcOrd="1" destOrd="0" presId="urn:microsoft.com/office/officeart/2008/layout/PictureStrips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CBFA8-6FEE-4EB9-A9F6-58B90DFDF9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B3F5B6-64AB-4FAC-8400-E27A5DDD53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/>
              </a:solidFill>
            </a:rPr>
            <a:t>Благоустройство придомовых территорий МКД</a:t>
          </a:r>
          <a:endParaRPr lang="ru-RU" sz="2000" b="1" dirty="0">
            <a:solidFill>
              <a:schemeClr val="accent1"/>
            </a:solidFill>
          </a:endParaRPr>
        </a:p>
      </dgm:t>
    </dgm:pt>
    <dgm:pt modelId="{9DDE4B75-A8D5-4A55-A6F7-F5306EA1ED0E}" type="parTrans" cxnId="{FB4E3FCB-DE0A-4534-8A70-E3684ABBC206}">
      <dgm:prSet/>
      <dgm:spPr/>
      <dgm:t>
        <a:bodyPr/>
        <a:lstStyle/>
        <a:p>
          <a:endParaRPr lang="ru-RU"/>
        </a:p>
      </dgm:t>
    </dgm:pt>
    <dgm:pt modelId="{3F2F38E4-089C-4CB3-B24E-5F6738DCDB7F}" type="sibTrans" cxnId="{FB4E3FCB-DE0A-4534-8A70-E3684ABBC206}">
      <dgm:prSet/>
      <dgm:spPr/>
      <dgm:t>
        <a:bodyPr/>
        <a:lstStyle/>
        <a:p>
          <a:endParaRPr lang="ru-RU"/>
        </a:p>
      </dgm:t>
    </dgm:pt>
    <dgm:pt modelId="{9B041913-3F8E-4CDC-83C6-C70611E35A00}">
      <dgm:prSet phldrT="[Текст]"/>
      <dgm:spPr/>
      <dgm:t>
        <a:bodyPr/>
        <a:lstStyle/>
        <a:p>
          <a:r>
            <a:rPr lang="ru-RU" sz="2000" b="1" dirty="0" smtClean="0"/>
            <a:t>9082,67 тыс. руб.</a:t>
          </a:r>
          <a:endParaRPr lang="ru-RU" sz="2000" b="1" dirty="0"/>
        </a:p>
      </dgm:t>
    </dgm:pt>
    <dgm:pt modelId="{156BB4EE-261B-4040-B9B3-A610DA1B3D01}" type="parTrans" cxnId="{73A70C51-884A-42F5-8B66-A37FAE2C6D0B}">
      <dgm:prSet/>
      <dgm:spPr/>
      <dgm:t>
        <a:bodyPr/>
        <a:lstStyle/>
        <a:p>
          <a:endParaRPr lang="ru-RU"/>
        </a:p>
      </dgm:t>
    </dgm:pt>
    <dgm:pt modelId="{C0B9BCA9-C43B-49A7-AF5A-CFFF7A5B5176}" type="sibTrans" cxnId="{73A70C51-884A-42F5-8B66-A37FAE2C6D0B}">
      <dgm:prSet/>
      <dgm:spPr/>
      <dgm:t>
        <a:bodyPr/>
        <a:lstStyle/>
        <a:p>
          <a:endParaRPr lang="ru-RU"/>
        </a:p>
      </dgm:t>
    </dgm:pt>
    <dgm:pt modelId="{C0A44622-7458-4F85-9AA1-A647D1C5D690}">
      <dgm:prSet phldrT="[Текст]"/>
      <dgm:spPr/>
      <dgm:t>
        <a:bodyPr/>
        <a:lstStyle/>
        <a:p>
          <a:r>
            <a:rPr lang="ru-RU" sz="2000" dirty="0" smtClean="0"/>
            <a:t>Благоустройство 6-ти придомовых территорий</a:t>
          </a:r>
          <a:endParaRPr lang="ru-RU" sz="2000" dirty="0"/>
        </a:p>
      </dgm:t>
    </dgm:pt>
    <dgm:pt modelId="{9415E908-E7F6-45F5-A65D-0284EBA536F8}" type="parTrans" cxnId="{3F622B1A-905A-42E2-91A4-01A498814D26}">
      <dgm:prSet/>
      <dgm:spPr/>
      <dgm:t>
        <a:bodyPr/>
        <a:lstStyle/>
        <a:p>
          <a:endParaRPr lang="ru-RU"/>
        </a:p>
      </dgm:t>
    </dgm:pt>
    <dgm:pt modelId="{A1AF0CBA-70CC-4DBA-AA8E-537EFA95B73F}" type="sibTrans" cxnId="{3F622B1A-905A-42E2-91A4-01A498814D26}">
      <dgm:prSet/>
      <dgm:spPr/>
      <dgm:t>
        <a:bodyPr/>
        <a:lstStyle/>
        <a:p>
          <a:endParaRPr lang="ru-RU"/>
        </a:p>
      </dgm:t>
    </dgm:pt>
    <dgm:pt modelId="{835E6A85-6961-48AE-BEC8-306DE3501F1C}" type="pres">
      <dgm:prSet presAssocID="{6CCCBFA8-6FEE-4EB9-A9F6-58B90DFDF9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AA0AE-AEF2-44B6-BE19-FA0D99EB59DB}" type="pres">
      <dgm:prSet presAssocID="{14B3F5B6-64AB-4FAC-8400-E27A5DDD53E0}" presName="composite" presStyleCnt="0"/>
      <dgm:spPr/>
      <dgm:t>
        <a:bodyPr/>
        <a:lstStyle/>
        <a:p>
          <a:endParaRPr lang="ru-RU"/>
        </a:p>
      </dgm:t>
    </dgm:pt>
    <dgm:pt modelId="{477BBB3C-9919-439D-836D-2F8D8D2C8FD8}" type="pres">
      <dgm:prSet presAssocID="{14B3F5B6-64AB-4FAC-8400-E27A5DDD53E0}" presName="rect1" presStyleLbl="trAlignAcc1" presStyleIdx="0" presStyleCnt="1" custLinFactNeighborY="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C51D7-90FB-467A-A704-70C43F87366A}" type="pres">
      <dgm:prSet presAssocID="{14B3F5B6-64AB-4FAC-8400-E27A5DDD53E0}" presName="rect2" presStyleLbl="fgImgPlace1" presStyleIdx="0" presStyleCnt="1" custLinFactNeighborX="2970" custLinFactNeighborY="134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91131C2-656B-4DEA-8F9D-D9D5D3EBB5C1}" type="presOf" srcId="{6CCCBFA8-6FEE-4EB9-A9F6-58B90DFDF90B}" destId="{835E6A85-6961-48AE-BEC8-306DE3501F1C}" srcOrd="0" destOrd="0" presId="urn:microsoft.com/office/officeart/2008/layout/PictureStrips"/>
    <dgm:cxn modelId="{3F622B1A-905A-42E2-91A4-01A498814D26}" srcId="{14B3F5B6-64AB-4FAC-8400-E27A5DDD53E0}" destId="{C0A44622-7458-4F85-9AA1-A647D1C5D690}" srcOrd="1" destOrd="0" parTransId="{9415E908-E7F6-45F5-A65D-0284EBA536F8}" sibTransId="{A1AF0CBA-70CC-4DBA-AA8E-537EFA95B73F}"/>
    <dgm:cxn modelId="{FB4E3FCB-DE0A-4534-8A70-E3684ABBC206}" srcId="{6CCCBFA8-6FEE-4EB9-A9F6-58B90DFDF90B}" destId="{14B3F5B6-64AB-4FAC-8400-E27A5DDD53E0}" srcOrd="0" destOrd="0" parTransId="{9DDE4B75-A8D5-4A55-A6F7-F5306EA1ED0E}" sibTransId="{3F2F38E4-089C-4CB3-B24E-5F6738DCDB7F}"/>
    <dgm:cxn modelId="{73A70C51-884A-42F5-8B66-A37FAE2C6D0B}" srcId="{14B3F5B6-64AB-4FAC-8400-E27A5DDD53E0}" destId="{9B041913-3F8E-4CDC-83C6-C70611E35A00}" srcOrd="0" destOrd="0" parTransId="{156BB4EE-261B-4040-B9B3-A610DA1B3D01}" sibTransId="{C0B9BCA9-C43B-49A7-AF5A-CFFF7A5B5176}"/>
    <dgm:cxn modelId="{D3706FDB-6709-4061-B69B-B3856DC3C52C}" type="presOf" srcId="{9B041913-3F8E-4CDC-83C6-C70611E35A00}" destId="{477BBB3C-9919-439D-836D-2F8D8D2C8FD8}" srcOrd="0" destOrd="1" presId="urn:microsoft.com/office/officeart/2008/layout/PictureStrips"/>
    <dgm:cxn modelId="{C9B3CCFD-3405-4C3B-B352-E7A85D084402}" type="presOf" srcId="{14B3F5B6-64AB-4FAC-8400-E27A5DDD53E0}" destId="{477BBB3C-9919-439D-836D-2F8D8D2C8FD8}" srcOrd="0" destOrd="0" presId="urn:microsoft.com/office/officeart/2008/layout/PictureStrips"/>
    <dgm:cxn modelId="{8E4DE72A-8D7D-4AFF-99CE-B7BEF726098C}" type="presOf" srcId="{C0A44622-7458-4F85-9AA1-A647D1C5D690}" destId="{477BBB3C-9919-439D-836D-2F8D8D2C8FD8}" srcOrd="0" destOrd="2" presId="urn:microsoft.com/office/officeart/2008/layout/PictureStrips"/>
    <dgm:cxn modelId="{9521DB71-2706-4A44-A371-315080AEB020}" type="presParOf" srcId="{835E6A85-6961-48AE-BEC8-306DE3501F1C}" destId="{75FAA0AE-AEF2-44B6-BE19-FA0D99EB59DB}" srcOrd="0" destOrd="0" presId="urn:microsoft.com/office/officeart/2008/layout/PictureStrips"/>
    <dgm:cxn modelId="{CC2CC96D-BF33-4DAF-AF3F-4D3F1DB18372}" type="presParOf" srcId="{75FAA0AE-AEF2-44B6-BE19-FA0D99EB59DB}" destId="{477BBB3C-9919-439D-836D-2F8D8D2C8FD8}" srcOrd="0" destOrd="0" presId="urn:microsoft.com/office/officeart/2008/layout/PictureStrips"/>
    <dgm:cxn modelId="{00B5A49E-8AB3-4738-8BCA-DADB0D6AF64B}" type="presParOf" srcId="{75FAA0AE-AEF2-44B6-BE19-FA0D99EB59DB}" destId="{C13C51D7-90FB-467A-A704-70C43F87366A}" srcOrd="1" destOrd="0" presId="urn:microsoft.com/office/officeart/2008/layout/PictureStrips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CCBFA8-6FEE-4EB9-A9F6-58B90DFDF9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B3F5B6-64AB-4FAC-8400-E27A5DDD53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/>
              </a:solidFill>
            </a:rPr>
            <a:t>Благоустройство общественных территорий</a:t>
          </a:r>
        </a:p>
        <a:p>
          <a:r>
            <a:rPr lang="ru-RU" sz="2000" b="1" dirty="0" smtClean="0">
              <a:solidFill>
                <a:schemeClr val="accent1"/>
              </a:solidFill>
            </a:rPr>
            <a:t>Парк им. А. Фадеева</a:t>
          </a:r>
          <a:endParaRPr lang="ru-RU" sz="2000" b="1" dirty="0">
            <a:solidFill>
              <a:schemeClr val="accent1"/>
            </a:solidFill>
          </a:endParaRPr>
        </a:p>
      </dgm:t>
    </dgm:pt>
    <dgm:pt modelId="{9DDE4B75-A8D5-4A55-A6F7-F5306EA1ED0E}" type="parTrans" cxnId="{FB4E3FCB-DE0A-4534-8A70-E3684ABBC206}">
      <dgm:prSet/>
      <dgm:spPr/>
      <dgm:t>
        <a:bodyPr/>
        <a:lstStyle/>
        <a:p>
          <a:endParaRPr lang="ru-RU"/>
        </a:p>
      </dgm:t>
    </dgm:pt>
    <dgm:pt modelId="{3F2F38E4-089C-4CB3-B24E-5F6738DCDB7F}" type="sibTrans" cxnId="{FB4E3FCB-DE0A-4534-8A70-E3684ABBC206}">
      <dgm:prSet/>
      <dgm:spPr/>
      <dgm:t>
        <a:bodyPr/>
        <a:lstStyle/>
        <a:p>
          <a:endParaRPr lang="ru-RU"/>
        </a:p>
      </dgm:t>
    </dgm:pt>
    <dgm:pt modelId="{9B041913-3F8E-4CDC-83C6-C70611E35A00}">
      <dgm:prSet phldrT="[Текст]"/>
      <dgm:spPr/>
      <dgm:t>
        <a:bodyPr/>
        <a:lstStyle/>
        <a:p>
          <a:r>
            <a:rPr lang="ru-RU" sz="1700" b="1" dirty="0" smtClean="0"/>
            <a:t>7160,09 тыс. руб.</a:t>
          </a:r>
          <a:endParaRPr lang="ru-RU" sz="1700" b="1" dirty="0"/>
        </a:p>
      </dgm:t>
    </dgm:pt>
    <dgm:pt modelId="{156BB4EE-261B-4040-B9B3-A610DA1B3D01}" type="parTrans" cxnId="{73A70C51-884A-42F5-8B66-A37FAE2C6D0B}">
      <dgm:prSet/>
      <dgm:spPr/>
      <dgm:t>
        <a:bodyPr/>
        <a:lstStyle/>
        <a:p>
          <a:endParaRPr lang="ru-RU"/>
        </a:p>
      </dgm:t>
    </dgm:pt>
    <dgm:pt modelId="{C0B9BCA9-C43B-49A7-AF5A-CFFF7A5B5176}" type="sibTrans" cxnId="{73A70C51-884A-42F5-8B66-A37FAE2C6D0B}">
      <dgm:prSet/>
      <dgm:spPr/>
      <dgm:t>
        <a:bodyPr/>
        <a:lstStyle/>
        <a:p>
          <a:endParaRPr lang="ru-RU"/>
        </a:p>
      </dgm:t>
    </dgm:pt>
    <dgm:pt modelId="{C0A44622-7458-4F85-9AA1-A647D1C5D690}">
      <dgm:prSet phldrT="[Текст]"/>
      <dgm:spPr/>
      <dgm:t>
        <a:bodyPr/>
        <a:lstStyle/>
        <a:p>
          <a:r>
            <a:rPr lang="ru-RU" sz="1700" dirty="0" smtClean="0"/>
            <a:t>Освещение территории</a:t>
          </a:r>
          <a:endParaRPr lang="ru-RU" sz="1700" dirty="0"/>
        </a:p>
      </dgm:t>
    </dgm:pt>
    <dgm:pt modelId="{9415E908-E7F6-45F5-A65D-0284EBA536F8}" type="parTrans" cxnId="{3F622B1A-905A-42E2-91A4-01A498814D26}">
      <dgm:prSet/>
      <dgm:spPr/>
      <dgm:t>
        <a:bodyPr/>
        <a:lstStyle/>
        <a:p>
          <a:endParaRPr lang="ru-RU"/>
        </a:p>
      </dgm:t>
    </dgm:pt>
    <dgm:pt modelId="{A1AF0CBA-70CC-4DBA-AA8E-537EFA95B73F}" type="sibTrans" cxnId="{3F622B1A-905A-42E2-91A4-01A498814D26}">
      <dgm:prSet/>
      <dgm:spPr/>
      <dgm:t>
        <a:bodyPr/>
        <a:lstStyle/>
        <a:p>
          <a:endParaRPr lang="ru-RU"/>
        </a:p>
      </dgm:t>
    </dgm:pt>
    <dgm:pt modelId="{DE67FD4A-FE19-4595-AA18-836553FBF122}">
      <dgm:prSet phldrT="[Текст]"/>
      <dgm:spPr/>
      <dgm:t>
        <a:bodyPr/>
        <a:lstStyle/>
        <a:p>
          <a:r>
            <a:rPr lang="ru-RU" sz="1700" dirty="0" smtClean="0"/>
            <a:t>Установка лавочек</a:t>
          </a:r>
          <a:endParaRPr lang="ru-RU" sz="1700" dirty="0"/>
        </a:p>
      </dgm:t>
    </dgm:pt>
    <dgm:pt modelId="{6768E5E2-AF5B-49A7-B6FF-2A0DB77C2ECB}" type="parTrans" cxnId="{D5B4CEF2-4102-4969-B781-DF81D81492D4}">
      <dgm:prSet/>
      <dgm:spPr/>
      <dgm:t>
        <a:bodyPr/>
        <a:lstStyle/>
        <a:p>
          <a:endParaRPr lang="ru-RU"/>
        </a:p>
      </dgm:t>
    </dgm:pt>
    <dgm:pt modelId="{9DE75601-62DC-4AAC-A2D2-FF222A99DD97}" type="sibTrans" cxnId="{D5B4CEF2-4102-4969-B781-DF81D81492D4}">
      <dgm:prSet/>
      <dgm:spPr/>
      <dgm:t>
        <a:bodyPr/>
        <a:lstStyle/>
        <a:p>
          <a:endParaRPr lang="ru-RU"/>
        </a:p>
      </dgm:t>
    </dgm:pt>
    <dgm:pt modelId="{F3A42EDB-62C8-4104-9A48-F8A4431900AC}">
      <dgm:prSet phldrT="[Текст]"/>
      <dgm:spPr/>
      <dgm:t>
        <a:bodyPr/>
        <a:lstStyle/>
        <a:p>
          <a:r>
            <a:rPr lang="ru-RU" sz="1700" dirty="0" smtClean="0"/>
            <a:t>Асфальтирование дорожек</a:t>
          </a:r>
          <a:endParaRPr lang="ru-RU" sz="1700" dirty="0"/>
        </a:p>
      </dgm:t>
    </dgm:pt>
    <dgm:pt modelId="{2CAB833D-9017-406C-B132-FDB7CD88BA5E}" type="parTrans" cxnId="{643F7CD0-2CDE-494B-B8FB-DCBFAA89B9FE}">
      <dgm:prSet/>
      <dgm:spPr/>
      <dgm:t>
        <a:bodyPr/>
        <a:lstStyle/>
        <a:p>
          <a:endParaRPr lang="ru-RU"/>
        </a:p>
      </dgm:t>
    </dgm:pt>
    <dgm:pt modelId="{7F93B532-53F7-4F71-AC8E-8F7252591509}" type="sibTrans" cxnId="{643F7CD0-2CDE-494B-B8FB-DCBFAA89B9FE}">
      <dgm:prSet/>
      <dgm:spPr/>
      <dgm:t>
        <a:bodyPr/>
        <a:lstStyle/>
        <a:p>
          <a:endParaRPr lang="ru-RU"/>
        </a:p>
      </dgm:t>
    </dgm:pt>
    <dgm:pt modelId="{835E6A85-6961-48AE-BEC8-306DE3501F1C}" type="pres">
      <dgm:prSet presAssocID="{6CCCBFA8-6FEE-4EB9-A9F6-58B90DFDF9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AA0AE-AEF2-44B6-BE19-FA0D99EB59DB}" type="pres">
      <dgm:prSet presAssocID="{14B3F5B6-64AB-4FAC-8400-E27A5DDD53E0}" presName="composite" presStyleCnt="0"/>
      <dgm:spPr/>
      <dgm:t>
        <a:bodyPr/>
        <a:lstStyle/>
        <a:p>
          <a:endParaRPr lang="ru-RU"/>
        </a:p>
      </dgm:t>
    </dgm:pt>
    <dgm:pt modelId="{477BBB3C-9919-439D-836D-2F8D8D2C8FD8}" type="pres">
      <dgm:prSet presAssocID="{14B3F5B6-64AB-4FAC-8400-E27A5DDD53E0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C51D7-90FB-467A-A704-70C43F87366A}" type="pres">
      <dgm:prSet presAssocID="{14B3F5B6-64AB-4FAC-8400-E27A5DDD53E0}" presName="rect2" presStyleLbl="fgImgPlace1" presStyleIdx="0" presStyleCnt="1" custLinFactNeighborX="277" custLinFactNeighborY="5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F622B1A-905A-42E2-91A4-01A498814D26}" srcId="{14B3F5B6-64AB-4FAC-8400-E27A5DDD53E0}" destId="{C0A44622-7458-4F85-9AA1-A647D1C5D690}" srcOrd="1" destOrd="0" parTransId="{9415E908-E7F6-45F5-A65D-0284EBA536F8}" sibTransId="{A1AF0CBA-70CC-4DBA-AA8E-537EFA95B73F}"/>
    <dgm:cxn modelId="{534A1F26-7DCA-4F22-94BE-4B81F3BC2568}" type="presOf" srcId="{DE67FD4A-FE19-4595-AA18-836553FBF122}" destId="{477BBB3C-9919-439D-836D-2F8D8D2C8FD8}" srcOrd="0" destOrd="4" presId="urn:microsoft.com/office/officeart/2008/layout/PictureStrips"/>
    <dgm:cxn modelId="{FB4E3FCB-DE0A-4534-8A70-E3684ABBC206}" srcId="{6CCCBFA8-6FEE-4EB9-A9F6-58B90DFDF90B}" destId="{14B3F5B6-64AB-4FAC-8400-E27A5DDD53E0}" srcOrd="0" destOrd="0" parTransId="{9DDE4B75-A8D5-4A55-A6F7-F5306EA1ED0E}" sibTransId="{3F2F38E4-089C-4CB3-B24E-5F6738DCDB7F}"/>
    <dgm:cxn modelId="{004A9B8B-18EE-4D78-BD30-B619B21A208E}" type="presOf" srcId="{14B3F5B6-64AB-4FAC-8400-E27A5DDD53E0}" destId="{477BBB3C-9919-439D-836D-2F8D8D2C8FD8}" srcOrd="0" destOrd="0" presId="urn:microsoft.com/office/officeart/2008/layout/PictureStrips"/>
    <dgm:cxn modelId="{643F7CD0-2CDE-494B-B8FB-DCBFAA89B9FE}" srcId="{14B3F5B6-64AB-4FAC-8400-E27A5DDD53E0}" destId="{F3A42EDB-62C8-4104-9A48-F8A4431900AC}" srcOrd="2" destOrd="0" parTransId="{2CAB833D-9017-406C-B132-FDB7CD88BA5E}" sibTransId="{7F93B532-53F7-4F71-AC8E-8F7252591509}"/>
    <dgm:cxn modelId="{69251C2C-E95D-45F9-87E8-399760746351}" type="presOf" srcId="{F3A42EDB-62C8-4104-9A48-F8A4431900AC}" destId="{477BBB3C-9919-439D-836D-2F8D8D2C8FD8}" srcOrd="0" destOrd="3" presId="urn:microsoft.com/office/officeart/2008/layout/PictureStrips"/>
    <dgm:cxn modelId="{76321DC3-78E2-4189-8E9E-23C769074CC4}" type="presOf" srcId="{9B041913-3F8E-4CDC-83C6-C70611E35A00}" destId="{477BBB3C-9919-439D-836D-2F8D8D2C8FD8}" srcOrd="0" destOrd="1" presId="urn:microsoft.com/office/officeart/2008/layout/PictureStrips"/>
    <dgm:cxn modelId="{FE0364FD-6BE0-4A85-8D24-1D6E8111354A}" type="presOf" srcId="{C0A44622-7458-4F85-9AA1-A647D1C5D690}" destId="{477BBB3C-9919-439D-836D-2F8D8D2C8FD8}" srcOrd="0" destOrd="2" presId="urn:microsoft.com/office/officeart/2008/layout/PictureStrips"/>
    <dgm:cxn modelId="{73A70C51-884A-42F5-8B66-A37FAE2C6D0B}" srcId="{14B3F5B6-64AB-4FAC-8400-E27A5DDD53E0}" destId="{9B041913-3F8E-4CDC-83C6-C70611E35A00}" srcOrd="0" destOrd="0" parTransId="{156BB4EE-261B-4040-B9B3-A610DA1B3D01}" sibTransId="{C0B9BCA9-C43B-49A7-AF5A-CFFF7A5B5176}"/>
    <dgm:cxn modelId="{AE7640DE-6259-4B55-A5C0-635986E172CA}" type="presOf" srcId="{6CCCBFA8-6FEE-4EB9-A9F6-58B90DFDF90B}" destId="{835E6A85-6961-48AE-BEC8-306DE3501F1C}" srcOrd="0" destOrd="0" presId="urn:microsoft.com/office/officeart/2008/layout/PictureStrips"/>
    <dgm:cxn modelId="{D5B4CEF2-4102-4969-B781-DF81D81492D4}" srcId="{14B3F5B6-64AB-4FAC-8400-E27A5DDD53E0}" destId="{DE67FD4A-FE19-4595-AA18-836553FBF122}" srcOrd="3" destOrd="0" parTransId="{6768E5E2-AF5B-49A7-B6FF-2A0DB77C2ECB}" sibTransId="{9DE75601-62DC-4AAC-A2D2-FF222A99DD97}"/>
    <dgm:cxn modelId="{C9C0C4FA-AD19-4FF5-8223-B2024D7841DA}" type="presParOf" srcId="{835E6A85-6961-48AE-BEC8-306DE3501F1C}" destId="{75FAA0AE-AEF2-44B6-BE19-FA0D99EB59DB}" srcOrd="0" destOrd="0" presId="urn:microsoft.com/office/officeart/2008/layout/PictureStrips"/>
    <dgm:cxn modelId="{D96BC81D-4918-4312-B6FC-CC7C19607D26}" type="presParOf" srcId="{75FAA0AE-AEF2-44B6-BE19-FA0D99EB59DB}" destId="{477BBB3C-9919-439D-836D-2F8D8D2C8FD8}" srcOrd="0" destOrd="0" presId="urn:microsoft.com/office/officeart/2008/layout/PictureStrips"/>
    <dgm:cxn modelId="{576DB1B5-6438-485D-A5D6-07DF3F6AC8F2}" type="presParOf" srcId="{75FAA0AE-AEF2-44B6-BE19-FA0D99EB59DB}" destId="{C13C51D7-90FB-467A-A704-70C43F87366A}" srcOrd="1" destOrd="0" presId="urn:microsoft.com/office/officeart/2008/layout/PictureStrip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BE812-0DA9-48E6-864A-BCC1DD38368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1E28E-84EE-46E9-92D1-020681F92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F5D4-7DC2-47AD-ABD4-54FD188162E6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85E-782A-4F0E-8574-532248665626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C1E3-E47E-49C9-A362-0C309962A3E9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495C-B38D-4325-90B5-36F36D63268A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D9D4-966D-43CA-96BD-4E9954A8B23F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6BA7-BE75-4989-B1AD-D7BCBD6466D2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5A76-26E6-4036-8745-2EED4CB503F5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79EF-992F-47C5-9AB9-D3F5BCF4DFDB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2479-2E19-4AF4-B4AD-507A244D56B4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F169-834E-49D3-9D6A-A59513B1DEAD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B5E-9A76-46A7-8F50-1629EE9791EF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B875-7857-47CF-AEED-E9B3F4AFF442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FFF4-FEFB-4317-AF73-C47D92DA7EFA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044" y="2971800"/>
            <a:ext cx="8890956" cy="2133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председателя Думы городского округа Спасск-Дальний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деятельности Думы городского округа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 за 2019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1295400"/>
            <a:ext cx="3657600" cy="32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FFFF00"/>
                </a:solidFill>
              </a:rPr>
              <a:pPr/>
              <a:t>1</a:t>
            </a:fld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7" name="Picture 1" descr="D:\_На размещение\от Думы\slide0001_image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1000"/>
            <a:ext cx="1371600" cy="1851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3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Совместное выездное заседание комиссий Думы городского округа Спасск-Дальний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КГБУЗ «Спасская городская детская поликлиника»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4" name="Picture 2" descr="C:\TEMP\IMG_7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3657600" cy="2438400"/>
          </a:xfrm>
          <a:prstGeom prst="rect">
            <a:avLst/>
          </a:prstGeom>
          <a:noFill/>
        </p:spPr>
      </p:pic>
      <p:pic>
        <p:nvPicPr>
          <p:cNvPr id="13315" name="Picture 3" descr="C:\TEMP\IMG_7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447800"/>
            <a:ext cx="3657600" cy="2438400"/>
          </a:xfrm>
          <a:prstGeom prst="rect">
            <a:avLst/>
          </a:prstGeom>
          <a:noFill/>
        </p:spPr>
      </p:pic>
      <p:pic>
        <p:nvPicPr>
          <p:cNvPr id="13316" name="Picture 4" descr="C:\TEMP\IMG_7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038600"/>
            <a:ext cx="3657600" cy="24384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FFFF00"/>
                </a:solidFill>
              </a:rPr>
              <a:pPr/>
              <a:t>10</a:t>
            </a:fld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3313" name="Picture 1" descr="C:\TEMP\IMG_73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447800"/>
            <a:ext cx="36576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 финансово-бюджетного регулирования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11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04800" y="8382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бюджета городского округа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2020 года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12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04800" y="838200"/>
          <a:ext cx="853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5410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09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предусмотрена заработная плата и плата за коммунальные платежи – 100%;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09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увеличены расходы на ремонт дорог;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09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выделены  средства субсидий на поддержку культуры, развитие спортивной инфраструктуры, ремонт общеобразовательных учреждений.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_На сайт\на слайды Дума\слайд 13 Деятельность постоянных комиссий Думы\IMG_0015.JPG"/>
          <p:cNvPicPr>
            <a:picLocks noChangeAspect="1" noChangeArrowheads="1"/>
          </p:cNvPicPr>
          <p:nvPr/>
        </p:nvPicPr>
        <p:blipFill>
          <a:blip r:embed="rId2" cstate="print"/>
          <a:srcRect t="23684"/>
          <a:stretch>
            <a:fillRect/>
          </a:stretch>
        </p:blipFill>
        <p:spPr bwMode="auto">
          <a:xfrm>
            <a:off x="304800" y="4343400"/>
            <a:ext cx="3962400" cy="2015959"/>
          </a:xfrm>
          <a:prstGeom prst="rect">
            <a:avLst/>
          </a:prstGeom>
          <a:noFill/>
        </p:spPr>
      </p:pic>
      <p:pic>
        <p:nvPicPr>
          <p:cNvPr id="11268" name="Picture 4" descr="C:\_На сайт\на слайды Дума\слайд 13 Деятельность постоянных комиссий Думы\IMG_0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3505200" cy="2286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постоянных комиссий Думы городского округа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5" name="Picture 1" descr="C:\_На сайт\на слайды Дума\слайд 13 Деятельность постоянных комиссий Думы\IMG_9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4191000"/>
            <a:ext cx="3429000" cy="2133600"/>
          </a:xfrm>
          <a:prstGeom prst="rect">
            <a:avLst/>
          </a:prstGeom>
          <a:noFill/>
        </p:spPr>
      </p:pic>
      <p:pic>
        <p:nvPicPr>
          <p:cNvPr id="11266" name="Picture 2" descr="C:\_На сайт\на слайды Дума\слайд 13 Деятельность постоянных комиссий Думы\IMG_4204.JPG"/>
          <p:cNvPicPr>
            <a:picLocks noChangeAspect="1" noChangeArrowheads="1"/>
          </p:cNvPicPr>
          <p:nvPr/>
        </p:nvPicPr>
        <p:blipFill>
          <a:blip r:embed="rId5" cstate="print"/>
          <a:srcRect t="31250"/>
          <a:stretch>
            <a:fillRect/>
          </a:stretch>
        </p:blipFill>
        <p:spPr bwMode="auto">
          <a:xfrm>
            <a:off x="609600" y="1143000"/>
            <a:ext cx="3657600" cy="19812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13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1267" name="Picture 3" descr="C:\_На сайт\на слайды Дума\слайд 13 Деятельность постоянных комиссий Думы\IMG_3642.JPG"/>
          <p:cNvPicPr>
            <a:picLocks noChangeAspect="1" noChangeArrowheads="1"/>
          </p:cNvPicPr>
          <p:nvPr/>
        </p:nvPicPr>
        <p:blipFill>
          <a:blip r:embed="rId6" cstate="print"/>
          <a:srcRect t="20455"/>
          <a:stretch>
            <a:fillRect/>
          </a:stretch>
        </p:blipFill>
        <p:spPr bwMode="auto">
          <a:xfrm>
            <a:off x="3048000" y="2362200"/>
            <a:ext cx="3657600" cy="1939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Количественные показатели деятельности комиссии по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–налоговой политике и финансовым ресурсам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14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419600" y="1752600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заседаний – 11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вопросов – 57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вопросов по основной  деятельности – 27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муниципальных программ - 30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_На сайт\Дума-Отчет\на слайды Дума\в 14 слайд добавить\IMG_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36576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Количественные показатели деятельности комиссии по экономике и муниципальной собственности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15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72000" y="1752600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заседаний – 10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вопросов – 31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вопросов по основной деятельности – 23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муниципальных программ - 8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C:\_На сайт\Дума-Отчет\на слайды Дума\в 15 слайд лобавит\эта хорошая.JPG"/>
          <p:cNvPicPr>
            <a:picLocks noChangeAspect="1" noChangeArrowheads="1"/>
          </p:cNvPicPr>
          <p:nvPr/>
        </p:nvPicPr>
        <p:blipFill>
          <a:blip r:embed="rId2"/>
          <a:srcRect l="9882" r="35770"/>
          <a:stretch>
            <a:fillRect/>
          </a:stretch>
        </p:blipFill>
        <p:spPr bwMode="auto">
          <a:xfrm>
            <a:off x="152400" y="1143000"/>
            <a:ext cx="4267200" cy="5237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Количественные показатели деятельности комиссии по социальным вопросам и защите прав граждан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FFFF00"/>
                </a:solidFill>
              </a:rPr>
              <a:pPr/>
              <a:t>16</a:t>
            </a:fld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67200" y="1905000"/>
            <a:ext cx="487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заседаний – 10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вопросов – 33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вопросов по основной деятельности – 20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муниципальных программ – 13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3074" name="Picture 2" descr="C:\_На сайт\Дума-Отчет\на слайды Дума\в 16 слайд добавить\IMG_0957.JPG"/>
          <p:cNvPicPr>
            <a:picLocks noChangeAspect="1" noChangeArrowheads="1"/>
          </p:cNvPicPr>
          <p:nvPr/>
        </p:nvPicPr>
        <p:blipFill>
          <a:blip r:embed="rId2"/>
          <a:srcRect l="12933" r="27867"/>
          <a:stretch>
            <a:fillRect/>
          </a:stretch>
        </p:blipFill>
        <p:spPr bwMode="auto">
          <a:xfrm>
            <a:off x="152400" y="1343025"/>
            <a:ext cx="4015637" cy="452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Количественные показатели деятельности комиссии по регламенту,  депутатской  этике  и  вопросам местного самоуправления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FFFF00"/>
                </a:solidFill>
              </a:rPr>
              <a:pPr/>
              <a:t>17</a:t>
            </a:fld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72000" y="1752600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заседаний – 11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вопросов – 39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вопросов по основной деятельности – 33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муниципальных программ - 6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4098" name="Picture 2" descr="C:\_На сайт\Дума-Отчет\на слайды Дума\в  17 слайд добавить\IMG_0979.JPG"/>
          <p:cNvPicPr>
            <a:picLocks noChangeAspect="1" noChangeArrowheads="1"/>
          </p:cNvPicPr>
          <p:nvPr/>
        </p:nvPicPr>
        <p:blipFill>
          <a:blip r:embed="rId2"/>
          <a:srcRect l="16000" r="21600"/>
          <a:stretch>
            <a:fillRect/>
          </a:stretch>
        </p:blipFill>
        <p:spPr bwMode="auto">
          <a:xfrm>
            <a:off x="125439" y="1295400"/>
            <a:ext cx="4446561" cy="475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1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Количественные показатели деятельности комиссии по строительству и  ЖКХ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18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72000" y="1752600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заседаний – 12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вопросов – 73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вопросов по основной  деятельности – 37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рассмотренных муниципальных программ - 36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5122" name="Picture 2" descr="C:\_На сайт\Дума-Отчет\на слайды Дума\в 18 слайд добавить\IMG_0844.JPG"/>
          <p:cNvPicPr>
            <a:picLocks noChangeAspect="1" noChangeArrowheads="1"/>
          </p:cNvPicPr>
          <p:nvPr/>
        </p:nvPicPr>
        <p:blipFill>
          <a:blip r:embed="rId2"/>
          <a:srcRect l="20667" r="5733"/>
          <a:stretch>
            <a:fillRect/>
          </a:stretch>
        </p:blipFill>
        <p:spPr bwMode="auto">
          <a:xfrm>
            <a:off x="43793" y="1458912"/>
            <a:ext cx="4528207" cy="4103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Взаимодействие с исполнительной властью города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19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0070C0"/>
                </a:solidFill>
              </a:rPr>
              <a:t>Депутаты принимают участие в работе: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500" b="1" dirty="0" smtClean="0">
                <a:solidFill>
                  <a:srgbClr val="002060"/>
                </a:solidFill>
              </a:rPr>
              <a:t>Совета при главе Администрации городского округа </a:t>
            </a:r>
            <a:r>
              <a:rPr lang="ru-RU" sz="2500" b="1" dirty="0" err="1" smtClean="0">
                <a:solidFill>
                  <a:srgbClr val="002060"/>
                </a:solidFill>
              </a:rPr>
              <a:t>Спасск-Дальний</a:t>
            </a:r>
            <a:r>
              <a:rPr lang="ru-RU" sz="2500" b="1" dirty="0" smtClean="0">
                <a:solidFill>
                  <a:srgbClr val="002060"/>
                </a:solidFill>
              </a:rPr>
              <a:t> по реализации приоритетных национальных проектов в городском округе </a:t>
            </a:r>
            <a:r>
              <a:rPr lang="ru-RU" sz="2500" b="1" dirty="0" err="1" smtClean="0">
                <a:solidFill>
                  <a:srgbClr val="002060"/>
                </a:solidFill>
              </a:rPr>
              <a:t>Спасск-Дальний</a:t>
            </a:r>
            <a:r>
              <a:rPr lang="ru-RU" sz="2500" b="1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500" b="1" dirty="0" smtClean="0">
                <a:solidFill>
                  <a:srgbClr val="002060"/>
                </a:solidFill>
              </a:rPr>
              <a:t> Комиссии по рассмотрению показателей экономической эффективности деятельности муниципальных унитарных предприятий;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500" b="1" dirty="0" smtClean="0">
                <a:solidFill>
                  <a:srgbClr val="002060"/>
                </a:solidFill>
              </a:rPr>
              <a:t> Совета по содействию развития малого и среднего  предпринимательства при главе Администрации городского округа </a:t>
            </a:r>
            <a:r>
              <a:rPr lang="ru-RU" sz="2500" b="1" dirty="0" err="1" smtClean="0">
                <a:solidFill>
                  <a:srgbClr val="002060"/>
                </a:solidFill>
              </a:rPr>
              <a:t>Спасск-Дальний</a:t>
            </a:r>
            <a:r>
              <a:rPr lang="ru-RU" sz="2500" b="1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500" b="1" dirty="0" smtClean="0">
                <a:solidFill>
                  <a:srgbClr val="002060"/>
                </a:solidFill>
              </a:rPr>
              <a:t> Всего принимают участие в работе 40 комиссий, штабов, рабочих групп Администрации городского округа.</a:t>
            </a:r>
            <a:endParaRPr lang="ru-RU" sz="2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000446" cy="533399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Губернатором Приморского края</a:t>
            </a:r>
            <a:b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Олегом Кожемяко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FFFF00"/>
                </a:solidFill>
              </a:rPr>
              <a:pPr/>
              <a:t>2</a:t>
            </a:fld>
            <a:endParaRPr lang="en-US" sz="2000" b="1">
              <a:solidFill>
                <a:srgbClr val="FFFF00"/>
              </a:solidFill>
            </a:endParaRPr>
          </a:p>
        </p:txBody>
      </p:sp>
      <p:pic>
        <p:nvPicPr>
          <p:cNvPr id="1029" name="Picture 5" descr="C:\_На сайт\на слайды Дума\слайд 2Встреча с Губернатором Приморского края Олегом Кожемяко\IMG_7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667000"/>
            <a:ext cx="5872163" cy="4016375"/>
          </a:xfrm>
          <a:prstGeom prst="rect">
            <a:avLst/>
          </a:prstGeom>
          <a:noFill/>
        </p:spPr>
      </p:pic>
      <p:pic>
        <p:nvPicPr>
          <p:cNvPr id="1028" name="Picture 4" descr="C:\_На сайт\на слайды Дума\слайд 2Встреча с Губернатором Приморского края Олегом Кожемяко\IMG_7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838200"/>
            <a:ext cx="5029200" cy="340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Реализация программы в 2019 году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53070380"/>
              </p:ext>
            </p:extLst>
          </p:nvPr>
        </p:nvGraphicFramePr>
        <p:xfrm>
          <a:off x="1785918" y="428604"/>
          <a:ext cx="7358082" cy="211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038853146"/>
              </p:ext>
            </p:extLst>
          </p:nvPr>
        </p:nvGraphicFramePr>
        <p:xfrm>
          <a:off x="-142908" y="2428868"/>
          <a:ext cx="6357982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05680901"/>
              </p:ext>
            </p:extLst>
          </p:nvPr>
        </p:nvGraphicFramePr>
        <p:xfrm>
          <a:off x="1500166" y="4409752"/>
          <a:ext cx="740143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 с  вышестоящими органами</a:t>
            </a:r>
          </a:p>
        </p:txBody>
      </p:sp>
      <p:pic>
        <p:nvPicPr>
          <p:cNvPr id="37892" name="Picture 4" descr="C:\_На сайт\на слайды Дума\слайд 21 взаимодействие с вышестоящими органми\IMG_2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86200"/>
            <a:ext cx="4286250" cy="2857500"/>
          </a:xfrm>
          <a:prstGeom prst="rect">
            <a:avLst/>
          </a:prstGeom>
          <a:noFill/>
        </p:spPr>
      </p:pic>
      <p:pic>
        <p:nvPicPr>
          <p:cNvPr id="37894" name="Picture 6" descr="C:\_На сайт\на слайды Дума\слайд 21 взаимодействие с вышестоящими органми\IMG_1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52600"/>
            <a:ext cx="4743450" cy="31623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21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7891" name="Picture 3" descr="C:\_На сайт\на слайды Дума\слайд 21 взаимодействие с вышестоящими органми\IMG_2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3829050" cy="255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:\_На сайт\на слайды Дума\слайд 22 взаимодействие с КСП\IMG_0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33800"/>
            <a:ext cx="4133850" cy="27559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Контрольно-счетной палатой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22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8915" name="Picture 3" descr="C:\_На сайт\на слайды Дума\слайд 22 взаимодействие с КСП\IMG_5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689350" cy="5534025"/>
          </a:xfrm>
          <a:prstGeom prst="rect">
            <a:avLst/>
          </a:prstGeom>
          <a:noFill/>
        </p:spPr>
      </p:pic>
      <p:pic>
        <p:nvPicPr>
          <p:cNvPr id="38914" name="Picture 2" descr="C:\_На сайт\на слайды Дума\слайд 22 взаимодействие с КСП\IMG_9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85800"/>
            <a:ext cx="4191000" cy="279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Иная деятельность Думы городского округа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23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_На сайт\Дума-Отчет\на слайды Дума\22.1 иная деятельностьмероприятия\IMG_9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3962400" cy="2641600"/>
          </a:xfrm>
          <a:prstGeom prst="rect">
            <a:avLst/>
          </a:prstGeom>
          <a:noFill/>
        </p:spPr>
      </p:pic>
      <p:pic>
        <p:nvPicPr>
          <p:cNvPr id="6147" name="Picture 3" descr="C:\_На сайт\Дума-Отчет\на слайды Дума\22.1 иная деятельностьмероприятия\IMG_7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3962400" cy="2641600"/>
          </a:xfrm>
          <a:prstGeom prst="rect">
            <a:avLst/>
          </a:prstGeom>
          <a:noFill/>
        </p:spPr>
      </p:pic>
      <p:pic>
        <p:nvPicPr>
          <p:cNvPr id="6148" name="Picture 4" descr="C:\_На сайт\Дума-Отчет\на слайды Дума\22.1 иная деятельностьмероприятия\IMG_5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3962400" cy="2641600"/>
          </a:xfrm>
          <a:prstGeom prst="rect">
            <a:avLst/>
          </a:prstGeom>
          <a:noFill/>
        </p:spPr>
      </p:pic>
      <p:pic>
        <p:nvPicPr>
          <p:cNvPr id="6149" name="Picture 5" descr="C:\_На сайт\Дума-Отчет\на слайды Дума\22.1 иная деятельностьмероприятия\IMG_1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38200"/>
            <a:ext cx="3657600" cy="2438400"/>
          </a:xfrm>
          <a:prstGeom prst="rect">
            <a:avLst/>
          </a:prstGeom>
          <a:noFill/>
        </p:spPr>
      </p:pic>
      <p:pic>
        <p:nvPicPr>
          <p:cNvPr id="6150" name="Picture 6" descr="C:\_На сайт\Дума-Отчет\на слайды Дума\22.1 иная деятельностьмероприятия\IMG_03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514600"/>
            <a:ext cx="3352800" cy="22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Итоги работы с  обращениями  граждан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FFFF00"/>
                </a:solidFill>
              </a:rPr>
              <a:pPr/>
              <a:t>24</a:t>
            </a:fld>
            <a:endParaRPr 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" y="838200"/>
          <a:ext cx="8839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избирателей о деятельности Думы.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Работа со средствами массовой информации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FFFF00"/>
                </a:solidFill>
              </a:rPr>
              <a:pPr/>
              <a:t>25</a:t>
            </a:fld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14000" t="9664" r="12000"/>
          <a:stretch>
            <a:fillRect/>
          </a:stretch>
        </p:blipFill>
        <p:spPr bwMode="auto">
          <a:xfrm>
            <a:off x="152401" y="838202"/>
            <a:ext cx="5943600" cy="396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adm\Downloads\image-23-03-20-01-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43000"/>
            <a:ext cx="3000660" cy="5337175"/>
          </a:xfrm>
          <a:prstGeom prst="rect">
            <a:avLst/>
          </a:prstGeom>
          <a:noFill/>
        </p:spPr>
      </p:pic>
      <p:pic>
        <p:nvPicPr>
          <p:cNvPr id="5122" name="Picture 2" descr="C:\_На сайт\Буфер обмена02.jpg"/>
          <p:cNvPicPr>
            <a:picLocks noChangeAspect="1" noChangeArrowheads="1"/>
          </p:cNvPicPr>
          <p:nvPr/>
        </p:nvPicPr>
        <p:blipFill>
          <a:blip r:embed="rId4"/>
          <a:srcRect l="23616" t="26134" r="40961"/>
          <a:stretch>
            <a:fillRect/>
          </a:stretch>
        </p:blipFill>
        <p:spPr bwMode="auto">
          <a:xfrm>
            <a:off x="914400" y="3886200"/>
            <a:ext cx="1981200" cy="2799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молодежного парламентаризма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FFFF00"/>
                </a:solidFill>
              </a:rPr>
              <a:pPr/>
              <a:t>26</a:t>
            </a:fld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39941" name="Picture 5" descr="C:\_На сайт\на слайды Дума\слайд 25 Молодежный парламент\IMG_2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971800"/>
            <a:ext cx="4857750" cy="3238500"/>
          </a:xfrm>
          <a:prstGeom prst="rect">
            <a:avLst/>
          </a:prstGeom>
          <a:noFill/>
        </p:spPr>
      </p:pic>
      <p:pic>
        <p:nvPicPr>
          <p:cNvPr id="39939" name="Picture 3" descr="C:\_На сайт\на слайды Дума\слайд 25 Молодежный парламент\IMG_2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3400"/>
            <a:ext cx="4876800" cy="325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Молодежного Парламента городского округа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мероприятиях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FFFF00"/>
                </a:solidFill>
              </a:rPr>
              <a:pPr/>
              <a:t>27</a:t>
            </a:fld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40964" name="Picture 4" descr="C:\_На сайт\на слайды Дума\слайд 26 мероприятия МП\IMG_4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91000"/>
            <a:ext cx="3429000" cy="2286000"/>
          </a:xfrm>
          <a:prstGeom prst="rect">
            <a:avLst/>
          </a:prstGeom>
          <a:noFill/>
        </p:spPr>
      </p:pic>
      <p:pic>
        <p:nvPicPr>
          <p:cNvPr id="40965" name="Picture 5" descr="C:\_На сайт\на слайды Дума\слайд 26 мероприятия МП\IMG_4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3505200" cy="2336800"/>
          </a:xfrm>
          <a:prstGeom prst="rect">
            <a:avLst/>
          </a:prstGeom>
          <a:noFill/>
        </p:spPr>
      </p:pic>
      <p:pic>
        <p:nvPicPr>
          <p:cNvPr id="40968" name="Picture 8" descr="C:\_На сайт\на слайды Дума\слайд 26 мероприятия МП\IMG_2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43400"/>
            <a:ext cx="3244850" cy="2163233"/>
          </a:xfrm>
          <a:prstGeom prst="rect">
            <a:avLst/>
          </a:prstGeom>
          <a:noFill/>
        </p:spPr>
      </p:pic>
      <p:pic>
        <p:nvPicPr>
          <p:cNvPr id="40966" name="Picture 6" descr="C:\_На сайт\на слайды Дума\слайд 26 мероприятия МП\IMG_4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3649" y="969432"/>
            <a:ext cx="3460751" cy="2307167"/>
          </a:xfrm>
          <a:prstGeom prst="rect">
            <a:avLst/>
          </a:prstGeom>
          <a:noFill/>
        </p:spPr>
      </p:pic>
      <p:pic>
        <p:nvPicPr>
          <p:cNvPr id="40962" name="Picture 2" descr="C:\_На сайт\на слайды Дума\слайд 26 мероприятия МП\IMG_45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362200"/>
            <a:ext cx="36576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Документооборот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FFFF00"/>
                </a:solidFill>
              </a:rPr>
              <a:pPr/>
              <a:t>28</a:t>
            </a:fld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09600" y="990600"/>
            <a:ext cx="8077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360 входящей корреспонденции;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329 исходящих документов;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 проектов решений.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_На сайт\Дума-Отчет\sear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05000"/>
            <a:ext cx="3962400" cy="3726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667000"/>
            <a:ext cx="9000445" cy="13743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</a:t>
            </a:r>
            <a:r>
              <a:rPr lang="ru-RU" sz="7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 внимание!</a:t>
            </a:r>
            <a:r>
              <a:rPr kumimoji="0" lang="ru-RU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29</a:t>
            </a:fld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Дума городского округа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3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_На сайт\на слайды Дума\слайд 3 Дума\IMG_7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3886200" cy="2590800"/>
          </a:xfrm>
          <a:prstGeom prst="rect">
            <a:avLst/>
          </a:prstGeom>
          <a:noFill/>
        </p:spPr>
      </p:pic>
      <p:pic>
        <p:nvPicPr>
          <p:cNvPr id="2053" name="Picture 5" descr="C:\_На сайт\на слайды Дума\слайд 3 Дума\IMG_00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81400"/>
            <a:ext cx="4572000" cy="3048000"/>
          </a:xfrm>
          <a:prstGeom prst="rect">
            <a:avLst/>
          </a:prstGeom>
          <a:noFill/>
        </p:spPr>
      </p:pic>
      <p:pic>
        <p:nvPicPr>
          <p:cNvPr id="2054" name="Picture 6" descr="C:\_На сайт\на слайды Дума\слайд 3 Дума\IMG_0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2420" y="685800"/>
            <a:ext cx="3954379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проекты реализуемые в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городском округе Спасск-Дальний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4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400" y="3515308"/>
            <a:ext cx="880422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Национальные программы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9200" y="990600"/>
            <a:ext cx="1847056" cy="22006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Демография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22800" y="990600"/>
            <a:ext cx="1955068" cy="22006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Здравоохранение 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18536" y="990600"/>
            <a:ext cx="1919064" cy="22006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Образование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18536" y="4343400"/>
            <a:ext cx="1919064" cy="23762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Предпринимательство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2800" y="4343400"/>
            <a:ext cx="1955068" cy="23762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Цифровая экономика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9200" y="4343400"/>
            <a:ext cx="1847056" cy="23762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Жилье и городская среда</a:t>
            </a:r>
            <a:endParaRPr lang="ru-RU" sz="20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3251200" y="403860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435600" y="4051300"/>
            <a:ext cx="288032" cy="27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607300" y="4051300"/>
            <a:ext cx="288032" cy="27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3251200" y="3187700"/>
            <a:ext cx="288032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7607300" y="3187700"/>
            <a:ext cx="288032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5448300" y="3213100"/>
            <a:ext cx="288032" cy="2666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5600" y="990600"/>
            <a:ext cx="1847056" cy="22006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Экология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5600" y="4343400"/>
            <a:ext cx="1847056" cy="23762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Культура</a:t>
            </a:r>
            <a:endParaRPr lang="ru-RU" sz="20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1117600" y="405130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1143000" y="3187700"/>
            <a:ext cx="288032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статистические показатели  нормотворческого процесса по областям правового регулирования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5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14"/>
          <p:cNvGraphicFramePr>
            <a:graphicFrameLocks noGrp="1"/>
          </p:cNvGraphicFramePr>
          <p:nvPr>
            <p:ph sz="half" idx="4294967295"/>
          </p:nvPr>
        </p:nvGraphicFramePr>
        <p:xfrm>
          <a:off x="0" y="990600"/>
          <a:ext cx="931378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Устав городского округа Спасск-Дальний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6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Внесены изменения в городской Устав, в том числе: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об обязанности депутатов соблюдать ограничения и запреты;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об ответственности  депутатов, выборного должностного лица, за представление недостоверных или неполных сведений о своих доходах;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о закреплении официального опубликования муниципальных правовых актов   в сетевом издании «Официальный сайт правовой информации» и на портале Минюста России.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депутатов в публичных слушаниях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_На сайт\на слайды Дума\слайд 7 публичные слушания\IMG_9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3886200" cy="2590800"/>
          </a:xfrm>
          <a:prstGeom prst="rect">
            <a:avLst/>
          </a:prstGeom>
          <a:noFill/>
        </p:spPr>
      </p:pic>
      <p:pic>
        <p:nvPicPr>
          <p:cNvPr id="16387" name="Picture 3" descr="C:\_На сайт\на слайды Дума\слайд 7 публичные слушания\IMG_9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327400"/>
            <a:ext cx="4838700" cy="3225800"/>
          </a:xfrm>
          <a:prstGeom prst="rect">
            <a:avLst/>
          </a:prstGeom>
          <a:noFill/>
        </p:spPr>
      </p:pic>
      <p:pic>
        <p:nvPicPr>
          <p:cNvPr id="16385" name="Picture 1" descr="C:\_На сайт\на слайды Дума\слайд 7 публичные слушания\IMG_9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0" y="533400"/>
            <a:ext cx="3886200" cy="25908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7</a:t>
            </a:fld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Контрольная деятельность Думы городского округа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2019 году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1" name="Picture 1" descr="C:\_На сайт\на слайды Дума\слайд 8 Контрольная деятельность\IMG_5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2" y="1143000"/>
            <a:ext cx="4343398" cy="2895600"/>
          </a:xfrm>
          <a:prstGeom prst="rect">
            <a:avLst/>
          </a:prstGeom>
          <a:noFill/>
        </p:spPr>
      </p:pic>
      <p:pic>
        <p:nvPicPr>
          <p:cNvPr id="15362" name="Picture 2" descr="C:\_На сайт\на слайды Дума\слайд 8 Контрольная деятельность\IMG_3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4343400" cy="2895600"/>
          </a:xfrm>
          <a:prstGeom prst="rect">
            <a:avLst/>
          </a:prstGeom>
          <a:noFill/>
        </p:spPr>
      </p:pic>
      <p:pic>
        <p:nvPicPr>
          <p:cNvPr id="15363" name="Picture 3" descr="C:\_На сайт\на слайды Дума\слайд 8 Контрольная деятельность\IMG_2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91000"/>
            <a:ext cx="4114800" cy="254098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8</a:t>
            </a:fld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03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Совместное выездное заседание комиссий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Думы городского округа Спасск-Дальний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3" descr="C:\_На сайт\на слайды Дума\слайд 9 выездное заседание\IMG_9135.JPG"/>
          <p:cNvPicPr>
            <a:picLocks noChangeAspect="1" noChangeArrowheads="1"/>
          </p:cNvPicPr>
          <p:nvPr/>
        </p:nvPicPr>
        <p:blipFill>
          <a:blip r:embed="rId2" cstate="print"/>
          <a:srcRect b="17839"/>
          <a:stretch>
            <a:fillRect/>
          </a:stretch>
        </p:blipFill>
        <p:spPr bwMode="auto">
          <a:xfrm>
            <a:off x="304800" y="4038600"/>
            <a:ext cx="4173492" cy="2286000"/>
          </a:xfrm>
          <a:prstGeom prst="rect">
            <a:avLst/>
          </a:prstGeom>
          <a:noFill/>
        </p:spPr>
      </p:pic>
      <p:pic>
        <p:nvPicPr>
          <p:cNvPr id="14340" name="Picture 4" descr="C:\_На сайт\на слайды Дума\слайд 9 выездное заседание\IMG_9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3657599" cy="2438400"/>
          </a:xfrm>
          <a:prstGeom prst="rect">
            <a:avLst/>
          </a:prstGeom>
          <a:noFill/>
        </p:spPr>
      </p:pic>
      <p:pic>
        <p:nvPicPr>
          <p:cNvPr id="14341" name="Picture 5" descr="C:\_На сайт\на слайды Дума\слайд 9 выездное заседание\IMG_9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86200"/>
            <a:ext cx="3657600" cy="24384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z="2000" b="1" smtClean="0">
                <a:solidFill>
                  <a:srgbClr val="002060"/>
                </a:solidFill>
              </a:rPr>
              <a:pPr/>
              <a:t>9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4337" name="Picture 1" descr="C:\_На сайт\на слайды Дума\слайд 9 выездное заседание\IMG_9265.JPG"/>
          <p:cNvPicPr>
            <a:picLocks noChangeAspect="1" noChangeArrowheads="1"/>
          </p:cNvPicPr>
          <p:nvPr/>
        </p:nvPicPr>
        <p:blipFill>
          <a:blip r:embed="rId5" cstate="print"/>
          <a:srcRect t="22052"/>
          <a:stretch>
            <a:fillRect/>
          </a:stretch>
        </p:blipFill>
        <p:spPr bwMode="auto">
          <a:xfrm>
            <a:off x="304800" y="1447800"/>
            <a:ext cx="4146550" cy="2154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556</Words>
  <Application>Microsoft Office PowerPoint</Application>
  <PresentationFormat>Экран (4:3)</PresentationFormat>
  <Paragraphs>119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председателя Думы городского округа Спасск-Дальний о деятельности Думы городского округа  Спасск-Дальний за 2019 год</vt:lpstr>
      <vt:lpstr> Встреча с Губернатором Приморского края  Олегом Кожемяко</vt:lpstr>
      <vt:lpstr>Дума городского округа Спасск-Дальний</vt:lpstr>
      <vt:lpstr>Национальные проекты реализуемые в  городском округе Спасск-Дальний</vt:lpstr>
      <vt:lpstr>Основные статистические показатели  нормотворческого процесса по областям правового регулирования</vt:lpstr>
      <vt:lpstr> Изменения в Устав городского округа Спасск-Дальний</vt:lpstr>
      <vt:lpstr>Участие депутатов в публичных слушаниях</vt:lpstr>
      <vt:lpstr>Контрольная деятельность Думы городского округа Спасск-Дальний в 2019 году</vt:lpstr>
      <vt:lpstr>Совместное выездное заседание комиссий  Думы городского округа Спасск-Дальний</vt:lpstr>
      <vt:lpstr> Совместное выездное заседание комиссий Думы городского округа Спасск-Дальний  в КГБУЗ «Спасская городская детская поликлиника»</vt:lpstr>
      <vt:lpstr>Итоги  финансово-бюджетного регулирования</vt:lpstr>
      <vt:lpstr>Основные показатели бюджета городского округа Спасск-Дальний  2020 года</vt:lpstr>
      <vt:lpstr>Деятельность постоянных комиссий Думы городского округа Спасск-Дальний</vt:lpstr>
      <vt:lpstr>Количественные показатели деятельности комиссии по бюджетно–налоговой политике и финансовым ресурсам</vt:lpstr>
      <vt:lpstr>Количественные показатели деятельности комиссии по экономике и муниципальной собственности</vt:lpstr>
      <vt:lpstr> Количественные показатели деятельности комиссии по социальным вопросам и защите прав граждан</vt:lpstr>
      <vt:lpstr> Количественные показатели деятельности комиссии по регламенту,  депутатской  этике  и  вопросам местного самоуправления</vt:lpstr>
      <vt:lpstr> Количественные показатели деятельности комиссии по строительству и  ЖКХ</vt:lpstr>
      <vt:lpstr> Взаимодействие с исполнительной властью города</vt:lpstr>
      <vt:lpstr>Слайд 20</vt:lpstr>
      <vt:lpstr>Взаимодействие  с  вышестоящими органами</vt:lpstr>
      <vt:lpstr>Взаимодействие с Контрольно-счетной палатой</vt:lpstr>
      <vt:lpstr>Иная деятельность Думы городского округа  Спасск-Дальний</vt:lpstr>
      <vt:lpstr> Итоги работы с  обращениями  граждан </vt:lpstr>
      <vt:lpstr>Информирование избирателей о деятельности Думы.  Работа со средствами массовой информации</vt:lpstr>
      <vt:lpstr>Развитие молодежного парламентаризма</vt:lpstr>
      <vt:lpstr>Участие Молодежного Парламента городского округа  Спасск-Дальний в мероприятиях</vt:lpstr>
      <vt:lpstr> Документооборот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103</cp:revision>
  <dcterms:created xsi:type="dcterms:W3CDTF">2013-08-21T19:17:07Z</dcterms:created>
  <dcterms:modified xsi:type="dcterms:W3CDTF">2020-03-24T04:33:17Z</dcterms:modified>
</cp:coreProperties>
</file>