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7"/>
  </p:notesMasterIdLst>
  <p:handoutMasterIdLst>
    <p:handoutMasterId r:id="rId18"/>
  </p:handoutMasterIdLst>
  <p:sldIdLst>
    <p:sldId id="290" r:id="rId2"/>
    <p:sldId id="289" r:id="rId3"/>
    <p:sldId id="320" r:id="rId4"/>
    <p:sldId id="283" r:id="rId5"/>
    <p:sldId id="285" r:id="rId6"/>
    <p:sldId id="309" r:id="rId7"/>
    <p:sldId id="319" r:id="rId8"/>
    <p:sldId id="314" r:id="rId9"/>
    <p:sldId id="315" r:id="rId10"/>
    <p:sldId id="316" r:id="rId11"/>
    <p:sldId id="317" r:id="rId12"/>
    <p:sldId id="318" r:id="rId13"/>
    <p:sldId id="288" r:id="rId14"/>
    <p:sldId id="307" r:id="rId15"/>
    <p:sldId id="278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D1B34"/>
    <a:srgbClr val="4D4D4D"/>
    <a:srgbClr val="0072BC"/>
    <a:srgbClr val="F37065"/>
    <a:srgbClr val="F8A8A2"/>
    <a:srgbClr val="ABC8E7"/>
    <a:srgbClr val="89B1DE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39" autoAdjust="0"/>
  </p:normalViewPr>
  <p:slideViewPr>
    <p:cSldViewPr>
      <p:cViewPr varScale="1">
        <p:scale>
          <a:sx n="86" d="100"/>
          <a:sy n="86" d="100"/>
        </p:scale>
        <p:origin x="-8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pPr/>
              <a:t>06.11.2019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pPr/>
              <a:t>06.11.2019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pPr/>
              <a:t>06.11.2019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pPr/>
              <a:t>06.11.2019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pPr/>
              <a:t>06.11.2019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pPr/>
              <a:t>06.11.2019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pPr/>
              <a:t>06.11.2019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xmlns="" val="13506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3784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612012" y="6554111"/>
            <a:ext cx="281409" cy="1442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966201" rtl="0" eaLnBrk="1" fontAlgn="base" latinLnBrk="0" hangingPunct="1">
              <a:lnSpc>
                <a:spcPts val="126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66201" rtl="0" eaLnBrk="1" fontAlgn="base" latinLnBrk="0" hangingPunct="1">
                <a:lnSpc>
                  <a:spcPts val="1267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54981" y="120959"/>
            <a:ext cx="8638443" cy="55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805" tIns="40403" rIns="80805" bIns="40403" rtlCol="0" anchor="ctr">
            <a:noAutofit/>
          </a:bodyPr>
          <a:lstStyle>
            <a:lvl1pPr>
              <a:lnSpc>
                <a:spcPct val="100000"/>
              </a:lnSpc>
              <a:defRPr lang="en-US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027874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065609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pPr/>
              <a:t>06.11.2019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89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xmlns="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xmlns="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pPr/>
              <a:t>06.11.2019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pPr/>
              <a:t>06.11.2019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pPr/>
              <a:t>06.11.2019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pPr/>
              <a:t>06.11.2019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49" r:id="rId3"/>
    <p:sldLayoutId id="2147483660" r:id="rId4"/>
    <p:sldLayoutId id="2147483662" r:id="rId5"/>
    <p:sldLayoutId id="2147483663" r:id="rId6"/>
    <p:sldLayoutId id="2147483664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  <p:sldLayoutId id="2147483693" r:id="rId16"/>
    <p:sldLayoutId id="2147483694" r:id="rId17"/>
    <p:sldLayoutId id="2147483695" r:id="rId1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jpe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Инструменты поддержки малого и среднего предпринимательства</a:t>
            </a:r>
            <a:endParaRPr lang="ru-RU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3451733"/>
              </p:ext>
            </p:extLst>
          </p:nvPr>
        </p:nvGraphicFramePr>
        <p:xfrm>
          <a:off x="185051" y="873204"/>
          <a:ext cx="8773898" cy="5493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70457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Направление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Критерии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</a:tr>
              <a:tr h="3806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Дальневосточный федеральный округ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зарегистрирован на территории Дальневосточного федерального </a:t>
                      </a:r>
                      <a:r>
                        <a:rPr lang="ru-RU" sz="105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округа.</a:t>
                      </a:r>
                      <a:endParaRPr lang="ru-RU" sz="105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Монопрофильные</a:t>
                      </a: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муниципальные подразделения (моногорода)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зарегистрирован или осуществляет свою деятельность на территории </a:t>
                      </a:r>
                      <a:r>
                        <a:rPr lang="ru-RU" sz="105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монопрофильного</a:t>
                      </a: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муниципального подразделения (моногорода</a:t>
                      </a:r>
                      <a:r>
                        <a:rPr lang="ru-RU" sz="105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).</a:t>
                      </a:r>
                      <a:endParaRPr lang="ru-RU" sz="105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Сельскохозяйственная кооперация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является сельскохозяйственным производственным или потребительским кооперативом или членом сельскохозяйственного потребительского кооператива – крестьянским (фермерским) </a:t>
                      </a:r>
                      <a:r>
                        <a:rPr lang="ru-RU" sz="105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хозяйством.</a:t>
                      </a:r>
                      <a:endParaRPr lang="ru-RU" sz="105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Женское предпринимательство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является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или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обществом с ограниченной ответственностью, при условии, что единоличным исполнительным органом такой организации является женщина – гражданка РФ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и/или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- 50% и более долей в уставном капитале организации принадлежит физическим лицам – женщинам, являющимся гражданами РФ,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или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является индивидуальным предпринимателем–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женщиной, гражданкой РФ.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Северо-Кавказский федеральный округ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зарегистрирован на территории Северо-Кавказского федерального округа.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Серебряный бизнес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Индивидуальные предприниматели в возрасте не менее 45 лет и не более 65 лет или юридические лица, при условии, что единоличным исполнительным органом такого юридического лица является гражданин (-ка) РФ в возрасте не менее 45 лет и не более 65 лет и 50% и более долей в уставном капитале этой организации принадлежит указанному гражданину (-</a:t>
                      </a:r>
                      <a:r>
                        <a:rPr lang="ru-RU" sz="1050" kern="120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ке</a:t>
                      </a: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РФ.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или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МСП, соответствующий любому из перечисленных </a:t>
                      </a: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условий:</a:t>
                      </a:r>
                      <a:endParaRPr lang="en-US" sz="1050" kern="1200" dirty="0" smtClean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en-US" sz="1050" kern="1200" baseline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</a:t>
                      </a: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сотрудников в возрасте от 45 лет в штате субъекта МСП превышает 30% от общего числа сотрудников в штате субъекта МСП на дату подачи кредитной заявки;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</a:t>
                      </a: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</a:t>
                      </a: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сотрудников в возрасте от 45 лет, принятых субъектом МСП на работу в течение последних двух лет до даты подачи кредитной заявки, превышает 30% от общего числа сотрудников субъекта МСП, принятых им на работу в течение этого периода.</a:t>
                      </a: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137430" y="188640"/>
            <a:ext cx="875504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Критерии отнесения к приоритетным направлениям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8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8803346"/>
              </p:ext>
            </p:extLst>
          </p:nvPr>
        </p:nvGraphicFramePr>
        <p:xfrm>
          <a:off x="185051" y="873204"/>
          <a:ext cx="8773898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254"/>
                <a:gridCol w="7178644"/>
              </a:tblGrid>
              <a:tr h="370840">
                <a:tc>
                  <a:txBody>
                    <a:bodyPr/>
                    <a:lstStyle/>
                    <a:p>
                      <a:pPr marL="0" algn="ctr" defTabSz="1072689" rtl="0" eaLnBrk="1" latinLnBrk="0" hangingPunct="1"/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Направление</a:t>
                      </a:r>
                      <a:endParaRPr lang="ru-RU" sz="10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689" rtl="0" eaLnBrk="1" latinLnBrk="0" hangingPunct="1"/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Критерии</a:t>
                      </a:r>
                      <a:endParaRPr lang="ru-RU" sz="10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Стартапы</a:t>
                      </a:r>
                      <a:endParaRPr lang="ru-RU" sz="1000" b="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МСП, с даты регистрации которого на дату обращения в Банк прошло не более 5 лет, или субъект МСП, который с даты государственной регистрации не осуществлял производство (реализацию услуги) или осуществлял в незначительном объеме. Деятельность субъекта МСП и (или) реализуемый проект соответствуют одному из следующих критериев: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 реализуется в высокотехнологичных отраслях (информационные технологии, биотехнологии, робототехника, станкостроение, фармацевтика) и (или) в отраслях экономики, в которых реализуются приоритетные направления развития науки, технологий и техники в Российской Федерации, а также критические технологии Российской Федерации, утвержденные Указом Президента Российской Федерации от 7 июля 2011 г. № 899 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Федерации»;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 деятельность субъекта МСП или реализация проекта осуществляется в Приоритетных отраслях с использованием инноваций и (или) высоких технологий, позволяющих создать новый для рынка продукт или продукт с более высокими качественными характеристиками по сравнению с существующими аналогичными продуктами на рынке или </a:t>
                      </a:r>
                      <a:r>
                        <a:rPr lang="ru-RU" sz="1000" b="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экспортно</a:t>
                      </a: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ориентированный импортозамещающий продукт;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 деятельность субъекта МСП или реализуемый проект, осуществляемые в Приоритетных отраслях экономики, масштабируемы; ежегодный прирост выручки на протяжении последних трех лет, завершившихся на дату представления заявки на получение гарантии, составил не менее 20% или прогнозные данные финансовой модели реализуемого проекта подтверждают ежегодный прирост выручки не менее 20% на протяжении не менее 3 лет с момента завершения инвестиционной фазы проекта.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Соответствие деятельности субъекта МСП и (или) реализуемого им проекта критериям отнесения к </a:t>
                      </a:r>
                      <a:r>
                        <a:rPr lang="ru-RU" sz="1000" b="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Стартапу</a:t>
                      </a: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подтверждается заключением организаций, оказывающих услуги по проведению научной, технической экспертизы, бизнес-экспертизы проектов субъектов МСП, в том числе в целях развития исследований, разработок субъектов МСП и коммерциализации их результатов.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Газели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должен соответствовать критериям отнесения к быстрорастущим инновационным, высокотехнологичным предприятиям, утвержденным Рабочей группой по вопросам оказания поддержки субъектам малого и среднего предпринимательства высокотехнологичных секторов экономики, в том числе внедряющим инновации, осуществляющим проекты в сфере </a:t>
                      </a:r>
                      <a:r>
                        <a:rPr lang="ru-RU" sz="1000" b="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импортозамещения</a:t>
                      </a: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 (или) производящим экспортную продукцию и услуги, созданной АО «Корпорация «МСП» и иными институтами развития, в том числе следующим критериям:</a:t>
                      </a:r>
                      <a:endParaRPr lang="ru-RU" sz="1000" b="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 осуществление деятельности не менее 3 лет</a:t>
                      </a:r>
                      <a:r>
                        <a:rPr lang="ru-RU" sz="10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;–</a:t>
                      </a: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деятельность субъекта МСП осуществляется в Приоритетных отраслях экономики и обеспечивает ежегодный прирост выручки не менее 20% на протяжении последних трех лет, завершившихся на дату представления заявки на получение </a:t>
                      </a:r>
                      <a:r>
                        <a:rPr lang="ru-RU" sz="10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гарантии,</a:t>
                      </a:r>
                      <a:r>
                        <a:rPr lang="ru-RU" sz="1000" b="0" baseline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имеет </a:t>
                      </a: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данным бухгалтерской отчетности за последний календарный год положительный финансовый </a:t>
                      </a:r>
                      <a:r>
                        <a:rPr lang="ru-RU" sz="10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результат;</a:t>
                      </a:r>
                      <a:r>
                        <a:rPr lang="ru-RU" sz="1000" b="0" baseline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имеет </a:t>
                      </a:r>
                      <a:r>
                        <a:rPr lang="ru-RU" sz="1000" b="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данным бухгалтерской отчетности за последний календарный год положительные чистые </a:t>
                      </a:r>
                      <a:r>
                        <a:rPr lang="ru-RU" sz="10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активы.</a:t>
                      </a:r>
                      <a:endParaRPr lang="ru-RU" sz="1000" b="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137430" y="188640"/>
            <a:ext cx="875504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Критерии отнесения к приоритетным направлениям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294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9966041"/>
              </p:ext>
            </p:extLst>
          </p:nvPr>
        </p:nvGraphicFramePr>
        <p:xfrm>
          <a:off x="185051" y="873204"/>
          <a:ext cx="8773898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254"/>
                <a:gridCol w="7178644"/>
              </a:tblGrid>
              <a:tr h="370840">
                <a:tc>
                  <a:txBody>
                    <a:bodyPr/>
                    <a:lstStyle/>
                    <a:p>
                      <a:pPr marL="0" algn="ctr" defTabSz="1072689" rtl="0" eaLnBrk="1" latinLnBrk="0" hangingPunct="1"/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Направление</a:t>
                      </a:r>
                      <a:endParaRPr lang="ru-RU" sz="105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689" rtl="0" eaLnBrk="1" latinLnBrk="0" hangingPunct="1"/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Критерии</a:t>
                      </a:r>
                      <a:endParaRPr lang="ru-RU" sz="105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Спорт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МСП, реализующие проекты в области создания и развития объектов спортивной инфраструктуры, в </a:t>
                      </a:r>
                      <a:r>
                        <a:rPr lang="ru-RU" sz="1050" kern="120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т.ч</a:t>
                      </a: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соответствии с Бизнес планом, сформированным на портале "Бизнес-навигатор МСП" на цели, реализуемые в сфере в сфере физической культуры и спорта, либо в рамках исполнения контрактов в соответствии с Федеральными законами 223-ФЗ и 44-ФЗ цели поставки спорттоваров, поставки или ремонта спортивного оборудования, а также на цели финансирования инвестиций в области создания и развития объектов спортивной инфраструктуры.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Семейный бизнес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МСП, соответствующие любому из перечисленных условий: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Индивидуальные предприниматели, наемными работниками которых являются члены их семей (не менее одного);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Юридические лица, в штате, которых работают члены семьи (не менее одного) лица/лиц (одной семьи),  которым принадлежит 100% долей в уставном капитале.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Участники закупок у крупнейших заказчиков по 223-ФЗ, 44-ФЗ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в течение последних 2 лет заключал хотя бы 1 контракт в рамках Федеральных законов 223-ФЗ и 44-ФЗ.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Экспортно-ориентированные компании либо экспортеры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 – осуществляющие поставки производимой продукции на зарубежные рынки (далее – экспортеры) в рамках соответствующего контракта или производители, заключившие с экспортером договор на поставку производимой ими продукции на зарубежные рынки.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911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МСП, бизнес которых пострадал от стихийных бедствий.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Молодежь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Индивидуальные предприниматели в возрасте не более 30 лет или юридические лица, при условии, что единоличным исполнительным органом такого юридического лица является гражданин (-ка) РФ в возрасте не более 30 лет и 50% и более долей в уставном капитале этой организации принадлежит указанному гражданину (-</a:t>
                      </a:r>
                      <a:r>
                        <a:rPr lang="ru-RU" sz="1050" kern="120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ке</a:t>
                      </a: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РФ.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Лица с ограниченными возможностями здоровья (ОВЗ)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обеспечивает занятость лицам с ограниченными возможностями здоровья при условии, что по итогам предыдущего календарного года среднесписочная численность указанных лиц среди работников Субъекта МСП составляет не менее 50%, а доля в фонде оплаты труда - не менее 25%.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Фасоль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МСП, осуществляющие сотрудничество с ООО «Метро Кэш энд Кэрри Россия» в рамках открытия мини-</a:t>
                      </a:r>
                      <a:r>
                        <a:rPr lang="ru-RU" sz="1050" kern="120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маркетов</a:t>
                      </a:r>
                      <a:r>
                        <a:rPr lang="ru-RU" sz="10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«Фасоль».</a:t>
                      </a:r>
                      <a:endParaRPr lang="ru-RU" sz="10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137430" y="188640"/>
            <a:ext cx="875504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Критерии отнесения к приоритетным направлениям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905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13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53918687"/>
              </p:ext>
            </p:extLst>
          </p:nvPr>
        </p:nvGraphicFramePr>
        <p:xfrm>
          <a:off x="323528" y="908720"/>
          <a:ext cx="7560840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60840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№44-ФЗ и №223-ФЗ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84100" y="1844824"/>
            <a:ext cx="1495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ГАРАНТИИ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4784100" y="2852936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784100" y="4149080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60198" y="3162177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11674" y="4458320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19405" y="2156679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432172" y="2318683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1 0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51696" y="3162177"/>
            <a:ext cx="3152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гарантия до 10 млн руб. –  до 24 часов</a:t>
            </a:r>
          </a:p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гарантия до 100 млн руб. –  до 2 рабочих дней</a:t>
            </a:r>
          </a:p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гарантия от 1000 млн руб. –  до 5 рабочих дней</a:t>
            </a:r>
          </a:p>
        </p:txBody>
      </p:sp>
      <p:sp>
        <p:nvSpPr>
          <p:cNvPr id="29" name="Freeform 5"/>
          <p:cNvSpPr/>
          <p:nvPr/>
        </p:nvSpPr>
        <p:spPr>
          <a:xfrm>
            <a:off x="323528" y="116632"/>
            <a:ext cx="7560840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Гарантийная поддержка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484" y="1862378"/>
            <a:ext cx="4319099" cy="37342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32172" y="4437112"/>
            <a:ext cx="31722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до 2 млн.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рублей - 4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годовых, но не менее 999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рублей;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от 2 млн. руб. до 50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 - 3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от 50 млн. руб. до 1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млрд рублей - от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2 %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41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8798" t="10288" r="18256" b="39868"/>
          <a:stretch/>
        </p:blipFill>
        <p:spPr bwMode="auto">
          <a:xfrm>
            <a:off x="251760" y="980229"/>
            <a:ext cx="8172000" cy="37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46268" y="411582"/>
            <a:ext cx="614164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172400" y="3933056"/>
            <a:ext cx="28803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388424" y="3717032"/>
            <a:ext cx="254124" cy="364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4869160"/>
            <a:ext cx="81750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700" dirty="0" smtClean="0"/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Консультации и техническая поддержка:  </a:t>
            </a:r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тел. </a:t>
            </a:r>
            <a:r>
              <a:rPr lang="ru-RU" sz="1700" b="1" dirty="0" smtClean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17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800 </a:t>
            </a:r>
            <a:r>
              <a:rPr lang="ru-RU" sz="1700" b="1" dirty="0" smtClean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30 20 100, </a:t>
            </a:r>
            <a:endParaRPr lang="ru-RU" sz="1700" b="1" dirty="0">
              <a:solidFill>
                <a:srgbClr val="ED1B3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электронный адрес: </a:t>
            </a:r>
            <a:r>
              <a:rPr lang="en-US" sz="17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msbsupport@mspbank.ru</a:t>
            </a:r>
            <a:endParaRPr lang="ru-RU" sz="1700" b="1" dirty="0">
              <a:solidFill>
                <a:srgbClr val="ED1B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5"/>
          <p:cNvSpPr/>
          <p:nvPr/>
        </p:nvSpPr>
        <p:spPr>
          <a:xfrm>
            <a:off x="361379" y="104292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lvl="0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Портал АИС НГС –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smbfin.ru 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303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7547"/>
          <a:stretch/>
        </p:blipFill>
        <p:spPr bwMode="auto">
          <a:xfrm>
            <a:off x="166977" y="227346"/>
            <a:ext cx="6997311" cy="651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07702" y="116633"/>
            <a:ext cx="253265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23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5914999" cy="868958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756316"/>
              </p:ext>
            </p:extLst>
          </p:nvPr>
        </p:nvGraphicFramePr>
        <p:xfrm>
          <a:off x="467544" y="1268762"/>
          <a:ext cx="7704856" cy="465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/>
              </a:tblGrid>
              <a:tr h="965930">
                <a:tc>
                  <a:txBody>
                    <a:bodyPr/>
                    <a:lstStyle/>
                    <a:p>
                      <a:endParaRPr lang="ru-RU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8E7"/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A8A2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5952" b="30213"/>
          <a:stretch/>
        </p:blipFill>
        <p:spPr>
          <a:xfrm>
            <a:off x="539553" y="5217354"/>
            <a:ext cx="432047" cy="503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497" r="10786"/>
          <a:stretch/>
        </p:blipFill>
        <p:spPr>
          <a:xfrm>
            <a:off x="540000" y="4293096"/>
            <a:ext cx="432000" cy="503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73" r="6139"/>
          <a:stretch/>
        </p:blipFill>
        <p:spPr>
          <a:xfrm>
            <a:off x="540000" y="3356992"/>
            <a:ext cx="542886" cy="474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1560" y="2492896"/>
            <a:ext cx="471326" cy="50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1560" y="1556792"/>
            <a:ext cx="553061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1640" y="5157192"/>
            <a:ext cx="199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АО «МСП Банк»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учреждено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4077072"/>
            <a:ext cx="3192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государственную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программу финансовой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поддержки МСП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3212976"/>
            <a:ext cx="272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гарантийную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поддержку МСП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2420888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Участник национальной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гарантийной системы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1484784"/>
            <a:ext cx="3869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Осуществляет кредитование МСП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932040" y="5363924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1999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58549" y="4338977"/>
            <a:ext cx="14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2004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21771" y="3383119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2013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65827" y="2510314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2016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0790" y="1556792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2017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731082" y="731318"/>
            <a:ext cx="2505214" cy="484051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6156200" y="2636912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625393" y="1714791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5705277" y="3494825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659082" y="5499830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136853" y="4565509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69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685410"/>
            <a:ext cx="3602365" cy="4616674"/>
          </a:xfrm>
          <a:prstGeom prst="rect">
            <a:avLst/>
          </a:prstGeom>
        </p:spPr>
      </p:pic>
      <p:sp>
        <p:nvSpPr>
          <p:cNvPr id="30" name="Freeform 5"/>
          <p:cNvSpPr/>
          <p:nvPr/>
        </p:nvSpPr>
        <p:spPr>
          <a:xfrm>
            <a:off x="179512" y="125258"/>
            <a:ext cx="8138869" cy="423422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МСП Банк снижает ставки по кредитам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9512" y="620688"/>
            <a:ext cx="439248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МСП Банк предлагает предприятиям малого и среднего бизнеса воспользоваться Программой субсидирования кредитования Министерства экономического развития РФ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Для всех предпринимателей, которым с </a:t>
            </a:r>
            <a:endParaRPr lang="ru-RU" sz="10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b="1" dirty="0" smtClean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12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октября по 31 декабря 2019 года</a:t>
            </a:r>
            <a:r>
              <a:rPr lang="ru-RU" sz="1200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будет выдан кредит, предоставляется сниженная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ставка.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0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Снижение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ставки происходит в рамках участия в реализации национального проекта «Малое и среднее предпринимательство и поддержка предпринимательской инициативы» и направлено на развитие и поддержку малых и средних компаний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России.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1520" y="3068506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бизнеса –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8,0% годовых</a:t>
            </a:r>
          </a:p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8,25% годовых</a:t>
            </a:r>
          </a:p>
          <a:p>
            <a:endParaRPr lang="ru-RU" sz="1000" u="sng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b="1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0%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8,0%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5576" y="2753903"/>
            <a:ext cx="1707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sp>
        <p:nvSpPr>
          <p:cNvPr id="35" name="TextBox 34"/>
          <p:cNvSpPr txBox="1"/>
          <p:nvPr/>
        </p:nvSpPr>
        <p:spPr>
          <a:xfrm>
            <a:off x="755576" y="5155566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307635" y="5517232"/>
            <a:ext cx="37430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>
                <a:solidFill>
                  <a:srgbClr val="4D4D4D"/>
                </a:solidFill>
              </a:defRPr>
            </a:lvl1pPr>
          </a:lstStyle>
          <a:p>
            <a:r>
              <a:rPr lang="ru-RU" b="1" u="sng" dirty="0">
                <a:latin typeface="Arial" pitchFamily="34" charset="0"/>
                <a:cs typeface="Arial" pitchFamily="34" charset="0"/>
              </a:rPr>
              <a:t>На инвестиционные цели: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от  </a:t>
            </a:r>
            <a:r>
              <a:rPr lang="ru-RU" dirty="0">
                <a:latin typeface="Arial" pitchFamily="34" charset="0"/>
                <a:cs typeface="Arial" pitchFamily="34" charset="0"/>
              </a:rPr>
              <a:t>0,5 млн рублей и не более 1 млрд руб.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ru-RU" b="1" u="sng" dirty="0">
                <a:latin typeface="Arial" pitchFamily="34" charset="0"/>
                <a:cs typeface="Arial" pitchFamily="34" charset="0"/>
              </a:rPr>
              <a:t>На пополнение оборотных средств: 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не менее 0,5 млн рублей и не более 500 млн рублей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71111" y="5543073"/>
            <a:ext cx="12827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3771111" y="5827330"/>
            <a:ext cx="38252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инвестиционные цели</a:t>
            </a:r>
            <a:r>
              <a:rPr lang="ru-RU" sz="10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не более 10 лет</a:t>
            </a:r>
          </a:p>
          <a:p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b="1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пополнение оборотных средств</a:t>
            </a:r>
            <a:r>
              <a:rPr lang="ru-RU" sz="10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не более 3-х лет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2537879"/>
            <a:ext cx="632508" cy="60308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4936039"/>
            <a:ext cx="639863" cy="62515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24895" y="4939317"/>
            <a:ext cx="603089" cy="5883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1737" y="6582544"/>
            <a:ext cx="76966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i="1" dirty="0">
                <a:latin typeface="Arial" pitchFamily="34" charset="0"/>
                <a:cs typeface="Arial" pitchFamily="34" charset="0"/>
              </a:rPr>
              <a:t>*c перечнем приоритетных ниш можно ознакомиться на сайте Банка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1" y="4293095"/>
            <a:ext cx="3312367" cy="598983"/>
          </a:xfrm>
          <a:prstGeom prst="rect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7,75%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 на любые цели для предпринимателей, ведущих свою деятельность в приоритетных нишах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Банка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xmlns="" val="416339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58408185"/>
              </p:ext>
            </p:extLst>
          </p:nvPr>
        </p:nvGraphicFramePr>
        <p:xfrm>
          <a:off x="395536" y="1412777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«Оборотное кредитование»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2124145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96992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296992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87854" y="296992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15850" y="3329967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15428" y="3329967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0841" y="3282335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332996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7348" y="3329967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5928" y="3212976"/>
            <a:ext cx="3139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Приоритетные отрасли: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годовых;</a:t>
            </a:r>
            <a:endParaRPr lang="ru-RU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Неприоритетные отрасли:</a:t>
            </a:r>
            <a:endParaRPr lang="en-US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годовых;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16632"/>
            <a:ext cx="6419055" cy="648073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Продукты Банка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8" name="Таблица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04578891"/>
              </p:ext>
            </p:extLst>
          </p:nvPr>
        </p:nvGraphicFramePr>
        <p:xfrm>
          <a:off x="403700" y="40770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«Инвестиционное кредитование»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403700" y="4788441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 для приобретения, реконструкции, модернизации, ремонта основных средств, а также для строительства зданий и сооружений производственного назначения.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3700" y="5517233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2347916" y="5517232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4396018" y="5517233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24014" y="5877273"/>
            <a:ext cx="603089" cy="58837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23592" y="5877273"/>
            <a:ext cx="632508" cy="60308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9005" y="5829641"/>
            <a:ext cx="639863" cy="62515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51772" y="5877273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1000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15512" y="5877273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reeform 5"/>
          <p:cNvSpPr/>
          <p:nvPr/>
        </p:nvSpPr>
        <p:spPr>
          <a:xfrm>
            <a:off x="433387" y="764705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96657" y="5758092"/>
            <a:ext cx="3139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Приоритетные отрасли: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1% годовых;</a:t>
            </a:r>
            <a:endParaRPr lang="ru-RU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Неприоритетные отрасли:</a:t>
            </a:r>
            <a:endParaRPr lang="en-US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1% годовых;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10,1% годовых</a:t>
            </a:r>
          </a:p>
        </p:txBody>
      </p:sp>
    </p:spTree>
    <p:extLst>
      <p:ext uri="{BB962C8B-B14F-4D97-AF65-F5344CB8AC3E}">
        <p14:creationId xmlns:p14="http://schemas.microsoft.com/office/powerpoint/2010/main" xmlns="" val="411923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17631408"/>
              </p:ext>
            </p:extLst>
          </p:nvPr>
        </p:nvGraphicFramePr>
        <p:xfrm>
          <a:off x="395536" y="907559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«Контрактное кредитование»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3528" y="1843663"/>
            <a:ext cx="316835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расходов, связанных с исполнением Заемщиком контракта в рамках Федеральных законов 223-ФЗ и 44-ФЗ, но не более 70% суммы контракта уменьшенной на сумму аванса, предусмотренного контрактом или полученного от заказчика, а также на сумму произведенных оплат в рамках выполнения контракта. в случае если финансирование осуществляется до заключения контракта - не более 70% от величины максимальной закупки, указанной в параметрах закупки на сайте zakupki.gov.ru.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57996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4579967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457996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31874" y="4940008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43590" y="4940008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0841" y="4892376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4940008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4940008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79912" y="1699647"/>
            <a:ext cx="412159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5437673"/>
            <a:ext cx="201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27784" y="5436512"/>
            <a:ext cx="2016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более срока действия контракта, увеличенного на 90 дней.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76098" y="4940008"/>
            <a:ext cx="3139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Приоритетные отрасли: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годовых;</a:t>
            </a:r>
            <a:endParaRPr lang="ru-RU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Неприоритетные отрасли:</a:t>
            </a:r>
            <a:endParaRPr lang="en-US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годовых;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  <p:sp>
        <p:nvSpPr>
          <p:cNvPr id="27" name="Freeform 5"/>
          <p:cNvSpPr/>
          <p:nvPr/>
        </p:nvSpPr>
        <p:spPr>
          <a:xfrm>
            <a:off x="433387" y="332656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039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67261241"/>
              </p:ext>
            </p:extLst>
          </p:nvPr>
        </p:nvGraphicFramePr>
        <p:xfrm>
          <a:off x="395536" y="907559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«Рефинансирование»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3528" y="1843663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рефинансирование кредитов  (займов), выданных другими кредитными организациями на оборотные и инвестиционные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цели.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" descr="C:\Users\b05frv\Desktop\Depositphotos_58440907_original-val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2368" y="1700808"/>
            <a:ext cx="4572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487946" y="4769857"/>
            <a:ext cx="3996607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Приоритетные отрасли на оборотные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цели: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годовых;</a:t>
            </a: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Приоритетные отрасли на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инвестиционные цели: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9,1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  <a:endParaRPr lang="ru-RU" sz="1000" u="sng" dirty="0" smtClean="0">
              <a:latin typeface="Arial" pitchFamily="34" charset="0"/>
              <a:cs typeface="Arial" pitchFamily="34" charset="0"/>
            </a:endParaRP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Неприоритетные </a:t>
            </a:r>
            <a:r>
              <a:rPr lang="ru-RU" sz="1000" u="sng" dirty="0">
                <a:latin typeface="Arial" pitchFamily="34" charset="0"/>
                <a:cs typeface="Arial" pitchFamily="34" charset="0"/>
              </a:rPr>
              <a:t>отрасли на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годовых;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Неприоритетные отрасли на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9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10,1%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528" y="2937599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9391" y="4448145"/>
            <a:ext cx="116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3779912" y="4448145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055" y="4849380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7446" y="4770127"/>
            <a:ext cx="632508" cy="6030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284984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99592" y="4869160"/>
            <a:ext cx="2441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27584" y="3261038"/>
            <a:ext cx="2539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500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1000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5"/>
          <p:cNvSpPr/>
          <p:nvPr/>
        </p:nvSpPr>
        <p:spPr>
          <a:xfrm>
            <a:off x="433387" y="260648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576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03598105"/>
              </p:ext>
            </p:extLst>
          </p:nvPr>
        </p:nvGraphicFramePr>
        <p:xfrm>
          <a:off x="395536" y="907559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«Микрокредит»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3528" y="1843663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организацию и (или) развитие бизнеса в части пополнения оборотных средств, финансирования текущей деятельности (включая выплату заработной платы и пр. платежи, за исключением уплаты налогов и сборов), а также финансирования инвестиций.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87946" y="4769857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13% 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528" y="2937599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9391" y="4448145"/>
            <a:ext cx="116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3779912" y="4448145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055" y="4849380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7446" y="4770127"/>
            <a:ext cx="632508" cy="6030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284984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99592" y="4869160"/>
            <a:ext cx="2441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7584" y="3261038"/>
            <a:ext cx="2539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Для индивидуальных предпринимателей: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0,5 до 5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Для юридических лиц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0,5 до 10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5"/>
          <p:cNvSpPr/>
          <p:nvPr/>
        </p:nvSpPr>
        <p:spPr>
          <a:xfrm>
            <a:off x="433387" y="260648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b05frv\Desktop\micro_credit_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0048" y="1628801"/>
            <a:ext cx="378042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ular Callout 1"/>
          <p:cNvSpPr/>
          <p:nvPr/>
        </p:nvSpPr>
        <p:spPr>
          <a:xfrm rot="9006540">
            <a:off x="6883644" y="377923"/>
            <a:ext cx="1303699" cy="955612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itle 7"/>
          <p:cNvSpPr txBox="1">
            <a:spLocks/>
          </p:cNvSpPr>
          <p:nvPr/>
        </p:nvSpPr>
        <p:spPr bwMode="auto">
          <a:xfrm rot="19806540">
            <a:off x="6734115" y="712547"/>
            <a:ext cx="1678202" cy="45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залога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784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76694064"/>
              </p:ext>
            </p:extLst>
          </p:nvPr>
        </p:nvGraphicFramePr>
        <p:xfrm>
          <a:off x="122720" y="894224"/>
          <a:ext cx="8841768" cy="1526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8111"/>
                <a:gridCol w="2863408"/>
                <a:gridCol w="3010249"/>
              </a:tblGrid>
              <a:tr h="532557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«Микрокредит»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94107"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«Дальневосточный федеральный округ»</a:t>
                      </a:r>
                      <a:endParaRPr lang="ru-RU" sz="1000" b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субъект МСП зарегистрирован на территории Дальневосточного федерального округа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«Моногорода»</a:t>
                      </a:r>
                    </a:p>
                    <a:p>
                      <a:pPr algn="ctr"/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субъект МСП зарегистрирован или осуществляет предпринимательскую деятельность на территории моногорода)</a:t>
                      </a:r>
                      <a:endParaRPr lang="ru-RU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«Мама – предприниматель»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(субъект МСП, получивший грант в рамках федерального образовательного проекта по развитию женского предпринимательства «Мама – предприниматель»)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7584" y="2495218"/>
            <a:ext cx="80174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Arial" pitchFamily="34" charset="0"/>
                <a:cs typeface="Arial" pitchFamily="34" charset="0"/>
              </a:rPr>
              <a:t>На организацию и (или) развитие бизнеса в части пополнения оборотных средств, финансирования текущей деятельности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включая выплату заработной платы и пр. платежи, за исключением уплаты налогов и сборов), а также финансирования инвестиций.</a:t>
            </a:r>
          </a:p>
          <a:p>
            <a:pPr algn="ctr"/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dirty="0">
                <a:latin typeface="Arial" pitchFamily="34" charset="0"/>
                <a:cs typeface="Arial" pitchFamily="34" charset="0"/>
              </a:rPr>
              <a:t>Не допускается рефинансирование ранее выданных кредитов (займов).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5085" y="5203717"/>
            <a:ext cx="886650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dirty="0" smtClean="0"/>
              <a:t>СРОК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-149160" y="6063099"/>
            <a:ext cx="1215441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 algn="ctr"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СТАВКА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7430" y="4569116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2720" y="5476652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9043" y="3637638"/>
            <a:ext cx="639863" cy="625153"/>
          </a:xfrm>
          <a:prstGeom prst="rect">
            <a:avLst/>
          </a:prstGeom>
        </p:spPr>
      </p:pic>
      <p:sp>
        <p:nvSpPr>
          <p:cNvPr id="31" name="Freeform 5"/>
          <p:cNvSpPr/>
          <p:nvPr/>
        </p:nvSpPr>
        <p:spPr>
          <a:xfrm>
            <a:off x="137431" y="116632"/>
            <a:ext cx="8178986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начинающих предпринимателей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24544" y="4226751"/>
            <a:ext cx="1515099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smtClean="0"/>
              <a:t>СУММА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19880" y="3789040"/>
            <a:ext cx="76328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Arial" pitchFamily="34" charset="0"/>
                <a:cs typeface="Arial" pitchFamily="34" charset="0"/>
              </a:rPr>
              <a:t>Не более 500 тыс. рублей и не более 1 кредита одному Заемщику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63888" y="4653136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 36 месяцев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661432" y="5613561"/>
            <a:ext cx="2349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,5% 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0986" y="3023039"/>
            <a:ext cx="658914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dirty="0" smtClean="0"/>
              <a:t>ЦЕЛЬ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84796" y="2495245"/>
            <a:ext cx="504056" cy="504056"/>
            <a:chOff x="184796" y="1844824"/>
            <a:chExt cx="504056" cy="504056"/>
          </a:xfrm>
        </p:grpSpPr>
        <p:sp>
          <p:nvSpPr>
            <p:cNvPr id="8" name="Овал 7"/>
            <p:cNvSpPr/>
            <p:nvPr/>
          </p:nvSpPr>
          <p:spPr>
            <a:xfrm>
              <a:off x="184796" y="1844824"/>
              <a:ext cx="504056" cy="504056"/>
            </a:xfrm>
            <a:prstGeom prst="ellipse">
              <a:avLst/>
            </a:prstGeom>
            <a:noFill/>
            <a:ln w="22225">
              <a:solidFill>
                <a:srgbClr val="F370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/>
            <p:cNvCxnSpPr>
              <a:stCxn id="8" idx="0"/>
            </p:cNvCxnSpPr>
            <p:nvPr/>
          </p:nvCxnSpPr>
          <p:spPr>
            <a:xfrm>
              <a:off x="436824" y="1844824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436824" y="2101418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rot="16200000">
              <a:off x="292848" y="1981427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rot="16200000">
              <a:off x="583276" y="1978268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Прямая соединительная линия 20"/>
          <p:cNvCxnSpPr/>
          <p:nvPr/>
        </p:nvCxnSpPr>
        <p:spPr>
          <a:xfrm>
            <a:off x="251520" y="3542711"/>
            <a:ext cx="85433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251520" y="4478815"/>
            <a:ext cx="83273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421140" y="5442928"/>
            <a:ext cx="7751260" cy="7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ular Callout 1"/>
          <p:cNvSpPr/>
          <p:nvPr/>
        </p:nvSpPr>
        <p:spPr>
          <a:xfrm rot="9006540">
            <a:off x="7217916" y="233907"/>
            <a:ext cx="1303699" cy="955612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itle 7"/>
          <p:cNvSpPr txBox="1">
            <a:spLocks/>
          </p:cNvSpPr>
          <p:nvPr/>
        </p:nvSpPr>
        <p:spPr bwMode="auto">
          <a:xfrm rot="19806540">
            <a:off x="7068387" y="602505"/>
            <a:ext cx="1678202" cy="45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залога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877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791881"/>
              </p:ext>
            </p:extLst>
          </p:nvPr>
        </p:nvGraphicFramePr>
        <p:xfrm>
          <a:off x="52113" y="908720"/>
          <a:ext cx="9025420" cy="60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3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76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437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38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7839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5809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04880">
                <a:tc>
                  <a:txBody>
                    <a:bodyPr/>
                    <a:lstStyle/>
                    <a:p>
                      <a:pPr marL="0" algn="ctr" defTabSz="1072689" rtl="0" eaLnBrk="1" latinLnBrk="0" hangingPunct="1"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689" rtl="0" eaLnBrk="1" latinLnBrk="0" hangingPunct="1">
                        <a:spcAft>
                          <a:spcPts val="0"/>
                        </a:spcAft>
                      </a:pPr>
                      <a:endParaRPr lang="ru-RU" sz="1000" b="0" i="1" kern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 baseline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185052" y="1595264"/>
            <a:ext cx="8819159" cy="0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85051" y="6309320"/>
            <a:ext cx="8819160" cy="1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62002" y="1923260"/>
            <a:ext cx="1661724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Оборотное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кредитование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2113" y="1916833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113" y="3140969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2113" y="4149081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2113" y="5096218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2113" y="5814421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62001" y="3140969"/>
            <a:ext cx="1595254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Инвестиционное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кредитование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62002" y="4149081"/>
            <a:ext cx="1661723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Контрактное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кредитование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62002" y="5096218"/>
            <a:ext cx="1883586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Рефинансирование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62002" y="5816298"/>
            <a:ext cx="1750649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 smtClean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Микрокредит</a:t>
            </a:r>
            <a:endParaRPr lang="ru-RU" sz="1200" b="1" dirty="0">
              <a:solidFill>
                <a:srgbClr val="4D4D4D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85051" y="2723229"/>
            <a:ext cx="8819160" cy="15472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85051" y="3904257"/>
            <a:ext cx="8819160" cy="1917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85052" y="4860776"/>
            <a:ext cx="8819159" cy="0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85052" y="5589240"/>
            <a:ext cx="8819159" cy="0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:\Users\b05frv\Downloads\robot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2021" y="2116299"/>
            <a:ext cx="394354" cy="42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b05frv\Downloads\tra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8478" y="1675915"/>
            <a:ext cx="301438" cy="32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b05frv\Downloads\cavi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3641" y="1694979"/>
            <a:ext cx="283842" cy="3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b05frv\Downloads\business-woma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9984" y="2164145"/>
            <a:ext cx="350189" cy="37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1" descr="C:\Users\b05frv\Downloads\gy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6641" y="2116298"/>
            <a:ext cx="423611" cy="4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b05frv\Downloads\industr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8633" y="1628801"/>
            <a:ext cx="344929" cy="3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" descr="C:\Users\b05frv\Downloads\robot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0999" y="3332011"/>
            <a:ext cx="394354" cy="42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C:\Users\b05frv\Downloads\tra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7456" y="2903153"/>
            <a:ext cx="301438" cy="32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7" descr="C:\Users\b05frv\Downloads\cavi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2619" y="2922217"/>
            <a:ext cx="283842" cy="3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" descr="C:\Users\b05frv\Downloads\business-woma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8962" y="3389583"/>
            <a:ext cx="341211" cy="36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9" descr="C:\Users\b05frv\Downloads\coupl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0611" y="2829267"/>
            <a:ext cx="369641" cy="40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0" descr="C:\Users\b05frv\Downloads\family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1405" y="3366101"/>
            <a:ext cx="362886" cy="39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1" descr="C:\Users\b05frv\Downloads\gym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6641" y="3386805"/>
            <a:ext cx="437763" cy="4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2" descr="C:\Users\b05frv\Downloads\industr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9363" y="2856039"/>
            <a:ext cx="344929" cy="3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1" descr="C:\Users\b05frv\Downloads\gym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6640" y="4150831"/>
            <a:ext cx="424537" cy="45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2" descr="C:\Users\b05frv\Downloads\industr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9363" y="5659225"/>
            <a:ext cx="344929" cy="3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7" descr="C:\Users\b05frv\Downloads\cavi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6136" y="5725403"/>
            <a:ext cx="283842" cy="3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b05frv\Downloads\91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1237" y="5028046"/>
            <a:ext cx="333638" cy="36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4" name="Прямая соединительная линия 93"/>
          <p:cNvCxnSpPr/>
          <p:nvPr/>
        </p:nvCxnSpPr>
        <p:spPr>
          <a:xfrm>
            <a:off x="2112650" y="866606"/>
            <a:ext cx="0" cy="5442714"/>
          </a:xfrm>
          <a:prstGeom prst="line">
            <a:avLst/>
          </a:prstGeom>
          <a:ln w="15875">
            <a:solidFill>
              <a:srgbClr val="0072B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5364088" y="866606"/>
            <a:ext cx="0" cy="5442714"/>
          </a:xfrm>
          <a:prstGeom prst="line">
            <a:avLst/>
          </a:prstGeom>
          <a:ln w="15875">
            <a:solidFill>
              <a:srgbClr val="0072B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9" name="Picture 15" descr="290c77bb89.gif (280Ã291)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4157" y="1839296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6500" y="1810916"/>
            <a:ext cx="452493" cy="43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2179119" y="2205444"/>
            <a:ext cx="9653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Минэкономразвития</a:t>
            </a: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1150" y="1797414"/>
            <a:ext cx="407874" cy="4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" name="TextBox 108"/>
          <p:cNvSpPr txBox="1"/>
          <p:nvPr/>
        </p:nvSpPr>
        <p:spPr>
          <a:xfrm>
            <a:off x="3747600" y="2205444"/>
            <a:ext cx="604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Минсельхоз</a:t>
            </a:r>
          </a:p>
        </p:txBody>
      </p:sp>
      <p:pic>
        <p:nvPicPr>
          <p:cNvPr id="110" name="Picture 15" descr="290c77bb89.gif (280Ã291)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4157" y="2989018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6500" y="2977860"/>
            <a:ext cx="452493" cy="43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" name="TextBox 111"/>
          <p:cNvSpPr txBox="1"/>
          <p:nvPr/>
        </p:nvSpPr>
        <p:spPr>
          <a:xfrm>
            <a:off x="2179119" y="3372388"/>
            <a:ext cx="9653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Минэкономразвития</a:t>
            </a:r>
          </a:p>
        </p:txBody>
      </p:sp>
      <p:pic>
        <p:nvPicPr>
          <p:cNvPr id="113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1150" y="2964358"/>
            <a:ext cx="407874" cy="4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" name="TextBox 113"/>
          <p:cNvSpPr txBox="1"/>
          <p:nvPr/>
        </p:nvSpPr>
        <p:spPr>
          <a:xfrm>
            <a:off x="3747600" y="3372388"/>
            <a:ext cx="604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Минсельхоз</a:t>
            </a:r>
          </a:p>
        </p:txBody>
      </p:sp>
      <p:pic>
        <p:nvPicPr>
          <p:cNvPr id="115" name="Picture 15" descr="290c77bb89.gif (280Ã291)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4157" y="4101732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6500" y="4090574"/>
            <a:ext cx="452493" cy="43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" name="TextBox 116"/>
          <p:cNvSpPr txBox="1"/>
          <p:nvPr/>
        </p:nvSpPr>
        <p:spPr>
          <a:xfrm>
            <a:off x="2194147" y="4487333"/>
            <a:ext cx="95028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Минэкономразвития</a:t>
            </a:r>
          </a:p>
        </p:txBody>
      </p:sp>
      <p:pic>
        <p:nvPicPr>
          <p:cNvPr id="118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1150" y="4077072"/>
            <a:ext cx="407874" cy="4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" name="TextBox 118"/>
          <p:cNvSpPr txBox="1"/>
          <p:nvPr/>
        </p:nvSpPr>
        <p:spPr>
          <a:xfrm>
            <a:off x="3762629" y="4496135"/>
            <a:ext cx="604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Минсельхоз</a:t>
            </a:r>
          </a:p>
        </p:txBody>
      </p:sp>
      <p:pic>
        <p:nvPicPr>
          <p:cNvPr id="120" name="Picture 15" descr="290c77bb89.gif (280Ã291)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4157" y="4965466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Прямоугольник 120"/>
          <p:cNvSpPr/>
          <p:nvPr/>
        </p:nvSpPr>
        <p:spPr>
          <a:xfrm>
            <a:off x="185052" y="1094258"/>
            <a:ext cx="1838674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 smtClean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Базовые продукты</a:t>
            </a:r>
            <a:endParaRPr lang="ru-RU" sz="1200" b="1" dirty="0">
              <a:solidFill>
                <a:srgbClr val="4D4D4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2428502" y="908721"/>
            <a:ext cx="2431530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19050" marR="0" lvl="0" indent="-190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Наличие льготных программ</a:t>
            </a:r>
            <a:r>
              <a:rPr lang="en-US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и возможности рыночного кредитования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5652119" y="910462"/>
            <a:ext cx="2808313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ru-RU" sz="1200" b="1" dirty="0" smtClean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Специальные продукты для приоритетных ниш*</a:t>
            </a:r>
            <a:endParaRPr lang="ru-RU" sz="1200" b="1" dirty="0">
              <a:solidFill>
                <a:srgbClr val="4D4D4D"/>
              </a:solidFill>
              <a:latin typeface="Arial" charset="0"/>
              <a:ea typeface="Arial" charset="0"/>
              <a:cs typeface="Arial" charset="0"/>
            </a:endParaRPr>
          </a:p>
          <a:p>
            <a:pPr lvl="0" algn="ctr" defTabSz="914400">
              <a:defRPr/>
            </a:pPr>
            <a:r>
              <a:rPr lang="ru-RU" sz="1200" b="1" dirty="0" smtClean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ru-RU" sz="1200" b="1" u="sng" dirty="0">
                <a:latin typeface="Arial" charset="0"/>
                <a:ea typeface="Arial" charset="0"/>
                <a:cs typeface="Arial" charset="0"/>
              </a:rPr>
              <a:t>процентная ставка – </a:t>
            </a:r>
            <a:r>
              <a:rPr lang="ru-RU" sz="1200" b="1" u="sng" dirty="0" smtClean="0">
                <a:solidFill>
                  <a:srgbClr val="ED1B34"/>
                </a:solidFill>
                <a:latin typeface="Arial" charset="0"/>
                <a:ea typeface="Arial" charset="0"/>
                <a:cs typeface="Arial" charset="0"/>
              </a:rPr>
              <a:t>8,5%</a:t>
            </a:r>
            <a:r>
              <a:rPr lang="ru-RU" sz="1200" b="1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pic>
        <p:nvPicPr>
          <p:cNvPr id="1026" name="Picture 2" descr="C:\Users\b05frv\Desktop\154889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0960" y="1820475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4433399" y="2217607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pic>
        <p:nvPicPr>
          <p:cNvPr id="65" name="Picture 2" descr="C:\Users\b05frv\Desktop\154889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0960" y="2975782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4433399" y="3372914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pic>
        <p:nvPicPr>
          <p:cNvPr id="67" name="Picture 2" descr="C:\Users\b05frv\Desktop\154889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0960" y="4095551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4433399" y="4492683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pic>
        <p:nvPicPr>
          <p:cNvPr id="69" name="Picture 2" descr="C:\Users\b05frv\Desktop\154889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0960" y="4898167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4461218" y="5295299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627784" y="2331534"/>
            <a:ext cx="4577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ED1B34"/>
                </a:solidFill>
                <a:cs typeface="Aharoni" pitchFamily="2" charset="-79"/>
              </a:rPr>
              <a:t>7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,</a:t>
            </a:r>
            <a:r>
              <a:rPr lang="en-US" sz="800" b="1" dirty="0" smtClean="0">
                <a:solidFill>
                  <a:srgbClr val="ED1B34"/>
                </a:solidFill>
                <a:cs typeface="Aharoni" pitchFamily="2" charset="-79"/>
              </a:rPr>
              <a:t>7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5</a:t>
            </a:r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%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178552" y="2331534"/>
            <a:ext cx="8065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9,6%</a:t>
            </a:r>
            <a:r>
              <a:rPr lang="en-US" sz="800" b="1" dirty="0">
                <a:solidFill>
                  <a:srgbClr val="ED1B34"/>
                </a:solidFill>
                <a:cs typeface="Aharoni" pitchFamily="2" charset="-79"/>
              </a:rPr>
              <a:t>/</a:t>
            </a:r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10,6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%**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843242" y="2331534"/>
            <a:ext cx="524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1-5%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627784" y="3534958"/>
            <a:ext cx="4579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ED1B34"/>
                </a:solidFill>
                <a:cs typeface="Aharoni" pitchFamily="2" charset="-79"/>
              </a:rPr>
              <a:t>7</a:t>
            </a:r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,</a:t>
            </a:r>
            <a:r>
              <a:rPr lang="en-US" sz="800" b="1" dirty="0">
                <a:solidFill>
                  <a:srgbClr val="ED1B34"/>
                </a:solidFill>
                <a:cs typeface="Aharoni" pitchFamily="2" charset="-79"/>
              </a:rPr>
              <a:t>7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5%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185919" y="3534958"/>
            <a:ext cx="7991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9,1%</a:t>
            </a:r>
            <a:r>
              <a:rPr lang="en-US" sz="800" b="1" dirty="0">
                <a:solidFill>
                  <a:srgbClr val="ED1B34"/>
                </a:solidFill>
                <a:cs typeface="Aharoni" pitchFamily="2" charset="-79"/>
              </a:rPr>
              <a:t>/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10,1%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850609" y="3534958"/>
            <a:ext cx="524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1-5%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627784" y="4581708"/>
            <a:ext cx="4652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ED1B34"/>
                </a:solidFill>
                <a:cs typeface="Aharoni" pitchFamily="2" charset="-79"/>
              </a:rPr>
              <a:t>7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,</a:t>
            </a:r>
            <a:r>
              <a:rPr lang="en-US" sz="800" b="1" dirty="0" smtClean="0">
                <a:solidFill>
                  <a:srgbClr val="ED1B34"/>
                </a:solidFill>
                <a:cs typeface="Aharoni" pitchFamily="2" charset="-79"/>
              </a:rPr>
              <a:t>7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5 </a:t>
            </a:r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178553" y="4581708"/>
            <a:ext cx="8065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9,6%</a:t>
            </a:r>
            <a:r>
              <a:rPr lang="en-US" sz="800" b="1" dirty="0">
                <a:solidFill>
                  <a:srgbClr val="ED1B34"/>
                </a:solidFill>
                <a:cs typeface="Aharoni" pitchFamily="2" charset="-79"/>
              </a:rPr>
              <a:t>/</a:t>
            </a:r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10,6%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843242" y="4581708"/>
            <a:ext cx="524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1-5%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171617" y="5391142"/>
            <a:ext cx="878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9,6%</a:t>
            </a:r>
            <a:r>
              <a:rPr lang="en-US" sz="800" b="1" dirty="0">
                <a:solidFill>
                  <a:srgbClr val="ED1B34"/>
                </a:solidFill>
                <a:cs typeface="Aharoni" pitchFamily="2" charset="-79"/>
              </a:rPr>
              <a:t>/</a:t>
            </a:r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10,6%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627551" y="1981169"/>
            <a:ext cx="8996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Сельхозкооперация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6363442" y="1988840"/>
            <a:ext cx="3802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ДФО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729121" y="1988840"/>
            <a:ext cx="6128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Моногорода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5823215" y="2524254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Газели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78444" y="2543515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Женщины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816201" y="2538563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Спорт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5627551" y="3212976"/>
            <a:ext cx="8996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Сельхозкооперация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6363442" y="3220647"/>
            <a:ext cx="3802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ДФО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6610789" y="3220647"/>
            <a:ext cx="782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Серебряный бизнес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7260873" y="3220647"/>
            <a:ext cx="6128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Моногорода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5836443" y="3729129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Газели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6291671" y="3748390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Женщины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6782558" y="3743438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Спорт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7200780" y="3748390"/>
            <a:ext cx="10214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Семейный бизнес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6778388" y="4551847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Спорт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6211975" y="5370430"/>
            <a:ext cx="6305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Опция «911»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6316556" y="6034368"/>
            <a:ext cx="3802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ДФО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7224673" y="6034855"/>
            <a:ext cx="6128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Моногорода</a:t>
            </a:r>
          </a:p>
        </p:txBody>
      </p:sp>
      <p:sp>
        <p:nvSpPr>
          <p:cNvPr id="108" name="Заголовок 1"/>
          <p:cNvSpPr txBox="1">
            <a:spLocks/>
          </p:cNvSpPr>
          <p:nvPr/>
        </p:nvSpPr>
        <p:spPr bwMode="auto">
          <a:xfrm>
            <a:off x="118583" y="6381328"/>
            <a:ext cx="8574490" cy="432048"/>
          </a:xfrm>
          <a:prstGeom prst="rect">
            <a:avLst/>
          </a:prstGeom>
          <a:ln w="12700"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80805" tIns="40403" rIns="80805" bIns="40403" rtlCol="0" anchor="ctr">
            <a:noAutofit/>
          </a:bodyPr>
          <a:lstStyle>
            <a:lvl1pPr algn="ctr" defTabSz="107268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algn="l"/>
            <a:r>
              <a:rPr lang="ru-RU" sz="800" dirty="0" smtClean="0">
                <a:latin typeface="Arial" pitchFamily="34" charset="0"/>
                <a:cs typeface="Arial" pitchFamily="34" charset="0"/>
              </a:rPr>
              <a:t>* – 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соответствие целевым сегментам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определяется 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на основании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чек-листа</a:t>
            </a:r>
          </a:p>
          <a:p>
            <a:pPr algn="l"/>
            <a:r>
              <a:rPr lang="ru-RU" sz="800" dirty="0">
                <a:latin typeface="Arial" pitchFamily="34" charset="0"/>
                <a:cs typeface="Arial" pitchFamily="34" charset="0"/>
              </a:rPr>
              <a:t>** –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для приоритетных и неприоритетных отраслей в рамках Программы стимулирования кредитования субъектов МСП, см. Приложение 3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5" name="Picture 2" descr="C:\Users\b05frv\Downloads\rocket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675915"/>
            <a:ext cx="293563" cy="31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TextBox 125"/>
          <p:cNvSpPr txBox="1"/>
          <p:nvPr/>
        </p:nvSpPr>
        <p:spPr>
          <a:xfrm>
            <a:off x="7297662" y="1988840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err="1">
                <a:cs typeface="Aharoni" pitchFamily="2" charset="-79"/>
              </a:rPr>
              <a:t>Стартапы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127" name="Picture 2" descr="C:\Users\b05frv\Downloads\rocket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8837" y="2870476"/>
            <a:ext cx="293563" cy="31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extBox 127"/>
          <p:cNvSpPr txBox="1"/>
          <p:nvPr/>
        </p:nvSpPr>
        <p:spPr>
          <a:xfrm>
            <a:off x="7752570" y="3212976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err="1">
                <a:cs typeface="Aharoni" pitchFamily="2" charset="-79"/>
              </a:rPr>
              <a:t>Стартапы</a:t>
            </a:r>
            <a:endParaRPr lang="ru-RU" sz="600" b="1" dirty="0">
              <a:cs typeface="Aharoni" pitchFamily="2" charset="-79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570471" y="6032322"/>
            <a:ext cx="881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cs typeface="Aharoni" pitchFamily="2" charset="-79"/>
              </a:rPr>
              <a:t>Мама предприниматель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5" name="Picture 2" descr="C:\Users\b05frv\Desktop\maternity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6201" y="5685513"/>
            <a:ext cx="365779" cy="39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Freeform 5"/>
          <p:cNvSpPr/>
          <p:nvPr/>
        </p:nvSpPr>
        <p:spPr>
          <a:xfrm>
            <a:off x="137430" y="116632"/>
            <a:ext cx="8686063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Специальные продукты в рамках базовых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" name="Picture 2" descr="C:\Users\b05frv\Desktop\154889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0960" y="5655514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TextBox 104"/>
          <p:cNvSpPr txBox="1"/>
          <p:nvPr/>
        </p:nvSpPr>
        <p:spPr>
          <a:xfrm>
            <a:off x="4461218" y="6052646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</p:spTree>
    <p:extLst>
      <p:ext uri="{BB962C8B-B14F-4D97-AF65-F5344CB8AC3E}">
        <p14:creationId xmlns:p14="http://schemas.microsoft.com/office/powerpoint/2010/main" xmlns="" val="208681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4917</TotalTime>
  <Words>2206</Words>
  <Application>Microsoft Office PowerPoint</Application>
  <PresentationFormat>Экран (4:3)</PresentationFormat>
  <Paragraphs>298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Специальное оформление</vt:lpstr>
      <vt:lpstr>Инструменты поддержки малого и среднего предпринимательства</vt:lpstr>
      <vt:lpstr>О Банке</vt:lpstr>
      <vt:lpstr>Слайд 3</vt:lpstr>
      <vt:lpstr>Продукты Банка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skazutin_og</cp:lastModifiedBy>
  <cp:revision>260</cp:revision>
  <cp:lastPrinted>2017-11-27T08:27:26Z</cp:lastPrinted>
  <dcterms:created xsi:type="dcterms:W3CDTF">2017-08-03T13:00:25Z</dcterms:created>
  <dcterms:modified xsi:type="dcterms:W3CDTF">2019-11-06T02:57:29Z</dcterms:modified>
</cp:coreProperties>
</file>