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290" r:id="rId2"/>
    <p:sldId id="289" r:id="rId3"/>
    <p:sldId id="283" r:id="rId4"/>
    <p:sldId id="285" r:id="rId5"/>
    <p:sldId id="309" r:id="rId6"/>
    <p:sldId id="302" r:id="rId7"/>
    <p:sldId id="308" r:id="rId8"/>
    <p:sldId id="305" r:id="rId9"/>
    <p:sldId id="306" r:id="rId10"/>
    <p:sldId id="292" r:id="rId11"/>
    <p:sldId id="293" r:id="rId12"/>
    <p:sldId id="303" r:id="rId13"/>
    <p:sldId id="301" r:id="rId14"/>
    <p:sldId id="310" r:id="rId15"/>
    <p:sldId id="296" r:id="rId16"/>
    <p:sldId id="297" r:id="rId17"/>
    <p:sldId id="298" r:id="rId18"/>
    <p:sldId id="299" r:id="rId19"/>
    <p:sldId id="286" r:id="rId20"/>
    <p:sldId id="304" r:id="rId21"/>
    <p:sldId id="295" r:id="rId22"/>
    <p:sldId id="300" r:id="rId23"/>
    <p:sldId id="288" r:id="rId24"/>
    <p:sldId id="307" r:id="rId25"/>
    <p:sldId id="278" r:id="rId26"/>
    <p:sldId id="269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паковская Наталия Сергеевна" initials="ШНС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D1B34"/>
    <a:srgbClr val="F37065"/>
    <a:srgbClr val="0072BC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2-05T10:25:26.302" idx="3">
    <p:pos x="5284" y="2622"/>
    <p:text>84 месяца срок по продукту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05.12.2018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05.12.2018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05.12.2018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  <p:sldLayoutId id="2147483694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92771"/>
              </p:ext>
            </p:extLst>
          </p:nvPr>
        </p:nvGraphicFramePr>
        <p:xfrm>
          <a:off x="395536" y="980728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844824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17" y="980728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0681" y="479715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378904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35" y="42017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1000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(включительно)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0080" y="4077072"/>
            <a:ext cx="32063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905487"/>
              </p:ext>
            </p:extLst>
          </p:nvPr>
        </p:nvGraphicFramePr>
        <p:xfrm>
          <a:off x="3688041" y="836712"/>
          <a:ext cx="441235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23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73325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1500460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3574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226359" y="43574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35" y="477012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2806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84058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тыс. рублей и не более 1 кредита одному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заемщику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710489"/>
              </p:ext>
            </p:extLst>
          </p:nvPr>
        </p:nvGraphicFramePr>
        <p:xfrm>
          <a:off x="399626" y="836712"/>
          <a:ext cx="7700767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0767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62799" y="5919083"/>
            <a:ext cx="382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989613"/>
            <a:ext cx="34563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на территории моногородов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сборов).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Целевой сегмент – начинающие ИП, срок деятельности которых менее 12 месяцев.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365426" y="109861"/>
            <a:ext cx="766295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550" y="1690542"/>
            <a:ext cx="3816842" cy="23865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33105" y="4917530"/>
            <a:ext cx="1153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,6%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31060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«Стартап»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861" y="1581760"/>
            <a:ext cx="40324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бизнеса, в том числе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на: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оборотные цели (пополнение оборотных средств, финансирование текущей деятельности (включая выплату заработной платы, уплату налогов и пр. платежи);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инвестиционные цели (приобретение, реконструкция, модернизация, ремонт основных средств, строительно-монтажные работы.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68" y="3140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3501008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3" y="3501008"/>
            <a:ext cx="2883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Устанавливается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индивидуально, по решению УОБ, на основании внутреннего рейтинга субъекта МСП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54575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28183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056" y="5749295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</a:t>
            </a:r>
            <a:r>
              <a:rPr lang="en-US" sz="1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500 млн руб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млн руб. до 1000 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414374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450378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4399012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стартапов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3" t="16403" r="9791"/>
          <a:stretch/>
        </p:blipFill>
        <p:spPr>
          <a:xfrm>
            <a:off x="4967787" y="1690035"/>
            <a:ext cx="2930750" cy="35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628800"/>
            <a:ext cx="38787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95125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352743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7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39" y="5209420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32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303" y="3814281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1016" y="5171793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64736"/>
              </p:ext>
            </p:extLst>
          </p:nvPr>
        </p:nvGraphicFramePr>
        <p:xfrm>
          <a:off x="251520" y="764704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71751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251520" y="116632"/>
            <a:ext cx="763284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5345921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49522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502420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31" y="5351029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48" y="5346191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99008" y="5313402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37"/>
          <a:stretch/>
        </p:blipFill>
        <p:spPr>
          <a:xfrm>
            <a:off x="266700" y="1431254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906049"/>
              </p:ext>
            </p:extLst>
          </p:nvPr>
        </p:nvGraphicFramePr>
        <p:xfrm>
          <a:off x="251520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5936" y="1366317"/>
            <a:ext cx="4176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pPr algn="just"/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algn="just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35413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49" y="3887746"/>
            <a:ext cx="639863" cy="62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16016" y="3935378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266700" y="116632"/>
            <a:ext cx="7707308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512989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737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80818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80818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91" y="520701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548" y="5130167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3730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791362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516938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6"/>
          <a:stretch/>
        </p:blipFill>
        <p:spPr>
          <a:xfrm>
            <a:off x="162191" y="1556792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072736"/>
              </p:ext>
            </p:extLst>
          </p:nvPr>
        </p:nvGraphicFramePr>
        <p:xfrm>
          <a:off x="179512" y="692696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Freeform 5"/>
          <p:cNvSpPr/>
          <p:nvPr/>
        </p:nvSpPr>
        <p:spPr>
          <a:xfrm>
            <a:off x="162191" y="116632"/>
            <a:ext cx="786619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5057889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632593"/>
            <a:ext cx="452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339969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7472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73617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9" y="5146038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56" y="5058159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8" y="37460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72176" y="5108411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"/>
          <a:stretch/>
        </p:blipFill>
        <p:spPr>
          <a:xfrm>
            <a:off x="95250" y="1484784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79494"/>
              </p:ext>
            </p:extLst>
          </p:nvPr>
        </p:nvGraphicFramePr>
        <p:xfrm>
          <a:off x="107504" y="692696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87775" y="371935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95250" y="116632"/>
            <a:ext cx="771711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предпринимателей на Дальнем Востоке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7642" y="5015498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335396"/>
              </p:ext>
            </p:extLst>
          </p:nvPr>
        </p:nvGraphicFramePr>
        <p:xfrm>
          <a:off x="899592" y="1158093"/>
          <a:ext cx="7486539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035"/>
                <a:gridCol w="2376264"/>
                <a:gridCol w="2160240"/>
              </a:tblGrid>
              <a:tr h="32096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Бизнес</a:t>
                      </a:r>
                      <a:r>
                        <a:rPr lang="en-US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навигатор Спорт»</a:t>
                      </a: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 бизнес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план, сформированный  на Портале Бизнес-навигатора МСП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закупка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цели исполнения контрактов в рамках Федерального закона 223-ФЗ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комплекс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прямое кредитование на цели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реализации инвестиционных строительных проектов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7050" y="2088222"/>
            <a:ext cx="301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Финансирование на цели, предусмотренные бизнес- планом, сформированным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Портала Бизнес -навигатора МСП. 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Возможные бизнес-планы: магазин спорттоваров, фитнес-клуб, спортсекция для взрослых, тренажерный зал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085" y="4973365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5832747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43387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524630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3407286"/>
            <a:ext cx="639863" cy="625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4544927"/>
            <a:ext cx="301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Не более 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5418156"/>
            <a:ext cx="2741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,9% годовых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5"/>
          <p:cNvSpPr/>
          <p:nvPr/>
        </p:nvSpPr>
        <p:spPr>
          <a:xfrm>
            <a:off x="881565" y="116632"/>
            <a:ext cx="743485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предпринимателей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 развития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3996399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92051" y="2178731"/>
            <a:ext cx="2336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инансирование в рамках контрактного кредитования в рамках Федерального закона 223-ФЗ на цели поставки спорттоваров, а также ремонта 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спортивного </a:t>
            </a:r>
            <a:r>
              <a:rPr lang="ru-RU" sz="900">
                <a:latin typeface="Arial" pitchFamily="34" charset="0"/>
                <a:cs typeface="Arial" pitchFamily="34" charset="0"/>
              </a:rPr>
              <a:t>о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борудования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1601" y="3641025"/>
            <a:ext cx="274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До 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95936" y="446448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3 лет, но </a:t>
            </a:r>
            <a:r>
              <a:rPr lang="ru-RU" sz="900">
                <a:latin typeface="Arial" pitchFamily="34" charset="0"/>
                <a:cs typeface="Arial" pitchFamily="34" charset="0"/>
              </a:rPr>
              <a:t>не более срока действия контракта, увеличенного на 90 дней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0449" y="5400591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9,6%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10,6%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0986" y="2792687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264893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421140" y="3312359"/>
            <a:ext cx="8183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21140" y="4248463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212576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140" y="6093296"/>
            <a:ext cx="760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4497" y="2225039"/>
            <a:ext cx="213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Финансирование инвестиций в области создания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многофункциональных спортивных центров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50449" y="3604446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От 1 млн. руб до 500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4" y="3600391"/>
            <a:ext cx="2160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От 1 млн. руб до 1000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4497" y="4581911"/>
            <a:ext cx="213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Не более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8184" y="5400591"/>
            <a:ext cx="2088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8,9%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19941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52441" y="500389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177666"/>
              </p:ext>
            </p:extLst>
          </p:nvPr>
        </p:nvGraphicFramePr>
        <p:xfrm>
          <a:off x="395538" y="122532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9" y="2060848"/>
            <a:ext cx="7560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8" y="2807350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2" y="280735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4" y="32006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6" y="3185951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10" y="3172906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2" y="3532946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4" y="324491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8066" y="27809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6" y="3212976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5" y="3172906"/>
            <a:ext cx="2369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утвержденному Министерством сельского хозяйства РФ максимальному размеру кредита одному заемщику на территории субъекта РФ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8" y="4037002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9" y="1424970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17058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2170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21705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257709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257709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8771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770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57709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57709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Благодарим</a:t>
            </a:r>
            <a:br>
              <a:rPr lang="ru-RU" dirty="0" smtClean="0">
                <a:solidFill>
                  <a:srgbClr val="4D4D4D"/>
                </a:solidFill>
              </a:rPr>
            </a:br>
            <a:r>
              <a:rPr lang="ru-RU" dirty="0" smtClean="0">
                <a:solidFill>
                  <a:srgbClr val="4D4D4D"/>
                </a:solidFill>
              </a:rPr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329967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84092" y="587727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94000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860032" y="4769857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9462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«Серебряный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2880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бизнес-плана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430841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91" y="2176850"/>
            <a:ext cx="4487342" cy="2991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2924944"/>
            <a:ext cx="2988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МСП – гражданам РФ в возрасте не менее 45 лет и не более 65 лет, учредивших собственный бизнес (ИП, ЮЛ) не ранее, чем за 12 месяцев до обращения в Банк за кредитованием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29633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«Семейный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4535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плана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семейных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344812"/>
            <a:ext cx="2988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МСП, индивидуальным предпринимателям,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наемными работниками которых являются члены их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семей, или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юридические лица, в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работают члены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семьи.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93" y="2044298"/>
            <a:ext cx="3571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4698" y="6021288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691151"/>
              </p:ext>
            </p:extLst>
          </p:nvPr>
        </p:nvGraphicFramePr>
        <p:xfrm>
          <a:off x="280871" y="980728"/>
          <a:ext cx="776668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668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653" y="1844824"/>
            <a:ext cx="3913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кооперативов, а также членов сельскохозяйственных потребительских кооперативов – крестьянских (фермерских) хозяйств.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ЦЕЛИ КРЕДИТОВАНИЯ: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– 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 (оборотные цели).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– приобретение, реконструкция, модернизация, ремонт основных средств (инвестиционные цели)</a:t>
            </a:r>
          </a:p>
          <a:p>
            <a:pPr algn="just"/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4697269"/>
            <a:ext cx="7632848" cy="1107995"/>
            <a:chOff x="261700" y="2937525"/>
            <a:chExt cx="7632848" cy="1107995"/>
          </a:xfrm>
        </p:grpSpPr>
        <p:sp>
          <p:nvSpPr>
            <p:cNvPr id="6" name="TextBox 5"/>
            <p:cNvSpPr txBox="1"/>
            <p:nvPr/>
          </p:nvSpPr>
          <p:spPr>
            <a:xfrm>
              <a:off x="261700" y="2937526"/>
              <a:ext cx="13933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СУММА КРЕДИТА</a:t>
              </a:r>
              <a:endParaRPr lang="ru-RU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7884" y="2937525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СРОК КРЕДИТА</a:t>
              </a:r>
              <a:endParaRPr lang="ru-RU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9236" y="2937526"/>
              <a:ext cx="17251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СТАВКА ПО КРЕДИТУ*</a:t>
              </a:r>
              <a:endParaRPr lang="ru-RU" sz="11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859" y="3255754"/>
              <a:ext cx="603089" cy="58837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752" y="3228729"/>
              <a:ext cx="632508" cy="60308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700" y="3255754"/>
              <a:ext cx="639863" cy="6251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772" y="3297566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 1 </a:t>
              </a:r>
              <a:r>
                <a:rPr lang="ru-RU" sz="1000" smtClean="0">
                  <a:latin typeface="Arial" pitchFamily="34" charset="0"/>
                  <a:cs typeface="Arial" pitchFamily="34" charset="0"/>
                </a:rPr>
                <a:t>до 25</a:t>
              </a: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млн рублей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3948" y="3183746"/>
              <a:ext cx="216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 36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месяцев на оборотные цели </a:t>
              </a:r>
            </a:p>
            <a:p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 84 месяцев на инвестиционные цели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2861" y="3195940"/>
              <a:ext cx="26716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Для среднего бизнеса 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–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 8,9% годовых</a:t>
              </a:r>
            </a:p>
            <a:p>
              <a:endParaRPr lang="ru-RU" sz="1000" dirty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Для малого бизнеса – 9,9% годовых</a:t>
              </a:r>
            </a:p>
          </p:txBody>
        </p:sp>
      </p:grpSp>
      <p:sp>
        <p:nvSpPr>
          <p:cNvPr id="31" name="Freeform 5"/>
          <p:cNvSpPr/>
          <p:nvPr/>
        </p:nvSpPr>
        <p:spPr>
          <a:xfrm>
            <a:off x="219779" y="165473"/>
            <a:ext cx="7808605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:\03Machinery\PR\ИМИДЖ\Фотобанк\lori-0024921918-a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44823"/>
            <a:ext cx="3887214" cy="25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36298"/>
              </p:ext>
            </p:extLst>
          </p:nvPr>
        </p:nvGraphicFramePr>
        <p:xfrm>
          <a:off x="271109" y="98072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55976" y="2031529"/>
            <a:ext cx="3825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 производственных или потребительских кооперативов в соответствии с Федеральным законом № 193-ФЗ "О сельскохозяйственной кооперации"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КРЕДИТОВАНИЯ: 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 в области создания инфраструктуры сельскохозяйственной кооперации: приобретение, реконструкция, модернизация, ремонт основных средств; строительство зданий и сооружений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производственного.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3406" y="4690148"/>
            <a:ext cx="8090547" cy="1835196"/>
            <a:chOff x="184271" y="3456138"/>
            <a:chExt cx="8090547" cy="1835196"/>
          </a:xfrm>
        </p:grpSpPr>
        <p:sp>
          <p:nvSpPr>
            <p:cNvPr id="20" name="TextBox 19"/>
            <p:cNvSpPr txBox="1"/>
            <p:nvPr/>
          </p:nvSpPr>
          <p:spPr>
            <a:xfrm>
              <a:off x="296669" y="3456139"/>
              <a:ext cx="13933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СУММА КРЕДИТА</a:t>
              </a:r>
              <a:endParaRPr lang="ru-RU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28917" y="3456138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СРОК КРЕДИТА</a:t>
              </a:r>
              <a:endParaRPr lang="ru-RU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73133" y="3456139"/>
              <a:ext cx="17251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СТАВКА ПО КРЕДИТУ*</a:t>
              </a:r>
              <a:endParaRPr lang="ru-RU" sz="1100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015" y="3816179"/>
              <a:ext cx="603089" cy="58837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707" y="3816179"/>
              <a:ext cx="632508" cy="60308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974" y="3818794"/>
              <a:ext cx="639863" cy="62515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44741" y="381617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 1 до 1000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млн рублей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96513" y="3816179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84 месяцев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66449" y="3818500"/>
              <a:ext cx="2484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Для среднего бизнеса 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–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 8,9% 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годовых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Для  </a:t>
              </a:r>
              <a:r>
                <a:rPr lang="ru-RU" sz="1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  малого бизнеса – 9,9% годовых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271" y="5045113"/>
              <a:ext cx="80905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*При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субсидировании процентной ставки по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программам Минсельхоза РФ процентная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ставка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составит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от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1 до 5%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годовых</a:t>
              </a:r>
            </a:p>
          </p:txBody>
        </p:sp>
      </p:grpSp>
      <p:sp>
        <p:nvSpPr>
          <p:cNvPr id="32" name="Freeform 5"/>
          <p:cNvSpPr/>
          <p:nvPr/>
        </p:nvSpPr>
        <p:spPr>
          <a:xfrm>
            <a:off x="235803" y="209328"/>
            <a:ext cx="772057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M:\03Machinery\PR\ИМИДЖ\Фотобанк\lori-0026660385-a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09" y="1870311"/>
            <a:ext cx="3730482" cy="24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2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2852</Words>
  <Application>Microsoft Office PowerPoint</Application>
  <PresentationFormat>Экран (4:3)</PresentationFormat>
  <Paragraphs>471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220</cp:revision>
  <cp:lastPrinted>2018-11-23T07:52:34Z</cp:lastPrinted>
  <dcterms:created xsi:type="dcterms:W3CDTF">2017-08-03T13:00:25Z</dcterms:created>
  <dcterms:modified xsi:type="dcterms:W3CDTF">2018-12-05T08:52:26Z</dcterms:modified>
</cp:coreProperties>
</file>