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335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376" r:id="rId11"/>
    <p:sldId id="377" r:id="rId12"/>
    <p:sldId id="378" r:id="rId13"/>
    <p:sldId id="379" r:id="rId14"/>
    <p:sldId id="380" r:id="rId15"/>
    <p:sldId id="382" r:id="rId16"/>
    <p:sldId id="381" r:id="rId17"/>
  </p:sldIdLst>
  <p:sldSz cx="9144000" cy="6858000" type="screen4x3"/>
  <p:notesSz cx="6858000" cy="9144000"/>
  <p:defaultTextStyle>
    <a:defPPr>
      <a:defRPr lang="ru-RU"/>
    </a:defPPr>
    <a:lvl1pPr marL="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927D2A5-76A1-46CD-AEB2-DABCE9A7C3EB}">
          <p14:sldIdLst>
            <p14:sldId id="257"/>
            <p14:sldId id="335"/>
            <p14:sldId id="369"/>
            <p14:sldId id="370"/>
            <p14:sldId id="371"/>
            <p14:sldId id="372"/>
            <p14:sldId id="373"/>
            <p14:sldId id="374"/>
            <p14:sldId id="375"/>
            <p14:sldId id="376"/>
            <p14:sldId id="377"/>
            <p14:sldId id="378"/>
            <p14:sldId id="379"/>
            <p14:sldId id="380"/>
            <p14:sldId id="382"/>
            <p14:sldId id="381"/>
          </p14:sldIdLst>
        </p14:section>
        <p14:section name="Раздел без заголовка" id="{01E49924-03A5-4C0E-972C-CB5A72771A58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5626"/>
    <a:srgbClr val="58FA5C"/>
    <a:srgbClr val="07D70C"/>
    <a:srgbClr val="77FB7A"/>
    <a:srgbClr val="7EF47E"/>
    <a:srgbClr val="7EF492"/>
    <a:srgbClr val="58C885"/>
    <a:srgbClr val="349D1B"/>
    <a:srgbClr val="38A9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76" autoAdjust="0"/>
    <p:restoredTop sz="93975" autoAdjust="0"/>
  </p:normalViewPr>
  <p:slideViewPr>
    <p:cSldViewPr>
      <p:cViewPr varScale="1">
        <p:scale>
          <a:sx n="110" d="100"/>
          <a:sy n="110" d="100"/>
        </p:scale>
        <p:origin x="-176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B1E2E-821C-4007-808D-2D2FC44086C4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7D1E1-FFB5-4D10-84A8-7500E1EFE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570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>
            <a:extLst>
              <a:ext uri="{FF2B5EF4-FFF2-40B4-BE49-F238E27FC236}">
                <a16:creationId xmlns:a16="http://schemas.microsoft.com/office/drawing/2014/main" xmlns="" id="{C64A997C-8203-4383-AF07-FFDABA54BBF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>
            <a:extLst>
              <a:ext uri="{FF2B5EF4-FFF2-40B4-BE49-F238E27FC236}">
                <a16:creationId xmlns:a16="http://schemas.microsoft.com/office/drawing/2014/main" xmlns="" id="{62A1C380-2078-41C6-BFEF-EDE911C939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148" name="Номер слайда 3">
            <a:extLst>
              <a:ext uri="{FF2B5EF4-FFF2-40B4-BE49-F238E27FC236}">
                <a16:creationId xmlns:a16="http://schemas.microsoft.com/office/drawing/2014/main" xmlns="" id="{DD3434B3-3D39-4121-9EF2-215850A26A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CAECABD-1214-48F2-AAB1-F8509016C4B3}" type="slidenum">
              <a:rPr lang="ru-RU" altLang="ru-RU" sz="12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2</a:t>
            </a:fld>
            <a:endParaRPr lang="ru-RU" altLang="ru-RU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5192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>
            <a:extLst>
              <a:ext uri="{FF2B5EF4-FFF2-40B4-BE49-F238E27FC236}">
                <a16:creationId xmlns:a16="http://schemas.microsoft.com/office/drawing/2014/main" xmlns="" id="{C64A997C-8203-4383-AF07-FFDABA54BBF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>
            <a:extLst>
              <a:ext uri="{FF2B5EF4-FFF2-40B4-BE49-F238E27FC236}">
                <a16:creationId xmlns:a16="http://schemas.microsoft.com/office/drawing/2014/main" xmlns="" id="{62A1C380-2078-41C6-BFEF-EDE911C939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148" name="Номер слайда 3">
            <a:extLst>
              <a:ext uri="{FF2B5EF4-FFF2-40B4-BE49-F238E27FC236}">
                <a16:creationId xmlns:a16="http://schemas.microsoft.com/office/drawing/2014/main" xmlns="" id="{DD3434B3-3D39-4121-9EF2-215850A26A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CAECABD-1214-48F2-AAB1-F8509016C4B3}" type="slidenum">
              <a:rPr lang="ru-RU" altLang="ru-RU" sz="12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11</a:t>
            </a:fld>
            <a:endParaRPr lang="ru-RU" altLang="ru-RU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8481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>
            <a:extLst>
              <a:ext uri="{FF2B5EF4-FFF2-40B4-BE49-F238E27FC236}">
                <a16:creationId xmlns:a16="http://schemas.microsoft.com/office/drawing/2014/main" xmlns="" id="{C64A997C-8203-4383-AF07-FFDABA54BBF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>
            <a:extLst>
              <a:ext uri="{FF2B5EF4-FFF2-40B4-BE49-F238E27FC236}">
                <a16:creationId xmlns:a16="http://schemas.microsoft.com/office/drawing/2014/main" xmlns="" id="{62A1C380-2078-41C6-BFEF-EDE911C939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148" name="Номер слайда 3">
            <a:extLst>
              <a:ext uri="{FF2B5EF4-FFF2-40B4-BE49-F238E27FC236}">
                <a16:creationId xmlns:a16="http://schemas.microsoft.com/office/drawing/2014/main" xmlns="" id="{DD3434B3-3D39-4121-9EF2-215850A26A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CAECABD-1214-48F2-AAB1-F8509016C4B3}" type="slidenum">
              <a:rPr lang="ru-RU" altLang="ru-RU" sz="12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12</a:t>
            </a:fld>
            <a:endParaRPr lang="ru-RU" altLang="ru-RU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3226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>
            <a:extLst>
              <a:ext uri="{FF2B5EF4-FFF2-40B4-BE49-F238E27FC236}">
                <a16:creationId xmlns:a16="http://schemas.microsoft.com/office/drawing/2014/main" xmlns="" id="{C64A997C-8203-4383-AF07-FFDABA54BBF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>
            <a:extLst>
              <a:ext uri="{FF2B5EF4-FFF2-40B4-BE49-F238E27FC236}">
                <a16:creationId xmlns:a16="http://schemas.microsoft.com/office/drawing/2014/main" xmlns="" id="{62A1C380-2078-41C6-BFEF-EDE911C939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148" name="Номер слайда 3">
            <a:extLst>
              <a:ext uri="{FF2B5EF4-FFF2-40B4-BE49-F238E27FC236}">
                <a16:creationId xmlns:a16="http://schemas.microsoft.com/office/drawing/2014/main" xmlns="" id="{DD3434B3-3D39-4121-9EF2-215850A26A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CAECABD-1214-48F2-AAB1-F8509016C4B3}" type="slidenum">
              <a:rPr lang="ru-RU" altLang="ru-RU" sz="12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13</a:t>
            </a:fld>
            <a:endParaRPr lang="ru-RU" altLang="ru-RU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9642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>
            <a:extLst>
              <a:ext uri="{FF2B5EF4-FFF2-40B4-BE49-F238E27FC236}">
                <a16:creationId xmlns:a16="http://schemas.microsoft.com/office/drawing/2014/main" xmlns="" id="{C64A997C-8203-4383-AF07-FFDABA54BBF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>
            <a:extLst>
              <a:ext uri="{FF2B5EF4-FFF2-40B4-BE49-F238E27FC236}">
                <a16:creationId xmlns:a16="http://schemas.microsoft.com/office/drawing/2014/main" xmlns="" id="{62A1C380-2078-41C6-BFEF-EDE911C939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148" name="Номер слайда 3">
            <a:extLst>
              <a:ext uri="{FF2B5EF4-FFF2-40B4-BE49-F238E27FC236}">
                <a16:creationId xmlns:a16="http://schemas.microsoft.com/office/drawing/2014/main" xmlns="" id="{DD3434B3-3D39-4121-9EF2-215850A26A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CAECABD-1214-48F2-AAB1-F8509016C4B3}" type="slidenum">
              <a:rPr lang="ru-RU" altLang="ru-RU" sz="12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14</a:t>
            </a:fld>
            <a:endParaRPr lang="ru-RU" altLang="ru-RU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0318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>
            <a:extLst>
              <a:ext uri="{FF2B5EF4-FFF2-40B4-BE49-F238E27FC236}">
                <a16:creationId xmlns:a16="http://schemas.microsoft.com/office/drawing/2014/main" xmlns="" id="{C64A997C-8203-4383-AF07-FFDABA54BBF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>
            <a:extLst>
              <a:ext uri="{FF2B5EF4-FFF2-40B4-BE49-F238E27FC236}">
                <a16:creationId xmlns:a16="http://schemas.microsoft.com/office/drawing/2014/main" xmlns="" id="{62A1C380-2078-41C6-BFEF-EDE911C939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148" name="Номер слайда 3">
            <a:extLst>
              <a:ext uri="{FF2B5EF4-FFF2-40B4-BE49-F238E27FC236}">
                <a16:creationId xmlns:a16="http://schemas.microsoft.com/office/drawing/2014/main" xmlns="" id="{DD3434B3-3D39-4121-9EF2-215850A26A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CAECABD-1214-48F2-AAB1-F8509016C4B3}" type="slidenum">
              <a:rPr lang="ru-RU" altLang="ru-RU" sz="12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15</a:t>
            </a:fld>
            <a:endParaRPr lang="ru-RU" altLang="ru-RU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2694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>
            <a:extLst>
              <a:ext uri="{FF2B5EF4-FFF2-40B4-BE49-F238E27FC236}">
                <a16:creationId xmlns:a16="http://schemas.microsoft.com/office/drawing/2014/main" xmlns="" id="{C64A997C-8203-4383-AF07-FFDABA54BBF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>
            <a:extLst>
              <a:ext uri="{FF2B5EF4-FFF2-40B4-BE49-F238E27FC236}">
                <a16:creationId xmlns:a16="http://schemas.microsoft.com/office/drawing/2014/main" xmlns="" id="{62A1C380-2078-41C6-BFEF-EDE911C939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148" name="Номер слайда 3">
            <a:extLst>
              <a:ext uri="{FF2B5EF4-FFF2-40B4-BE49-F238E27FC236}">
                <a16:creationId xmlns:a16="http://schemas.microsoft.com/office/drawing/2014/main" xmlns="" id="{DD3434B3-3D39-4121-9EF2-215850A26A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CAECABD-1214-48F2-AAB1-F8509016C4B3}" type="slidenum">
              <a:rPr lang="ru-RU" altLang="ru-RU" sz="12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16</a:t>
            </a:fld>
            <a:endParaRPr lang="ru-RU" altLang="ru-RU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064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>
            <a:extLst>
              <a:ext uri="{FF2B5EF4-FFF2-40B4-BE49-F238E27FC236}">
                <a16:creationId xmlns:a16="http://schemas.microsoft.com/office/drawing/2014/main" xmlns="" id="{C64A997C-8203-4383-AF07-FFDABA54BBF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>
            <a:extLst>
              <a:ext uri="{FF2B5EF4-FFF2-40B4-BE49-F238E27FC236}">
                <a16:creationId xmlns:a16="http://schemas.microsoft.com/office/drawing/2014/main" xmlns="" id="{62A1C380-2078-41C6-BFEF-EDE911C939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148" name="Номер слайда 3">
            <a:extLst>
              <a:ext uri="{FF2B5EF4-FFF2-40B4-BE49-F238E27FC236}">
                <a16:creationId xmlns:a16="http://schemas.microsoft.com/office/drawing/2014/main" xmlns="" id="{DD3434B3-3D39-4121-9EF2-215850A26A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CAECABD-1214-48F2-AAB1-F8509016C4B3}" type="slidenum">
              <a:rPr lang="ru-RU" altLang="ru-RU" sz="12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3</a:t>
            </a:fld>
            <a:endParaRPr lang="ru-RU" altLang="ru-RU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757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>
            <a:extLst>
              <a:ext uri="{FF2B5EF4-FFF2-40B4-BE49-F238E27FC236}">
                <a16:creationId xmlns:a16="http://schemas.microsoft.com/office/drawing/2014/main" xmlns="" id="{C64A997C-8203-4383-AF07-FFDABA54BBF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>
            <a:extLst>
              <a:ext uri="{FF2B5EF4-FFF2-40B4-BE49-F238E27FC236}">
                <a16:creationId xmlns:a16="http://schemas.microsoft.com/office/drawing/2014/main" xmlns="" id="{62A1C380-2078-41C6-BFEF-EDE911C939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148" name="Номер слайда 3">
            <a:extLst>
              <a:ext uri="{FF2B5EF4-FFF2-40B4-BE49-F238E27FC236}">
                <a16:creationId xmlns:a16="http://schemas.microsoft.com/office/drawing/2014/main" xmlns="" id="{DD3434B3-3D39-4121-9EF2-215850A26A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CAECABD-1214-48F2-AAB1-F8509016C4B3}" type="slidenum">
              <a:rPr lang="ru-RU" altLang="ru-RU" sz="12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4</a:t>
            </a:fld>
            <a:endParaRPr lang="ru-RU" altLang="ru-RU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219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>
            <a:extLst>
              <a:ext uri="{FF2B5EF4-FFF2-40B4-BE49-F238E27FC236}">
                <a16:creationId xmlns:a16="http://schemas.microsoft.com/office/drawing/2014/main" xmlns="" id="{C64A997C-8203-4383-AF07-FFDABA54BBF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>
            <a:extLst>
              <a:ext uri="{FF2B5EF4-FFF2-40B4-BE49-F238E27FC236}">
                <a16:creationId xmlns:a16="http://schemas.microsoft.com/office/drawing/2014/main" xmlns="" id="{62A1C380-2078-41C6-BFEF-EDE911C939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148" name="Номер слайда 3">
            <a:extLst>
              <a:ext uri="{FF2B5EF4-FFF2-40B4-BE49-F238E27FC236}">
                <a16:creationId xmlns:a16="http://schemas.microsoft.com/office/drawing/2014/main" xmlns="" id="{DD3434B3-3D39-4121-9EF2-215850A26A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CAECABD-1214-48F2-AAB1-F8509016C4B3}" type="slidenum">
              <a:rPr lang="ru-RU" altLang="ru-RU" sz="12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5</a:t>
            </a:fld>
            <a:endParaRPr lang="ru-RU" altLang="ru-RU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881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>
            <a:extLst>
              <a:ext uri="{FF2B5EF4-FFF2-40B4-BE49-F238E27FC236}">
                <a16:creationId xmlns:a16="http://schemas.microsoft.com/office/drawing/2014/main" xmlns="" id="{C64A997C-8203-4383-AF07-FFDABA54BBF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>
            <a:extLst>
              <a:ext uri="{FF2B5EF4-FFF2-40B4-BE49-F238E27FC236}">
                <a16:creationId xmlns:a16="http://schemas.microsoft.com/office/drawing/2014/main" xmlns="" id="{62A1C380-2078-41C6-BFEF-EDE911C939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148" name="Номер слайда 3">
            <a:extLst>
              <a:ext uri="{FF2B5EF4-FFF2-40B4-BE49-F238E27FC236}">
                <a16:creationId xmlns:a16="http://schemas.microsoft.com/office/drawing/2014/main" xmlns="" id="{DD3434B3-3D39-4121-9EF2-215850A26A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CAECABD-1214-48F2-AAB1-F8509016C4B3}" type="slidenum">
              <a:rPr lang="ru-RU" altLang="ru-RU" sz="12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6</a:t>
            </a:fld>
            <a:endParaRPr lang="ru-RU" altLang="ru-RU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831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>
            <a:extLst>
              <a:ext uri="{FF2B5EF4-FFF2-40B4-BE49-F238E27FC236}">
                <a16:creationId xmlns:a16="http://schemas.microsoft.com/office/drawing/2014/main" xmlns="" id="{C64A997C-8203-4383-AF07-FFDABA54BBF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>
            <a:extLst>
              <a:ext uri="{FF2B5EF4-FFF2-40B4-BE49-F238E27FC236}">
                <a16:creationId xmlns:a16="http://schemas.microsoft.com/office/drawing/2014/main" xmlns="" id="{62A1C380-2078-41C6-BFEF-EDE911C939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148" name="Номер слайда 3">
            <a:extLst>
              <a:ext uri="{FF2B5EF4-FFF2-40B4-BE49-F238E27FC236}">
                <a16:creationId xmlns:a16="http://schemas.microsoft.com/office/drawing/2014/main" xmlns="" id="{DD3434B3-3D39-4121-9EF2-215850A26A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CAECABD-1214-48F2-AAB1-F8509016C4B3}" type="slidenum">
              <a:rPr lang="ru-RU" altLang="ru-RU" sz="12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7</a:t>
            </a:fld>
            <a:endParaRPr lang="ru-RU" altLang="ru-RU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5454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>
            <a:extLst>
              <a:ext uri="{FF2B5EF4-FFF2-40B4-BE49-F238E27FC236}">
                <a16:creationId xmlns:a16="http://schemas.microsoft.com/office/drawing/2014/main" xmlns="" id="{C64A997C-8203-4383-AF07-FFDABA54BBF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>
            <a:extLst>
              <a:ext uri="{FF2B5EF4-FFF2-40B4-BE49-F238E27FC236}">
                <a16:creationId xmlns:a16="http://schemas.microsoft.com/office/drawing/2014/main" xmlns="" id="{62A1C380-2078-41C6-BFEF-EDE911C939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148" name="Номер слайда 3">
            <a:extLst>
              <a:ext uri="{FF2B5EF4-FFF2-40B4-BE49-F238E27FC236}">
                <a16:creationId xmlns:a16="http://schemas.microsoft.com/office/drawing/2014/main" xmlns="" id="{DD3434B3-3D39-4121-9EF2-215850A26A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CAECABD-1214-48F2-AAB1-F8509016C4B3}" type="slidenum">
              <a:rPr lang="ru-RU" altLang="ru-RU" sz="12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8</a:t>
            </a:fld>
            <a:endParaRPr lang="ru-RU" altLang="ru-RU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475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>
            <a:extLst>
              <a:ext uri="{FF2B5EF4-FFF2-40B4-BE49-F238E27FC236}">
                <a16:creationId xmlns:a16="http://schemas.microsoft.com/office/drawing/2014/main" xmlns="" id="{C64A997C-8203-4383-AF07-FFDABA54BBF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>
            <a:extLst>
              <a:ext uri="{FF2B5EF4-FFF2-40B4-BE49-F238E27FC236}">
                <a16:creationId xmlns:a16="http://schemas.microsoft.com/office/drawing/2014/main" xmlns="" id="{62A1C380-2078-41C6-BFEF-EDE911C939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148" name="Номер слайда 3">
            <a:extLst>
              <a:ext uri="{FF2B5EF4-FFF2-40B4-BE49-F238E27FC236}">
                <a16:creationId xmlns:a16="http://schemas.microsoft.com/office/drawing/2014/main" xmlns="" id="{DD3434B3-3D39-4121-9EF2-215850A26A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CAECABD-1214-48F2-AAB1-F8509016C4B3}" type="slidenum">
              <a:rPr lang="ru-RU" altLang="ru-RU" sz="12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9</a:t>
            </a:fld>
            <a:endParaRPr lang="ru-RU" altLang="ru-RU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3498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>
            <a:extLst>
              <a:ext uri="{FF2B5EF4-FFF2-40B4-BE49-F238E27FC236}">
                <a16:creationId xmlns:a16="http://schemas.microsoft.com/office/drawing/2014/main" xmlns="" id="{C64A997C-8203-4383-AF07-FFDABA54BBF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>
            <a:extLst>
              <a:ext uri="{FF2B5EF4-FFF2-40B4-BE49-F238E27FC236}">
                <a16:creationId xmlns:a16="http://schemas.microsoft.com/office/drawing/2014/main" xmlns="" id="{62A1C380-2078-41C6-BFEF-EDE911C939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148" name="Номер слайда 3">
            <a:extLst>
              <a:ext uri="{FF2B5EF4-FFF2-40B4-BE49-F238E27FC236}">
                <a16:creationId xmlns:a16="http://schemas.microsoft.com/office/drawing/2014/main" xmlns="" id="{DD3434B3-3D39-4121-9EF2-215850A26A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CAECABD-1214-48F2-AAB1-F8509016C4B3}" type="slidenum">
              <a:rPr lang="ru-RU" altLang="ru-RU" sz="12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10</a:t>
            </a:fld>
            <a:endParaRPr lang="ru-RU" altLang="ru-RU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021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5" indent="0">
              <a:buNone/>
              <a:defRPr sz="2000"/>
            </a:lvl4pPr>
            <a:lvl5pPr marL="1828581" indent="0">
              <a:buNone/>
              <a:defRPr sz="2000"/>
            </a:lvl5pPr>
            <a:lvl6pPr marL="2285726" indent="0">
              <a:buNone/>
              <a:defRPr sz="2000"/>
            </a:lvl6pPr>
            <a:lvl7pPr marL="2742871" indent="0">
              <a:buNone/>
              <a:defRPr sz="2000"/>
            </a:lvl7pPr>
            <a:lvl8pPr marL="3200016" indent="0">
              <a:buNone/>
              <a:defRPr sz="2000"/>
            </a:lvl8pPr>
            <a:lvl9pPr marL="3657161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5" rIns="91429" bIns="45715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9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9" indent="-342859" algn="l" defTabSz="91429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1" indent="-285716" algn="l" defTabSz="91429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8" indent="-228573" algn="l" defTabSz="91429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3" indent="-228573" algn="l" defTabSz="91429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8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89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4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\\gu-serv\УГЗ\-. ПОДВЕДЕНИЕ ИТОГОВ - 2018\LOGOS and ELEMENTS\abstraction-blu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-1588"/>
            <a:ext cx="917575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8623" tIns="39310" rIns="78623" bIns="39310" anchor="ctr"/>
          <a:lstStyle/>
          <a:p>
            <a:pPr defTabSz="911681"/>
            <a:endParaRPr lang="ru-RU" sz="16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-1" y="2231754"/>
            <a:ext cx="9144001" cy="3286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4405" tIns="42203" rIns="84405" bIns="42203">
            <a:spAutoFit/>
          </a:bodyPr>
          <a:lstStyle/>
          <a:p>
            <a:pPr lvl="0" algn="ctr" defTabSz="844147"/>
            <a:r>
              <a:rPr lang="ru-RU" sz="4400" dirty="0" smtClean="0">
                <a:solidFill>
                  <a:prstClr val="white"/>
                </a:solidFill>
                <a:latin typeface="Arial" charset="0"/>
              </a:rPr>
              <a:t>ПАМЯТКА НАСЕЛЕНИЮ</a:t>
            </a:r>
            <a:r>
              <a:rPr lang="ru-RU" sz="2400" dirty="0">
                <a:solidFill>
                  <a:prstClr val="white"/>
                </a:solidFill>
                <a:latin typeface="Arial" charset="0"/>
              </a:rPr>
              <a:t/>
            </a:r>
            <a:br>
              <a:rPr lang="ru-RU" sz="2400" dirty="0">
                <a:solidFill>
                  <a:prstClr val="white"/>
                </a:solidFill>
                <a:latin typeface="Arial" charset="0"/>
              </a:rPr>
            </a:br>
            <a:endParaRPr lang="ru-RU" sz="2000" dirty="0">
              <a:solidFill>
                <a:prstClr val="white"/>
              </a:solidFill>
              <a:latin typeface="Arial" charset="0"/>
            </a:endParaRPr>
          </a:p>
          <a:p>
            <a:pPr algn="ctr" defTabSz="882905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ПРАВИЛА ПОВЕДЕНИЯ</a:t>
            </a:r>
            <a:endParaRPr lang="ru-RU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882905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 получении сигнала «Внимание всем!»</a:t>
            </a:r>
          </a:p>
          <a:p>
            <a:pPr algn="ctr" defTabSz="882905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(сигналов и речевых сообщений об опасностях при угрозе и возникновении чрезвычайных ситуаций (ЧС)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882905" fontAlgn="base"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9" name="Picture 5" descr="Y:\!!!! 2017\Герб МЧС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3" y="260648"/>
            <a:ext cx="1358268" cy="1857370"/>
          </a:xfrm>
          <a:prstGeom prst="rect">
            <a:avLst/>
          </a:prstGeom>
          <a:noFill/>
        </p:spPr>
      </p:pic>
      <p:pic>
        <p:nvPicPr>
          <p:cNvPr id="10" name="Picture 2" descr="\\Filestore\транзит\АЛАВИН\гербы\Приморский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87564"/>
            <a:ext cx="1296144" cy="1474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415784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\\gu-serv\УГЗ\-. ПОДВЕДЕНИЕ ИТОГОВ - 2018\LOGOS and ELEMENTS\abstraction-blu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4" y="26946"/>
            <a:ext cx="917575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" name="Picture 185" descr="http://10.115.127.11/map/pics/blank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43" y="-51384"/>
            <a:ext cx="6423" cy="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2" y="4874"/>
            <a:ext cx="9159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8" name="Picture 14" descr="C:\Users\Александр\Desktop\Без названия (1)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849" y="23814"/>
            <a:ext cx="665163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 descr="C:\Users\Администратор\Desktop\Герб МЧС  (ТО)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1588"/>
            <a:ext cx="65722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A3C53C73-FDEE-4182-9920-E08496814AE8}"/>
              </a:ext>
            </a:extLst>
          </p:cNvPr>
          <p:cNvSpPr/>
          <p:nvPr/>
        </p:nvSpPr>
        <p:spPr>
          <a:xfrm>
            <a:off x="8694656" y="6563444"/>
            <a:ext cx="428628" cy="285752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DD00CBA3-9069-4108-A834-ECC1E2C53C18}" type="slidenum">
              <a:rPr lang="en-US" sz="1400" b="1" ker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ru-RU" sz="14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9243" y="1052736"/>
            <a:ext cx="8625245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по сигналу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ВНИМАНИЕ ВСЕМ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!»</a:t>
            </a:r>
          </a:p>
          <a:p>
            <a:pPr algn="just"/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услышав сигнал, включите радио, телевизор, войдите в сеть интернет или подойдите к уличным средствам оповещения и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прослушайте сообщение.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сообщении указывается: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информации;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есто, время и характер ЧС;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Метеоданные (направление распространения опасных поражающих факторов источника ЧС);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районы подвержены воздействию опасных поражающих факторов;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действия населения.              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0873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\\gu-serv\УГЗ\-. ПОДВЕДЕНИЕ ИТОГОВ - 2018\LOGOS and ELEMENTS\abstraction-blu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4" y="26946"/>
            <a:ext cx="917575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" name="Picture 185" descr="http://10.115.127.11/map/pics/blank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43" y="-51384"/>
            <a:ext cx="6423" cy="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2" y="4874"/>
            <a:ext cx="9159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8" name="Picture 14" descr="C:\Users\Александр\Desktop\Без названия (1)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849" y="23814"/>
            <a:ext cx="665163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 descr="C:\Users\Администратор\Desktop\Герб МЧС  (ТО)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1588"/>
            <a:ext cx="65722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A3C53C73-FDEE-4182-9920-E08496814AE8}"/>
              </a:ext>
            </a:extLst>
          </p:cNvPr>
          <p:cNvSpPr/>
          <p:nvPr/>
        </p:nvSpPr>
        <p:spPr>
          <a:xfrm>
            <a:off x="8694656" y="6563444"/>
            <a:ext cx="428628" cy="285752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DD00CBA3-9069-4108-A834-ECC1E2C53C18}" type="slidenum">
              <a:rPr lang="en-US" sz="1400" b="1" ker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ru-RU" sz="14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9243" y="1052736"/>
            <a:ext cx="8625245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58FA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аварии на химически опасном объекте</a:t>
            </a:r>
            <a:endParaRPr lang="ru-RU" sz="3200" b="1" dirty="0" smtClean="0">
              <a:solidFill>
                <a:srgbClr val="58FA5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ru-RU" sz="3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solidFill>
                  <a:srgbClr val="58FA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быстро наденьте противогаз, а в случае необходимости и средство защиты кожи. При возможности укройтесь в ближайшем защитном сооружении. Если такового нет, укройтесь в жилом, производственном или подсобном помещении.</a:t>
            </a:r>
          </a:p>
        </p:txBody>
      </p:sp>
    </p:spTree>
    <p:extLst>
      <p:ext uri="{BB962C8B-B14F-4D97-AF65-F5344CB8AC3E}">
        <p14:creationId xmlns:p14="http://schemas.microsoft.com/office/powerpoint/2010/main" val="30426300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\\gu-serv\УГЗ\-. ПОДВЕДЕНИЕ ИТОГОВ - 2018\LOGOS and ELEMENTS\abstraction-blu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4" y="26946"/>
            <a:ext cx="917575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" name="Picture 185" descr="http://10.115.127.11/map/pics/blank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43" y="-51384"/>
            <a:ext cx="6423" cy="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2" y="4874"/>
            <a:ext cx="9159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8" name="Picture 14" descr="C:\Users\Александр\Desktop\Без названия (1)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849" y="23814"/>
            <a:ext cx="665163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 descr="C:\Users\Администратор\Desktop\Герб МЧС  (ТО)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1588"/>
            <a:ext cx="65722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A3C53C73-FDEE-4182-9920-E08496814AE8}"/>
              </a:ext>
            </a:extLst>
          </p:cNvPr>
          <p:cNvSpPr/>
          <p:nvPr/>
        </p:nvSpPr>
        <p:spPr>
          <a:xfrm>
            <a:off x="8694656" y="6563444"/>
            <a:ext cx="428628" cy="285752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DD00CBA3-9069-4108-A834-ECC1E2C53C18}" type="slidenum">
              <a:rPr lang="en-US" sz="1400" b="1" ker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ru-RU" sz="14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9243" y="1052736"/>
            <a:ext cx="862524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аварии на </a:t>
            </a:r>
            <a:r>
              <a:rPr lang="ru-RU" sz="3200" b="1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радиационно</a:t>
            </a:r>
            <a:r>
              <a:rPr lang="ru-RU" sz="3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опасном объекте</a:t>
            </a:r>
            <a:endParaRPr lang="ru-RU" sz="3200" b="1" dirty="0" smtClean="0">
              <a:solidFill>
                <a:srgbClr val="FFC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ru-RU" sz="3200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быстро наденьте респиратор, </a:t>
            </a:r>
            <a:r>
              <a:rPr lang="ru-RU" sz="28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противопыльную</a:t>
            </a:r>
            <a:r>
              <a:rPr lang="ru-RU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тканевую маску, а при их отсутствии – противогаз, возьмите таблетки йодида калия или спиртовую настойку йода, подготовленный запас продуктов, предметы первой необходимости и укройтесь в ближайшем защитном сооружении.</a:t>
            </a:r>
          </a:p>
        </p:txBody>
      </p:sp>
    </p:spTree>
    <p:extLst>
      <p:ext uri="{BB962C8B-B14F-4D97-AF65-F5344CB8AC3E}">
        <p14:creationId xmlns:p14="http://schemas.microsoft.com/office/powerpoint/2010/main" val="18906450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\\gu-serv\УГЗ\-. ПОДВЕДЕНИЕ ИТОГОВ - 2018\LOGOS and ELEMENTS\abstraction-blu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4" y="26946"/>
            <a:ext cx="917575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" name="Picture 185" descr="http://10.115.127.11/map/pics/blank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43" y="-51384"/>
            <a:ext cx="6423" cy="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2" y="4874"/>
            <a:ext cx="9159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8" name="Picture 14" descr="C:\Users\Александр\Desktop\Без названия (1)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849" y="23814"/>
            <a:ext cx="665163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 descr="C:\Users\Администратор\Desktop\Герб МЧС  (ТО)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1588"/>
            <a:ext cx="65722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A3C53C73-FDEE-4182-9920-E08496814AE8}"/>
              </a:ext>
            </a:extLst>
          </p:cNvPr>
          <p:cNvSpPr/>
          <p:nvPr/>
        </p:nvSpPr>
        <p:spPr>
          <a:xfrm>
            <a:off x="8694656" y="6563444"/>
            <a:ext cx="428628" cy="285752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DD00CBA3-9069-4108-A834-ECC1E2C53C18}" type="slidenum">
              <a:rPr lang="en-US" sz="1400" b="1" ker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ru-RU" sz="14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9243" y="1052736"/>
            <a:ext cx="8625245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катастрофическом затоплении</a:t>
            </a:r>
            <a:endParaRPr lang="ru-RU" sz="3200" b="1" dirty="0" smtClean="0">
              <a:solidFill>
                <a:srgbClr val="00B0F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перекройте газ и воду, отключите электричество;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плотно закройте окна, двери, вентиляционные и другие отверстия;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времени перенесите ценное имущество на чердак и верхние этажи здания;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Возьмите с собой документы, деньги, тревожный чемоданчик;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Следуйте на указанный в сообщении сборный эвакуационный пункт или самостоятельно выходите из опасной зоны в назначенный безопасный район или на возвышенные участки местности.</a:t>
            </a:r>
          </a:p>
        </p:txBody>
      </p:sp>
    </p:spTree>
    <p:extLst>
      <p:ext uri="{BB962C8B-B14F-4D97-AF65-F5344CB8AC3E}">
        <p14:creationId xmlns:p14="http://schemas.microsoft.com/office/powerpoint/2010/main" val="10792586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\\gu-serv\УГЗ\-. ПОДВЕДЕНИЕ ИТОГОВ - 2018\LOGOS and ELEMENTS\abstraction-blu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4" y="26946"/>
            <a:ext cx="917575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" name="Picture 185" descr="http://10.115.127.11/map/pics/blank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43" y="-51384"/>
            <a:ext cx="6423" cy="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2" y="4874"/>
            <a:ext cx="9159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8" name="Picture 14" descr="C:\Users\Александр\Desktop\Без названия (1)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849" y="23814"/>
            <a:ext cx="665163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 descr="C:\Users\Администратор\Desktop\Герб МЧС  (ТО)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1588"/>
            <a:ext cx="65722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A3C53C73-FDEE-4182-9920-E08496814AE8}"/>
              </a:ext>
            </a:extLst>
          </p:cNvPr>
          <p:cNvSpPr/>
          <p:nvPr/>
        </p:nvSpPr>
        <p:spPr>
          <a:xfrm>
            <a:off x="8694656" y="6563444"/>
            <a:ext cx="428628" cy="285752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DD00CBA3-9069-4108-A834-ECC1E2C53C18}" type="slidenum">
              <a:rPr lang="en-US" sz="1400" b="1" ker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ru-RU" sz="14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9243" y="1052736"/>
            <a:ext cx="8625245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A45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внезапном землетрясении</a:t>
            </a:r>
            <a:endParaRPr lang="ru-RU" sz="3200" b="1" dirty="0" smtClean="0">
              <a:solidFill>
                <a:srgbClr val="A45626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dirty="0" smtClean="0">
                <a:solidFill>
                  <a:srgbClr val="A45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нахождении в малоэтажном доме – </a:t>
            </a:r>
          </a:p>
          <a:p>
            <a:pPr algn="just"/>
            <a:r>
              <a:rPr lang="ru-RU" sz="2800" dirty="0" smtClean="0">
                <a:solidFill>
                  <a:srgbClr val="A45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выбегите наружу;</a:t>
            </a:r>
          </a:p>
          <a:p>
            <a:pPr algn="just"/>
            <a:r>
              <a:rPr lang="ru-RU" sz="2800" b="1" dirty="0" smtClean="0">
                <a:solidFill>
                  <a:srgbClr val="A45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многоквартирном доме – </a:t>
            </a:r>
            <a:r>
              <a:rPr lang="ru-RU" sz="2800" dirty="0" smtClean="0">
                <a:solidFill>
                  <a:srgbClr val="A45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оставайтесь на месте.</a:t>
            </a:r>
          </a:p>
          <a:p>
            <a:pPr algn="just"/>
            <a:r>
              <a:rPr lang="ru-RU" sz="2800" dirty="0" smtClean="0">
                <a:solidFill>
                  <a:srgbClr val="A45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A45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отойдите от тяжелых и неустойчивых предметов, окон и стеклянных дверей;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A45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стойте в дверных проемах или в углах межквартирных внутренних стен;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A45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800" dirty="0" smtClean="0">
                <a:solidFill>
                  <a:srgbClr val="A45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пользуйтесь открытым огнем;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A45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прекращения толчков немедленно покиньте квартиру, воспользовавшись лестницей (лифтом при эвакуации пользоваться нельзя!).</a:t>
            </a:r>
          </a:p>
        </p:txBody>
      </p:sp>
    </p:spTree>
    <p:extLst>
      <p:ext uri="{BB962C8B-B14F-4D97-AF65-F5344CB8AC3E}">
        <p14:creationId xmlns:p14="http://schemas.microsoft.com/office/powerpoint/2010/main" val="33076313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\\gu-serv\УГЗ\-. ПОДВЕДЕНИЕ ИТОГОВ - 2018\LOGOS and ELEMENTS\abstraction-blu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4" y="26946"/>
            <a:ext cx="917575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" name="Picture 185" descr="http://10.115.127.11/map/pics/blank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43" y="-51384"/>
            <a:ext cx="6423" cy="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2" y="4874"/>
            <a:ext cx="9159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8" name="Picture 14" descr="C:\Users\Александр\Desktop\Без названия (1)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849" y="23814"/>
            <a:ext cx="665163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 descr="C:\Users\Администратор\Desktop\Герб МЧС  (ТО)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1588"/>
            <a:ext cx="65722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A3C53C73-FDEE-4182-9920-E08496814AE8}"/>
              </a:ext>
            </a:extLst>
          </p:cNvPr>
          <p:cNvSpPr/>
          <p:nvPr/>
        </p:nvSpPr>
        <p:spPr>
          <a:xfrm>
            <a:off x="8694656" y="6563444"/>
            <a:ext cx="428628" cy="285752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DD00CBA3-9069-4108-A834-ECC1E2C53C18}" type="slidenum">
              <a:rPr lang="en-US" sz="1400" b="1" ker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ru-RU" sz="14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9243" y="1052736"/>
            <a:ext cx="862524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800" b="1" dirty="0" smtClean="0">
              <a:solidFill>
                <a:srgbClr val="A4562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b="1" dirty="0">
              <a:solidFill>
                <a:srgbClr val="A4562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b="1" dirty="0" smtClean="0">
              <a:solidFill>
                <a:srgbClr val="A4562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dirty="0" smtClean="0">
                <a:solidFill>
                  <a:srgbClr val="A45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Находясь на улице, </a:t>
            </a:r>
            <a:r>
              <a:rPr lang="ru-RU" sz="2800" dirty="0" smtClean="0">
                <a:solidFill>
                  <a:srgbClr val="A45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отойдите от любых строений, линий электропередач, рекламных щитов, больших деревьев на безопасное расстояние.</a:t>
            </a:r>
          </a:p>
        </p:txBody>
      </p:sp>
    </p:spTree>
    <p:extLst>
      <p:ext uri="{BB962C8B-B14F-4D97-AF65-F5344CB8AC3E}">
        <p14:creationId xmlns:p14="http://schemas.microsoft.com/office/powerpoint/2010/main" val="13029152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\\gu-serv\УГЗ\-. ПОДВЕДЕНИЕ ИТОГОВ - 2018\LOGOS and ELEMENTS\abstraction-blu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4" y="26946"/>
            <a:ext cx="917575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" name="Picture 185" descr="http://10.115.127.11/map/pics/blank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43" y="-51384"/>
            <a:ext cx="6423" cy="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2" y="4874"/>
            <a:ext cx="9159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8" name="Picture 14" descr="C:\Users\Александр\Desktop\Без названия (1)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849" y="23814"/>
            <a:ext cx="665163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 descr="C:\Users\Администратор\Desktop\Герб МЧС  (ТО)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1588"/>
            <a:ext cx="65722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A3C53C73-FDEE-4182-9920-E08496814AE8}"/>
              </a:ext>
            </a:extLst>
          </p:cNvPr>
          <p:cNvSpPr/>
          <p:nvPr/>
        </p:nvSpPr>
        <p:spPr>
          <a:xfrm>
            <a:off x="8694656" y="6563444"/>
            <a:ext cx="428628" cy="285752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DD00CBA3-9069-4108-A834-ECC1E2C53C18}" type="slidenum">
              <a:rPr lang="en-US" sz="1400" b="1" ker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ru-RU" sz="14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9243" y="1052736"/>
            <a:ext cx="8625245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Содержимое 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«Тревожного чемоданчика»</a:t>
            </a:r>
          </a:p>
          <a:p>
            <a:pPr algn="just"/>
            <a:endPara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3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аптечка первой помощи, включающая индивидуальные для Вас лекарства;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3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онарик и запас батареек;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3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хотничьи спички, газовые зажигалки;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3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редства связи и сменные заряженные аккумуляторы;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3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ниверсальный нож;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3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емонтный комплект (нитки, иголки и пр.)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запас еды и воды (минимум на 3-е суток);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одноразовая посуда;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личной гигиены;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смена нижнего белья и носков.</a:t>
            </a:r>
          </a:p>
          <a:p>
            <a:pPr algn="just"/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4009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\\gu-serv\УГЗ\-. ПОДВЕДЕНИЕ ИТОГОВ - 2018\LOGOS and ELEMENTS\abstraction-blu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527" y="50201"/>
            <a:ext cx="917575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" name="Picture 185" descr="http://10.115.127.11/map/pics/blank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43" y="-51384"/>
            <a:ext cx="6423" cy="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2" y="4874"/>
            <a:ext cx="9159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8" name="Picture 14" descr="C:\Users\Александр\Desktop\Без названия (1)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849" y="23814"/>
            <a:ext cx="665163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0" name="Прямоугольник 259"/>
          <p:cNvSpPr/>
          <p:nvPr/>
        </p:nvSpPr>
        <p:spPr>
          <a:xfrm>
            <a:off x="755576" y="-36228"/>
            <a:ext cx="7689418" cy="769431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Внимание всем!»</a:t>
            </a:r>
            <a:endParaRPr lang="ru-RU" sz="4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Picture 2" descr="C:\Users\Администратор\Desktop\Герб МЧС  (ТО)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1588"/>
            <a:ext cx="65722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58483" y="1628800"/>
            <a:ext cx="813617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угрозе или возникновении ЧС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оповещения установлен сигнал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«ВНИМАНИЕ ВСЕМ!»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который подается путем </a:t>
            </a:r>
          </a:p>
          <a:p>
            <a:pPr algn="ctr"/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звучания сирен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установленных на соответствующих территориях,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гудков предприятий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A3C53C73-FDEE-4182-9920-E08496814AE8}"/>
              </a:ext>
            </a:extLst>
          </p:cNvPr>
          <p:cNvSpPr/>
          <p:nvPr/>
        </p:nvSpPr>
        <p:spPr>
          <a:xfrm>
            <a:off x="8694656" y="6563444"/>
            <a:ext cx="428628" cy="285752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DD00CBA3-9069-4108-A834-ECC1E2C53C18}" type="slidenum">
              <a:rPr lang="en-US" sz="1400" b="1" ker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ru-RU" sz="14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025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\\gu-serv\УГЗ\-. ПОДВЕДЕНИЕ ИТОГОВ - 2018\LOGOS and ELEMENTS\abstraction-blu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527" y="50201"/>
            <a:ext cx="917575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" name="Picture 185" descr="http://10.115.127.11/map/pics/blank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43" y="-51384"/>
            <a:ext cx="6423" cy="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2" y="4874"/>
            <a:ext cx="9159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8" name="Picture 14" descr="C:\Users\Александр\Desktop\Без названия (1)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849" y="23814"/>
            <a:ext cx="665163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0" name="Прямоугольник 259"/>
          <p:cNvSpPr/>
          <p:nvPr/>
        </p:nvSpPr>
        <p:spPr>
          <a:xfrm>
            <a:off x="755576" y="-36228"/>
            <a:ext cx="7689418" cy="769431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Внимание всем!»</a:t>
            </a:r>
            <a:endParaRPr lang="ru-RU" sz="4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Picture 2" descr="C:\Users\Администратор\Desktop\Герб МЧС  (ТО)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1588"/>
            <a:ext cx="65722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4390" y="884176"/>
            <a:ext cx="816026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Алгоритм работы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 оповещения в городе</a:t>
            </a:r>
          </a:p>
          <a:p>
            <a:pPr algn="just"/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На улицах включаются сирены – это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сигнал 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«Внимание всем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!»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По громкоговорителям и радиоточкам на улицах и в зданиях гражданам сообщается, что нужно предпринимать в сложившейся ситуации;</a:t>
            </a:r>
          </a:p>
          <a:p>
            <a:pPr algn="just"/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Там, где не установлены громкоговорители и радиоточки, задействуются автомобили, оборудованные сигналами звукового оповещения </a:t>
            </a:r>
            <a:endParaRPr lang="ru-RU" sz="3200" dirty="0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A3C53C73-FDEE-4182-9920-E08496814AE8}"/>
              </a:ext>
            </a:extLst>
          </p:cNvPr>
          <p:cNvSpPr/>
          <p:nvPr/>
        </p:nvSpPr>
        <p:spPr>
          <a:xfrm>
            <a:off x="8694656" y="6563444"/>
            <a:ext cx="428628" cy="285752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DD00CBA3-9069-4108-A834-ECC1E2C53C18}" type="slidenum">
              <a:rPr lang="en-US" sz="1400" b="1" ker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ru-RU" sz="14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3741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\\gu-serv\УГЗ\-. ПОДВЕДЕНИЕ ИТОГОВ - 2018\LOGOS and ELEMENTS\abstraction-blu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527" y="50201"/>
            <a:ext cx="917575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" name="Picture 185" descr="http://10.115.127.11/map/pics/blank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43" y="-51384"/>
            <a:ext cx="6423" cy="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2" y="4874"/>
            <a:ext cx="9159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8" name="Picture 14" descr="C:\Users\Александр\Desktop\Без названия (1)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849" y="23814"/>
            <a:ext cx="665163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0" name="Прямоугольник 259"/>
          <p:cNvSpPr/>
          <p:nvPr/>
        </p:nvSpPr>
        <p:spPr>
          <a:xfrm>
            <a:off x="755576" y="-36228"/>
            <a:ext cx="7689418" cy="769431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Внимание всем!»</a:t>
            </a:r>
            <a:endParaRPr lang="ru-RU" sz="4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Picture 2" descr="C:\Users\Администратор\Desktop\Герб МЧС  (ТО)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1588"/>
            <a:ext cx="65722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13700" y="1217837"/>
            <a:ext cx="81602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Информация о дальнейших действиях в условиях ЧС транслируется представителями МЧС России по телевизионным каналам и радиостанциям.</a:t>
            </a:r>
          </a:p>
          <a:p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ПРАВИЛО: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если начинают работать тревожные сирены, нужно как можно быстрее включить телевизор или радиоприёмник.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A3C53C73-FDEE-4182-9920-E08496814AE8}"/>
              </a:ext>
            </a:extLst>
          </p:cNvPr>
          <p:cNvSpPr/>
          <p:nvPr/>
        </p:nvSpPr>
        <p:spPr>
          <a:xfrm>
            <a:off x="8694656" y="6563444"/>
            <a:ext cx="428628" cy="285752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DD00CBA3-9069-4108-A834-ECC1E2C53C18}" type="slidenum">
              <a:rPr lang="en-US" sz="1400" b="1" ker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ru-RU" sz="14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583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\\gu-serv\УГЗ\-. ПОДВЕДЕНИЕ ИТОГОВ - 2018\LOGOS and ELEMENTS\abstraction-blu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527" y="50201"/>
            <a:ext cx="917575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" name="Picture 185" descr="http://10.115.127.11/map/pics/blank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43" y="-51384"/>
            <a:ext cx="6423" cy="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2" y="4874"/>
            <a:ext cx="9159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8" name="Picture 14" descr="C:\Users\Александр\Desktop\Без названия (1)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849" y="23814"/>
            <a:ext cx="665163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0" name="Прямоугольник 259"/>
          <p:cNvSpPr/>
          <p:nvPr/>
        </p:nvSpPr>
        <p:spPr>
          <a:xfrm>
            <a:off x="755576" y="-36228"/>
            <a:ext cx="7689418" cy="769431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Внимание всем!»</a:t>
            </a:r>
            <a:endParaRPr lang="ru-RU" sz="4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Picture 2" descr="C:\Users\Администратор\Desktop\Герб МЧС  (ТО)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1588"/>
            <a:ext cx="65722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59529" y="1790013"/>
            <a:ext cx="768546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Информация об оповещении транслируется также на терминальных комплексах 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ОКСИОН*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на больших экранах, установленных на кузовах специальных автомобилей МЧС России.</a:t>
            </a:r>
          </a:p>
          <a:p>
            <a:endParaRPr lang="ru-RU" sz="3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Общероссийская комплексная система информирования и          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оповещения населения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A3C53C73-FDEE-4182-9920-E08496814AE8}"/>
              </a:ext>
            </a:extLst>
          </p:cNvPr>
          <p:cNvSpPr/>
          <p:nvPr/>
        </p:nvSpPr>
        <p:spPr>
          <a:xfrm>
            <a:off x="8694656" y="6563444"/>
            <a:ext cx="428628" cy="285752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DD00CBA3-9069-4108-A834-ECC1E2C53C18}" type="slidenum">
              <a:rPr lang="en-US" sz="1400" b="1" ker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ru-RU" sz="14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7595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\\gu-serv\УГЗ\-. ПОДВЕДЕНИЕ ИТОГОВ - 2018\LOGOS and ELEMENTS\abstraction-blu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527" y="50201"/>
            <a:ext cx="917575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" name="Picture 185" descr="http://10.115.127.11/map/pics/blank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43" y="-51384"/>
            <a:ext cx="6423" cy="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2" y="4874"/>
            <a:ext cx="9159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8" name="Picture 14" descr="C:\Users\Александр\Desktop\Без названия (1)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849" y="23814"/>
            <a:ext cx="665163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0" name="Прямоугольник 259"/>
          <p:cNvSpPr/>
          <p:nvPr/>
        </p:nvSpPr>
        <p:spPr>
          <a:xfrm>
            <a:off x="755576" y="-36228"/>
            <a:ext cx="7689418" cy="769431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ЭВАКУАЦИЯ</a:t>
            </a:r>
          </a:p>
        </p:txBody>
      </p:sp>
      <p:pic>
        <p:nvPicPr>
          <p:cNvPr id="19" name="Picture 2" descr="C:\Users\Администратор\Desktop\Герб МЧС  (ТО)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1588"/>
            <a:ext cx="65722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59529" y="1790013"/>
            <a:ext cx="76854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ЭВАКУАЦИЯ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способ защиты населения в чрезвычайных ситуациях мирного и военного времени. Её сущность заключается в организованном выводе (вывозе) населения в безопасные районы.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A3C53C73-FDEE-4182-9920-E08496814AE8}"/>
              </a:ext>
            </a:extLst>
          </p:cNvPr>
          <p:cNvSpPr/>
          <p:nvPr/>
        </p:nvSpPr>
        <p:spPr>
          <a:xfrm>
            <a:off x="8694656" y="6563444"/>
            <a:ext cx="428628" cy="285752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DD00CBA3-9069-4108-A834-ECC1E2C53C18}" type="slidenum">
              <a:rPr lang="en-US" sz="1400" b="1" ker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ru-RU" sz="14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2950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\\gu-serv\УГЗ\-. ПОДВЕДЕНИЕ ИТОГОВ - 2018\LOGOS and ELEMENTS\abstraction-blu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527" y="50201"/>
            <a:ext cx="917575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" name="Picture 185" descr="http://10.115.127.11/map/pics/blank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43" y="-51384"/>
            <a:ext cx="6423" cy="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2" y="4874"/>
            <a:ext cx="9159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8" name="Picture 14" descr="C:\Users\Александр\Desktop\Без названия (1)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849" y="23814"/>
            <a:ext cx="665163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0" name="Прямоугольник 259"/>
          <p:cNvSpPr/>
          <p:nvPr/>
        </p:nvSpPr>
        <p:spPr>
          <a:xfrm>
            <a:off x="755576" y="-36228"/>
            <a:ext cx="7689418" cy="1446540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ЭВАКУАЦИЯ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4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Picture 2" descr="C:\Users\Администратор\Desktop\Герб МЧС  (ТО)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1588"/>
            <a:ext cx="65722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92866" y="1155021"/>
            <a:ext cx="830179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ЭВАКУАЦИЯ РАЗЛИЧАЕТСЯ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способам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различным видом транспорта, пешим порядком, комбинированным способом;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срокам проведения:</a:t>
            </a:r>
          </a:p>
          <a:p>
            <a:pPr marL="457200" indent="-457200" algn="just">
              <a:buFontTx/>
              <a:buChar char="-"/>
            </a:pP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заблаговременная.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высокой вероятности возникновения ЧС  на потенциально опасных объектах или угрозе стихийных бедствий с катастрофическими последствиями;</a:t>
            </a:r>
          </a:p>
          <a:p>
            <a:pPr marL="457200" lvl="0" indent="-457200" algn="just">
              <a:buFontTx/>
              <a:buChar char="-"/>
            </a:pP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экстренная. </a:t>
            </a:r>
            <a:r>
              <a:rPr lang="ru-RU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возникновении ЧС или стихийных бедствий с </a:t>
            </a:r>
            <a:r>
              <a:rPr lang="ru-RU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катастрофическими </a:t>
            </a:r>
            <a:r>
              <a:rPr lang="ru-RU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последствиями</a:t>
            </a:r>
            <a:endParaRPr lang="ru-RU" sz="3200" dirty="0">
              <a:solidFill>
                <a:srgbClr val="FF0000"/>
              </a:solidFill>
            </a:endParaRPr>
          </a:p>
          <a:p>
            <a:pPr algn="just"/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A3C53C73-FDEE-4182-9920-E08496814AE8}"/>
              </a:ext>
            </a:extLst>
          </p:cNvPr>
          <p:cNvSpPr/>
          <p:nvPr/>
        </p:nvSpPr>
        <p:spPr>
          <a:xfrm>
            <a:off x="8694656" y="6563444"/>
            <a:ext cx="428628" cy="285752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DD00CBA3-9069-4108-A834-ECC1E2C53C18}" type="slidenum">
              <a:rPr lang="en-US" sz="1400" b="1" ker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ru-RU" sz="14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4700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\\gu-serv\УГЗ\-. ПОДВЕДЕНИЕ ИТОГОВ - 2018\LOGOS and ELEMENTS\abstraction-blu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527" y="50201"/>
            <a:ext cx="917575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" name="Picture 185" descr="http://10.115.127.11/map/pics/blank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43" y="-51384"/>
            <a:ext cx="6423" cy="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2" y="4874"/>
            <a:ext cx="9159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8" name="Picture 14" descr="C:\Users\Александр\Desktop\Без названия (1)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849" y="23814"/>
            <a:ext cx="665163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0" name="Прямоугольник 259"/>
          <p:cNvSpPr/>
          <p:nvPr/>
        </p:nvSpPr>
        <p:spPr>
          <a:xfrm>
            <a:off x="755576" y="-36228"/>
            <a:ext cx="7689418" cy="769431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ЭВАКУАЦИЯ</a:t>
            </a:r>
          </a:p>
        </p:txBody>
      </p:sp>
      <p:pic>
        <p:nvPicPr>
          <p:cNvPr id="19" name="Picture 2" descr="C:\Users\Администратор\Desktop\Герб МЧС  (ТО)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1588"/>
            <a:ext cx="65722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04790" y="2492896"/>
            <a:ext cx="83489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численности эвакуируемого населения:</a:t>
            </a:r>
          </a:p>
          <a:p>
            <a:pPr algn="just"/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частичная.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Эвакуируется нетрудоспособное и не занятое в производстве население;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A3C53C73-FDEE-4182-9920-E08496814AE8}"/>
              </a:ext>
            </a:extLst>
          </p:cNvPr>
          <p:cNvSpPr/>
          <p:nvPr/>
        </p:nvSpPr>
        <p:spPr>
          <a:xfrm>
            <a:off x="8694656" y="6563444"/>
            <a:ext cx="428628" cy="285752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DD00CBA3-9069-4108-A834-ECC1E2C53C18}" type="slidenum">
              <a:rPr lang="en-US" sz="1400" b="1" ker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ru-RU" sz="14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5346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\\gu-serv\УГЗ\-. ПОДВЕДЕНИЕ ИТОГОВ - 2018\LOGOS and ELEMENTS\abstraction-blu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475"/>
            <a:ext cx="917575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" name="Picture 185" descr="http://10.115.127.11/map/pics/blank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43" y="-51384"/>
            <a:ext cx="6423" cy="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2" y="4874"/>
            <a:ext cx="9159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8" name="Picture 14" descr="C:\Users\Александр\Desktop\Без названия (1)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849" y="23814"/>
            <a:ext cx="665163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 descr="C:\Users\Администратор\Desktop\Герб МЧС  (ТО)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1588"/>
            <a:ext cx="65722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64108" y="2348880"/>
            <a:ext cx="834899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FF00"/>
                </a:solidFill>
                <a:latin typeface="Bahnschrift" panose="020B0502040204020203" pitchFamily="34" charset="0"/>
              </a:rPr>
              <a:t>ЗНАЙ</a:t>
            </a:r>
          </a:p>
          <a:p>
            <a:pPr algn="ctr"/>
            <a:r>
              <a:rPr lang="ru-RU" sz="5400" b="1" dirty="0" smtClean="0">
                <a:solidFill>
                  <a:srgbClr val="07D70C"/>
                </a:solidFill>
                <a:latin typeface="Bahnschrift" panose="020B0502040204020203" pitchFamily="34" charset="0"/>
              </a:rPr>
              <a:t>УМЕЙ</a:t>
            </a:r>
          </a:p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Bahnschrift" panose="020B0502040204020203" pitchFamily="34" charset="0"/>
              </a:rPr>
              <a:t>БУДЬ ГОТОВ !</a:t>
            </a:r>
            <a:endParaRPr lang="ru-RU" sz="5400" b="1" dirty="0">
              <a:solidFill>
                <a:srgbClr val="FF0000"/>
              </a:solidFill>
              <a:latin typeface="Bahnschrift" panose="020B0502040204020203" pitchFamily="34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A3C53C73-FDEE-4182-9920-E08496814AE8}"/>
              </a:ext>
            </a:extLst>
          </p:cNvPr>
          <p:cNvSpPr/>
          <p:nvPr/>
        </p:nvSpPr>
        <p:spPr>
          <a:xfrm>
            <a:off x="8694656" y="6563444"/>
            <a:ext cx="428628" cy="285752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DD00CBA3-9069-4108-A834-ECC1E2C53C18}" type="slidenum">
              <a:rPr lang="en-US" sz="1400" b="1" ker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ru-RU" sz="14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506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4977</TotalTime>
  <Words>683</Words>
  <Application>Microsoft Office PowerPoint</Application>
  <PresentationFormat>Экран (4:3)</PresentationFormat>
  <Paragraphs>121</Paragraphs>
  <Slides>16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Отдел ГОЧС -  ГУ МЧС по Приморскому краю</dc:creator>
  <cp:lastModifiedBy>Пользователь Windows</cp:lastModifiedBy>
  <cp:revision>492</cp:revision>
  <dcterms:created xsi:type="dcterms:W3CDTF">2017-01-25T00:30:57Z</dcterms:created>
  <dcterms:modified xsi:type="dcterms:W3CDTF">2021-09-12T23:41:04Z</dcterms:modified>
</cp:coreProperties>
</file>