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8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80" r:id="rId20"/>
    <p:sldId id="272" r:id="rId21"/>
    <p:sldId id="273" r:id="rId22"/>
    <p:sldId id="274" r:id="rId23"/>
    <p:sldId id="275" r:id="rId24"/>
    <p:sldId id="276" r:id="rId25"/>
    <p:sldId id="281" r:id="rId26"/>
    <p:sldId id="277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35963876514435E-2"/>
          <c:w val="0.63046638678468347"/>
          <c:h val="0.866421960569136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Вопросы местного самоуправления</c:v>
                </c:pt>
                <c:pt idx="1">
                  <c:v>Экономическая политика и собственность</c:v>
                </c:pt>
                <c:pt idx="2">
                  <c:v>Бюджетно-налоговая политика и финансовые ресурсы</c:v>
                </c:pt>
                <c:pt idx="3">
                  <c:v>Жилищно-коммунальные хозяйства</c:v>
                </c:pt>
                <c:pt idx="4">
                  <c:v>Социальная политика</c:v>
                </c:pt>
                <c:pt idx="5">
                  <c:v>По вопросам организации антикоррупционной деятельности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11</c:v>
                </c:pt>
                <c:pt idx="2">
                  <c:v>21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9166666666667"/>
          <c:y val="0.22304060039370091"/>
          <c:w val="0.33958333333333363"/>
          <c:h val="0.76277805118110342"/>
        </c:manualLayout>
      </c:layout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c:spPr>
      <c:txPr>
        <a:bodyPr/>
        <a:lstStyle/>
        <a:p>
          <a:pPr>
            <a:defRPr sz="12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2020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1175.8599999999999</c:v>
                </c:pt>
                <c:pt idx="1">
                  <c:v>1175.8599999999999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2020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1432.53</c:v>
                </c:pt>
                <c:pt idx="1">
                  <c:v>1464.43</c:v>
                </c:pt>
                <c:pt idx="2">
                  <c:v>31.89</c:v>
                </c:pt>
              </c:numCache>
            </c:numRef>
          </c:val>
        </c:ser>
        <c:shape val="pyramid"/>
        <c:axId val="150996864"/>
        <c:axId val="150998400"/>
        <c:axId val="0"/>
      </c:bar3DChart>
      <c:catAx>
        <c:axId val="1509968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0998400"/>
        <c:crosses val="autoZero"/>
        <c:auto val="1"/>
        <c:lblAlgn val="ctr"/>
        <c:lblOffset val="100"/>
      </c:catAx>
      <c:valAx>
        <c:axId val="150998400"/>
        <c:scaling>
          <c:orientation val="minMax"/>
        </c:scaling>
        <c:axPos val="l"/>
        <c:majorGridlines/>
        <c:numFmt formatCode="#,##0.00" sourceLinked="0"/>
        <c:majorTickMark val="in"/>
        <c:tickLblPos val="nextTo"/>
        <c:spPr>
          <a:noFill/>
        </c:spPr>
        <c:txPr>
          <a:bodyPr/>
          <a:lstStyle/>
          <a:p>
            <a:pPr>
              <a:defRPr b="1"/>
            </a:pPr>
            <a:endParaRPr lang="ru-RU"/>
          </a:p>
        </c:txPr>
        <c:crossAx val="1509968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8686628493050017"/>
          <c:y val="0.42332311304601716"/>
          <c:w val="0.30361106124670945"/>
          <c:h val="0.11381703518043343"/>
        </c:manualLayout>
      </c:layout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Лист1!$A$3:$A$5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1233.58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Лист1!$A$3:$A$5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1">
                  <c:v>1254.58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Лист1!$A$3:$A$5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2">
                  <c:v>21</c:v>
                </c:pt>
              </c:numCache>
            </c:numRef>
          </c:val>
        </c:ser>
        <c:shape val="cylinder"/>
        <c:axId val="151065728"/>
        <c:axId val="151067264"/>
        <c:axId val="0"/>
      </c:bar3DChart>
      <c:catAx>
        <c:axId val="151065728"/>
        <c:scaling>
          <c:orientation val="minMax"/>
        </c:scaling>
        <c:axPos val="b"/>
        <c:tickLblPos val="nextTo"/>
        <c:crossAx val="151067264"/>
        <c:crosses val="autoZero"/>
        <c:auto val="1"/>
        <c:lblAlgn val="ctr"/>
        <c:lblOffset val="100"/>
      </c:catAx>
      <c:valAx>
        <c:axId val="151067264"/>
        <c:scaling>
          <c:orientation val="minMax"/>
        </c:scaling>
        <c:axPos val="l"/>
        <c:majorGridlines/>
        <c:numFmt formatCode="General" sourceLinked="1"/>
        <c:tickLblPos val="nextTo"/>
        <c:crossAx val="151065728"/>
        <c:crosses val="autoZero"/>
        <c:crossBetween val="between"/>
      </c:valAx>
      <c:sp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5490148444592236"/>
          <c:w val="0.7288185262219582"/>
          <c:h val="0.84509851555407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Жилищно-коммунальное хозяйство</c:v>
                </c:pt>
                <c:pt idx="1">
                  <c:v>Вопросы бюджетно-налоговой политики</c:v>
                </c:pt>
                <c:pt idx="2">
                  <c:v>Вопросы социальной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466758282573151"/>
          <c:y val="0.17663211655758276"/>
          <c:w val="0.28533241717426888"/>
          <c:h val="0.76363312882200551"/>
        </c:manualLayout>
      </c:layout>
      <c:txPr>
        <a:bodyPr/>
        <a:lstStyle/>
        <a:p>
          <a:pPr>
            <a:defRPr sz="1400" b="1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Входящая корреспонденция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Исходящие документы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Проектов решений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документов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485</c:v>
                </c:pt>
              </c:numCache>
            </c:numRef>
          </c:val>
        </c:ser>
        <c:shape val="cone"/>
        <c:axId val="157191168"/>
        <c:axId val="157205248"/>
        <c:axId val="0"/>
      </c:bar3DChart>
      <c:catAx>
        <c:axId val="157191168"/>
        <c:scaling>
          <c:orientation val="minMax"/>
        </c:scaling>
        <c:axPos val="b"/>
        <c:numFmt formatCode="General" sourceLinked="1"/>
        <c:tickLblPos val="nextTo"/>
        <c:crossAx val="157205248"/>
        <c:crosses val="autoZero"/>
        <c:auto val="1"/>
        <c:lblAlgn val="ctr"/>
        <c:lblOffset val="100"/>
      </c:catAx>
      <c:valAx>
        <c:axId val="157205248"/>
        <c:scaling>
          <c:orientation val="minMax"/>
        </c:scaling>
        <c:axPos val="l"/>
        <c:majorGridlines/>
        <c:numFmt formatCode="General" sourceLinked="1"/>
        <c:tickLblPos val="nextTo"/>
        <c:crossAx val="15719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52362580421079"/>
          <c:y val="1.1899479178830843E-2"/>
          <c:w val="0.29684788387299665"/>
          <c:h val="0.42468966765537097"/>
        </c:manualLayout>
      </c:layout>
      <c:spPr>
        <a:noFill/>
      </c:sp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1234252617018521E-2"/>
                  <c:y val="-4.7988280279518524E-3"/>
                </c:manualLayout>
              </c:layout>
              <c:showVal val="1"/>
            </c:dLbl>
            <c:showVal val="1"/>
          </c:dLbls>
          <c:cat>
            <c:strRef>
              <c:f>Лист1!$A$3:$A$4</c:f>
              <c:strCache>
                <c:ptCount val="2"/>
                <c:pt idx="0">
                  <c:v>запланировано в смете </c:v>
                </c:pt>
                <c:pt idx="1">
                  <c:v>израсходовано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8637.7999999999938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2.5678291696042334E-2"/>
                  <c:y val="-7.1982420419277812E-3"/>
                </c:manualLayout>
              </c:layout>
              <c:showVal val="1"/>
            </c:dLbl>
            <c:showVal val="1"/>
          </c:dLbls>
          <c:cat>
            <c:strRef>
              <c:f>Лист1!$A$3:$A$4</c:f>
              <c:strCache>
                <c:ptCount val="2"/>
                <c:pt idx="0">
                  <c:v>запланировано в смете </c:v>
                </c:pt>
                <c:pt idx="1">
                  <c:v>израсходовано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1">
                  <c:v>8247.5</c:v>
                </c:pt>
              </c:numCache>
            </c:numRef>
          </c:val>
        </c:ser>
        <c:shape val="cylinder"/>
        <c:axId val="158157440"/>
        <c:axId val="158175616"/>
        <c:axId val="0"/>
      </c:bar3DChart>
      <c:catAx>
        <c:axId val="158157440"/>
        <c:scaling>
          <c:orientation val="minMax"/>
        </c:scaling>
        <c:axPos val="b"/>
        <c:tickLblPos val="nextTo"/>
        <c:crossAx val="158175616"/>
        <c:crosses val="autoZero"/>
        <c:auto val="1"/>
        <c:lblAlgn val="ctr"/>
        <c:lblOffset val="100"/>
      </c:catAx>
      <c:valAx>
        <c:axId val="158175616"/>
        <c:scaling>
          <c:orientation val="minMax"/>
        </c:scaling>
        <c:axPos val="l"/>
        <c:majorGridlines/>
        <c:numFmt formatCode="General" sourceLinked="1"/>
        <c:tickLblPos val="nextTo"/>
        <c:crossAx val="158157440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743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03eb0781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d03eb0781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28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59785" y="4345230"/>
            <a:ext cx="7772400" cy="1221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8196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  <a:defRPr sz="2800">
                <a:solidFill>
                  <a:srgbClr val="FFFF00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  <a:defRPr sz="3600"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  <a:defRPr sz="2400" b="1">
                <a:solidFill>
                  <a:srgbClr val="FF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200" y="1901950"/>
            <a:ext cx="4040188" cy="379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4645025" y="127208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  <a:defRPr sz="2400" b="1">
                <a:solidFill>
                  <a:srgbClr val="FF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4645025" y="1901950"/>
            <a:ext cx="4041775" cy="379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  <a:defRPr sz="3600"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517900" y="1291130"/>
            <a:ext cx="6710784" cy="427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  <a:defRPr sz="3600"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13842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253044" y="2971800"/>
            <a:ext cx="8890956" cy="2133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8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FF0000"/>
                </a:solidFill>
              </a:rPr>
              <a:t>председателя Думы городского округа Спасск-Дальний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о деятельности Думы городского округа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Спасск-Дальний за 2020 год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743200" y="1295400"/>
            <a:ext cx="3657600" cy="3203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8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Доклад</a:t>
            </a:r>
            <a:endParaRPr sz="4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2000" b="1">
              <a:solidFill>
                <a:srgbClr val="FFFF00"/>
              </a:solidFill>
            </a:endParaRPr>
          </a:p>
        </p:txBody>
      </p:sp>
      <p:pic>
        <p:nvPicPr>
          <p:cNvPr id="97" name="Google Shape;97;p14" descr="D:\_На размещение\от Думы\slide0001_image003.pn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3962400" y="381000"/>
            <a:ext cx="1371600" cy="185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0" y="83127"/>
            <a:ext cx="9144000" cy="68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 dirty="0"/>
              <a:t>Совместное выездное заседание комиссий </a:t>
            </a:r>
            <a:br>
              <a:rPr lang="ru-RU" sz="2800" b="1" dirty="0"/>
            </a:br>
            <a:r>
              <a:rPr lang="ru-RU" sz="2800" b="1" dirty="0"/>
              <a:t>Думы городского округа Спасск-Дальний</a:t>
            </a:r>
            <a:endParaRPr sz="2800" b="1" dirty="0"/>
          </a:p>
        </p:txBody>
      </p:sp>
      <p:pic>
        <p:nvPicPr>
          <p:cNvPr id="154" name="Google Shape;154;p21" descr="C:\_На сайт\на слайды Дума\слайд 9 выездное заседание\IMG_9135.JP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304800" y="4038600"/>
            <a:ext cx="4173492" cy="2286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1" descr="C:\_На сайт\на слайды Дума\слайд 9 выездное заседание\IMG_9079.JPG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5181600" y="1295400"/>
            <a:ext cx="3657599" cy="24383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1" descr="C:\_На сайт\на слайды Дума\слайд 9 выездное заседание\IMG_9056.JPG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5181600" y="3886200"/>
            <a:ext cx="3657599" cy="24383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158" name="Google Shape;158;p21" descr="C:\_На сайт\на слайды Дума\слайд 9 выездное заседание\IMG_9265.JPG"/>
          <p:cNvPicPr preferRelativeResize="0"/>
          <p:nvPr/>
        </p:nvPicPr>
        <p:blipFill rotWithShape="1">
          <a:blip r:embed="rId6" cstate="email">
            <a:alphaModFix/>
          </a:blip>
          <a:srcRect/>
          <a:stretch/>
        </p:blipFill>
        <p:spPr>
          <a:xfrm>
            <a:off x="304800" y="1447800"/>
            <a:ext cx="4146550" cy="21547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Деятельность постоянных комиссий Думы городского округа Спасск-Дальний</a:t>
            </a:r>
            <a:endParaRPr sz="2800" b="1"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990600"/>
            <a:ext cx="3867300" cy="25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5124300" y="990600"/>
            <a:ext cx="3867300" cy="257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152400" y="4128025"/>
            <a:ext cx="3867300" cy="25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5092537" y="4128024"/>
            <a:ext cx="3930813" cy="26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63" y="2627950"/>
            <a:ext cx="3263700" cy="21758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Количественные показатели деятельности комиссии по бюджетно–налоговой политике и финансовым ресурсам</a:t>
            </a:r>
            <a:endParaRPr sz="2800" b="1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2000" b="1">
              <a:solidFill>
                <a:srgbClr val="002060"/>
              </a:solidFill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4444900" y="1180300"/>
            <a:ext cx="45720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заседаний –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–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по основной  деятельности – 2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муниципальных программ -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1143000"/>
            <a:ext cx="4114801" cy="27425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4045527"/>
            <a:ext cx="3606800" cy="266007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Количественные показатели деятельности комиссии по экономике и муниципальной собственности</a:t>
            </a:r>
            <a:endParaRPr sz="2800" b="1"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2000" b="1">
              <a:solidFill>
                <a:srgbClr val="002060"/>
              </a:solidFill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4419600" y="1143000"/>
            <a:ext cx="45720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заседаний – 10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–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по основной деятельности – 2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муниципальных программ -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1143000"/>
            <a:ext cx="4114801" cy="27425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4037931"/>
            <a:ext cx="3556895" cy="266767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Calibri"/>
              <a:buNone/>
            </a:pPr>
            <a:r>
              <a:rPr lang="ru-RU" sz="2700" b="1"/>
              <a:t> Количественные показатели деятельности комиссии по социальным вопросам и защите прав граждан</a:t>
            </a:r>
            <a:endParaRPr sz="2700" b="1"/>
          </a:p>
        </p:txBody>
      </p:sp>
      <p:sp>
        <p:nvSpPr>
          <p:cNvPr id="193" name="Google Shape;193;p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2000" b="1">
              <a:solidFill>
                <a:srgbClr val="FFFF00"/>
              </a:solidFill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4319850" y="1343025"/>
            <a:ext cx="48768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заседаний – </a:t>
            </a:r>
            <a:r>
              <a:rPr lang="ru-RU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– 3</a:t>
            </a:r>
            <a:r>
              <a:rPr lang="ru-RU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по основной деятельности – 2</a:t>
            </a:r>
            <a:r>
              <a:rPr lang="ru-RU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муниципальных программ – </a:t>
            </a:r>
            <a:r>
              <a:rPr lang="ru-RU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1143000"/>
            <a:ext cx="4015053" cy="26760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3971448"/>
            <a:ext cx="3645537" cy="27341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0" y="6465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2800" b="1" dirty="0"/>
              <a:t> </a:t>
            </a:r>
            <a:r>
              <a:rPr lang="ru-RU" sz="3100" b="1" dirty="0"/>
              <a:t>Количественные показатели деятельности комиссии по регламенту,  депутатской  этике  и  вопросам местного самоуправления</a:t>
            </a:r>
            <a:endParaRPr sz="3100" b="1" dirty="0"/>
          </a:p>
        </p:txBody>
      </p:sp>
      <p:sp>
        <p:nvSpPr>
          <p:cNvPr id="203" name="Google Shape;203;p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2000" b="1">
              <a:solidFill>
                <a:srgbClr val="FFFF00"/>
              </a:solidFill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4572000" y="1295400"/>
            <a:ext cx="4572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заседаний –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–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по основной деятельности –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муниципальных программ - 6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1295400"/>
            <a:ext cx="4267203" cy="284410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4221019"/>
            <a:ext cx="3449782" cy="248458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 Количественные показатели деятельности комиссии по строительству и  ЖКХ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2000" b="1">
              <a:solidFill>
                <a:srgbClr val="002060"/>
              </a:solidFill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572000" y="1107275"/>
            <a:ext cx="45720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заседаний –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–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вопросов по основной  деятельности –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❑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рассмотренных муниципальных программ -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990599"/>
            <a:ext cx="3809070" cy="571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113869" y="3990109"/>
            <a:ext cx="3459949" cy="27154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 Взаимодействие с исполнительной властью города</a:t>
            </a:r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2000" b="1">
              <a:solidFill>
                <a:srgbClr val="002060"/>
              </a:solidFill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0" y="1143000"/>
            <a:ext cx="9144000" cy="50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solidFill>
                  <a:srgbClr val="992D2B"/>
                </a:solidFill>
                <a:latin typeface="Calibri"/>
                <a:ea typeface="Calibri"/>
                <a:cs typeface="Calibri"/>
                <a:sym typeface="Calibri"/>
              </a:rPr>
              <a:t>Депутаты принимают участие в работе: </a:t>
            </a:r>
            <a:endParaRPr>
              <a:solidFill>
                <a:srgbClr val="992D2B"/>
              </a:solidFill>
            </a:endParaRPr>
          </a:p>
          <a:p>
            <a:pPr marL="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lang="ru-RU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Совета при главе Администрации городского округа Спасск-Дальний по реализации приоритетных национальных проектов в городском округе Спасск-Дальний;</a:t>
            </a:r>
            <a:endParaRPr>
              <a:solidFill>
                <a:schemeClr val="dk1"/>
              </a:solidFill>
            </a:endParaRPr>
          </a:p>
          <a:p>
            <a:pPr marL="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lang="ru-RU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Комиссии по рассмотрению показателей экономической эффективности деятельности муниципальных унитарных предприятий;</a:t>
            </a:r>
            <a:endParaRPr>
              <a:solidFill>
                <a:schemeClr val="dk1"/>
              </a:solidFill>
            </a:endParaRPr>
          </a:p>
          <a:p>
            <a:pPr marL="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lang="ru-RU" sz="2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Совета по содействию развития малого и среднего  предпринимательства при главе Администрации городского округа </a:t>
            </a:r>
            <a:r>
              <a:rPr lang="ru-RU" sz="2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Спасск-Дальний.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 Взаимодействие с исполнительной властью города</a:t>
            </a: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838200"/>
            <a:ext cx="4419599" cy="29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5064034" y="838200"/>
            <a:ext cx="3927567" cy="294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2860175" y="3936280"/>
            <a:ext cx="3692426" cy="27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373" y="193964"/>
            <a:ext cx="6710784" cy="10529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Взаимодействие с исполнительной и законодательной властью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Приморского края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07" y="1367909"/>
            <a:ext cx="3524355" cy="2416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467" y="1394763"/>
            <a:ext cx="3360727" cy="2389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07" y="3962055"/>
            <a:ext cx="3526085" cy="2644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535" y="3962401"/>
            <a:ext cx="3346660" cy="26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6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 dirty="0"/>
              <a:t>Дума городского округа Спасск-Дальний</a:t>
            </a:r>
            <a:endParaRPr sz="2800" b="1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203000" y="685800"/>
            <a:ext cx="4269558" cy="28456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3826207"/>
            <a:ext cx="4320148" cy="28793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4838498" y="685800"/>
            <a:ext cx="4153103" cy="27680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4838500" y="3826200"/>
            <a:ext cx="4153098" cy="28794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Взаимодействие с Контрольно-счетной палатой</a:t>
            </a:r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838200"/>
            <a:ext cx="4419599" cy="29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5064033" y="838200"/>
            <a:ext cx="3927567" cy="294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2556475" y="3936281"/>
            <a:ext cx="3692426" cy="27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 Итоги работы с  обращениями  граждан </a:t>
            </a:r>
            <a:endParaRPr sz="2400" b="1"/>
          </a:p>
        </p:txBody>
      </p:sp>
      <p:sp>
        <p:nvSpPr>
          <p:cNvPr id="247" name="Google Shape;247;p3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1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2000" b="1">
              <a:solidFill>
                <a:srgbClr val="FFFF00"/>
              </a:solidFill>
            </a:endParaRPr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5617950" y="697462"/>
            <a:ext cx="3373649" cy="30478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3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5617950" y="3872975"/>
            <a:ext cx="3373650" cy="24922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891006925"/>
              </p:ext>
            </p:extLst>
          </p:nvPr>
        </p:nvGraphicFramePr>
        <p:xfrm>
          <a:off x="120073" y="1443182"/>
          <a:ext cx="5384800" cy="367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Информирование избирателей о деятельности Думы.</a:t>
            </a:r>
            <a:br>
              <a:rPr lang="ru-RU" sz="2800" b="1"/>
            </a:br>
            <a:r>
              <a:rPr lang="ru-RU" sz="2800" b="1"/>
              <a:t> Работа со средствами массовой информации</a:t>
            </a:r>
            <a:endParaRPr sz="2800" b="1"/>
          </a:p>
        </p:txBody>
      </p:sp>
      <p:sp>
        <p:nvSpPr>
          <p:cNvPr id="257" name="Google Shape;257;p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2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2000" b="1">
              <a:solidFill>
                <a:srgbClr val="FFFF00"/>
              </a:solidFill>
            </a:endParaRPr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990600"/>
            <a:ext cx="6414427" cy="31849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4327925"/>
            <a:ext cx="4788626" cy="23776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6719225" y="1151425"/>
            <a:ext cx="2272376" cy="40616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Развитие молодежного парламентаризма</a:t>
            </a:r>
            <a:endParaRPr sz="2800"/>
          </a:p>
        </p:txBody>
      </p:sp>
      <p:sp>
        <p:nvSpPr>
          <p:cNvPr id="267" name="Google Shape;267;p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3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2000" b="1">
              <a:solidFill>
                <a:srgbClr val="FFFF00"/>
              </a:solidFill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685800"/>
            <a:ext cx="4571423" cy="30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3885075"/>
            <a:ext cx="4571423" cy="282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5194300" y="3885075"/>
            <a:ext cx="3383776" cy="28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5194300" y="628387"/>
            <a:ext cx="3383779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 Документооборот</a:t>
            </a:r>
            <a:endParaRPr sz="2800" b="1"/>
          </a:p>
        </p:txBody>
      </p:sp>
      <p:sp>
        <p:nvSpPr>
          <p:cNvPr id="278" name="Google Shape;278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2000" b="1">
              <a:solidFill>
                <a:srgbClr val="FFFF00"/>
              </a:solidFill>
            </a:endParaRPr>
          </a:p>
        </p:txBody>
      </p:sp>
      <p:pic>
        <p:nvPicPr>
          <p:cNvPr id="281" name="Google Shape;281;p34" descr="C:\_На сайт\Дума-Отчет\search.png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5351283" y="2753413"/>
            <a:ext cx="3962400" cy="37263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320288933"/>
              </p:ext>
            </p:extLst>
          </p:nvPr>
        </p:nvGraphicFramePr>
        <p:xfrm>
          <a:off x="239764" y="752446"/>
          <a:ext cx="7798634" cy="548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4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ru-RU" sz="2800" b="1" dirty="0"/>
              <a:t> </a:t>
            </a:r>
            <a:r>
              <a:rPr lang="ru-RU" sz="2000" b="1" dirty="0" smtClean="0"/>
              <a:t>Материально-техническое обеспечение деятельности Думы в 2020 году</a:t>
            </a:r>
            <a:endParaRPr sz="2800" b="1"/>
          </a:p>
        </p:txBody>
      </p:sp>
      <p:sp>
        <p:nvSpPr>
          <p:cNvPr id="278" name="Google Shape;278;p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FFFF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2000" b="1">
              <a:solidFill>
                <a:srgbClr val="FFFF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41562461"/>
              </p:ext>
            </p:extLst>
          </p:nvPr>
        </p:nvGraphicFramePr>
        <p:xfrm>
          <a:off x="445696" y="771410"/>
          <a:ext cx="7913299" cy="529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17492" y="716692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тыс. рублей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0" y="2667000"/>
            <a:ext cx="9000445" cy="13743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8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0"/>
              <a:buFont typeface="Calibri"/>
              <a:buNone/>
            </a:pPr>
            <a:r>
              <a:rPr lang="ru-RU" sz="7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Спасибо </a:t>
            </a:r>
            <a:r>
              <a:rPr lang="ru-RU" sz="7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 внимание!</a:t>
            </a:r>
            <a:r>
              <a:rPr lang="ru-RU" sz="7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1537289" y="0"/>
            <a:ext cx="6710784" cy="8637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Деятельность Думы в период пандемии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66" y="904259"/>
            <a:ext cx="4052891" cy="30396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1381" y="904258"/>
            <a:ext cx="4052890" cy="30396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133" y="4098633"/>
            <a:ext cx="3432848" cy="25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9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0" y="110836"/>
            <a:ext cx="9042400" cy="88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ru-RU" sz="2400" b="1" dirty="0"/>
              <a:t>Основные статистические </a:t>
            </a:r>
            <a:r>
              <a:rPr lang="ru-RU" sz="2400" b="1" dirty="0" smtClean="0"/>
              <a:t>показатели</a:t>
            </a:r>
            <a:br>
              <a:rPr lang="ru-RU" sz="2400" b="1" dirty="0" smtClean="0"/>
            </a:br>
            <a:r>
              <a:rPr lang="ru-RU" sz="2400" b="1" dirty="0" smtClean="0"/>
              <a:t>  </a:t>
            </a:r>
            <a:r>
              <a:rPr lang="ru-RU" sz="2400" b="1" dirty="0"/>
              <a:t>нормотворческого процесса по областям правового регулирования</a:t>
            </a:r>
            <a:endParaRPr sz="2400" b="1"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2000" b="1">
              <a:solidFill>
                <a:srgbClr val="00206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899596416"/>
              </p:ext>
            </p:extLst>
          </p:nvPr>
        </p:nvGraphicFramePr>
        <p:xfrm>
          <a:off x="517237" y="1224504"/>
          <a:ext cx="8054109" cy="52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Участие депутатов в публичных слушаниях</a:t>
            </a:r>
            <a:endParaRPr sz="2800" b="1"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685800"/>
            <a:ext cx="4248699" cy="2831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517725" y="685800"/>
            <a:ext cx="4248699" cy="28317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1835275" y="3669974"/>
            <a:ext cx="4554552" cy="303562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508473" y="69123"/>
            <a:ext cx="6710784" cy="8637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Нормотворческий процесс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29" y="1117600"/>
            <a:ext cx="3777672" cy="2833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738" y="1117600"/>
            <a:ext cx="3777672" cy="2833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30" y="4061691"/>
            <a:ext cx="3500581" cy="26254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64001" y="4304146"/>
            <a:ext cx="63032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проведена правовая экспертиза – 28 НПА;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приведены в соответствие с действующим законодательством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НПА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из них 5 по протестам прокурора.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1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Итоги  финансово-бюджетного регулирования</a:t>
            </a:r>
            <a:endParaRPr sz="2800"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2000" b="1">
              <a:solidFill>
                <a:srgbClr val="00206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452946600"/>
              </p:ext>
            </p:extLst>
          </p:nvPr>
        </p:nvGraphicFramePr>
        <p:xfrm>
          <a:off x="314036" y="785091"/>
          <a:ext cx="8562109" cy="578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Основные показатели бюджета городского округа Спасск-Дальний  2021 года</a:t>
            </a:r>
            <a:endParaRPr sz="2800"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2000" b="1">
              <a:solidFill>
                <a:srgbClr val="002060"/>
              </a:solidFill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52400" y="5290127"/>
            <a:ext cx="91440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600" b="1" i="0" u="none" strike="noStrike" cap="none" dirty="0">
                <a:solidFill>
                  <a:schemeClr val="dk1"/>
                </a:solidFill>
                <a:sym typeface="Arial"/>
              </a:rPr>
              <a:t>предусмотрена заработная плата и плата за коммунальные платежи – 1</a:t>
            </a:r>
            <a:r>
              <a:rPr lang="ru-RU" sz="1600" b="1" dirty="0">
                <a:solidFill>
                  <a:schemeClr val="dk1"/>
                </a:solidFill>
              </a:rPr>
              <a:t>1 </a:t>
            </a:r>
            <a:r>
              <a:rPr lang="ru-RU" sz="1600" b="1" dirty="0" smtClean="0">
                <a:solidFill>
                  <a:schemeClr val="dk1"/>
                </a:solidFill>
              </a:rPr>
              <a:t>мес.</a:t>
            </a:r>
            <a:r>
              <a:rPr lang="ru-RU" sz="1600" b="1" i="0" u="none" strike="noStrike" cap="none" dirty="0" smtClean="0">
                <a:solidFill>
                  <a:schemeClr val="dk1"/>
                </a:solidFill>
                <a:sym typeface="Arial"/>
              </a:rPr>
              <a:t>;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600" b="1" i="0" u="none" strike="noStrike" cap="none" dirty="0">
                <a:solidFill>
                  <a:schemeClr val="dk1"/>
                </a:solidFill>
                <a:sym typeface="Arial"/>
              </a:rPr>
              <a:t>увеличены расходы на ремонт дорог;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600" b="1" dirty="0">
                <a:solidFill>
                  <a:schemeClr val="dk1"/>
                </a:solidFill>
              </a:rPr>
              <a:t>Капитальный ремонт ДШИ, обеспечение городским питанием учащихся, приобретение жилья для детей сирот</a:t>
            </a:r>
            <a:r>
              <a:rPr lang="ru-RU" sz="1600" b="1" i="0" u="none" strike="noStrike" cap="none" dirty="0">
                <a:solidFill>
                  <a:schemeClr val="dk1"/>
                </a:solidFill>
                <a:sym typeface="Arial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41562461"/>
              </p:ext>
            </p:extLst>
          </p:nvPr>
        </p:nvGraphicFramePr>
        <p:xfrm>
          <a:off x="1523999" y="969819"/>
          <a:ext cx="6770256" cy="424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ru-RU" sz="2800" b="1"/>
              <a:t>Контрольная деятельность Думы городского округа Спасск-Дальний в 2020 году</a:t>
            </a:r>
            <a:endParaRPr sz="280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1">
                <a:solidFill>
                  <a:srgbClr val="00206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990600"/>
            <a:ext cx="4263552" cy="28416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28055" y="990600"/>
            <a:ext cx="4263547" cy="28416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152400" y="3984675"/>
            <a:ext cx="4263552" cy="2720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4728050" y="3984675"/>
            <a:ext cx="4263552" cy="2720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408</Words>
  <Application>Microsoft Office PowerPoint</Application>
  <PresentationFormat>Экран (4:3)</PresentationFormat>
  <Paragraphs>85</Paragraphs>
  <Slides>26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председателя Думы городского округа Спасск-Дальний о деятельности Думы городского округа  Спасск-Дальний за 2020 год</vt:lpstr>
      <vt:lpstr>Дума городского округа Спасск-Дальний</vt:lpstr>
      <vt:lpstr>Деятельность Думы в период пандемии</vt:lpstr>
      <vt:lpstr>Основные статистические показатели   нормотворческого процесса по областям правового регулирования</vt:lpstr>
      <vt:lpstr>Участие депутатов в публичных слушаниях</vt:lpstr>
      <vt:lpstr>Нормотворческий процесс</vt:lpstr>
      <vt:lpstr>Итоги  финансово-бюджетного регулирования</vt:lpstr>
      <vt:lpstr>Основные показатели бюджета городского округа Спасск-Дальний  2021 года</vt:lpstr>
      <vt:lpstr>Контрольная деятельность Думы городского округа Спасск-Дальний в 2020 году</vt:lpstr>
      <vt:lpstr>Совместное выездное заседание комиссий  Думы городского округа Спасск-Дальний</vt:lpstr>
      <vt:lpstr>Деятельность постоянных комиссий Думы городского округа Спасск-Дальний</vt:lpstr>
      <vt:lpstr>Количественные показатели деятельности комиссии по бюджетно–налоговой политике и финансовым ресурсам</vt:lpstr>
      <vt:lpstr>Количественные показатели деятельности комиссии по экономике и муниципальной собственности</vt:lpstr>
      <vt:lpstr> Количественные показатели деятельности комиссии по социальным вопросам и защите прав граждан</vt:lpstr>
      <vt:lpstr> Количественные показатели деятельности комиссии по регламенту,  депутатской  этике  и  вопросам местного самоуправления</vt:lpstr>
      <vt:lpstr> Количественные показатели деятельности комиссии по строительству и  ЖКХ</vt:lpstr>
      <vt:lpstr> Взаимодействие с исполнительной властью города</vt:lpstr>
      <vt:lpstr> Взаимодействие с исполнительной властью города</vt:lpstr>
      <vt:lpstr>Взаимодействие с исполнительной и законодательной властью  Приморского края</vt:lpstr>
      <vt:lpstr>Взаимодействие с Контрольно-счетной палатой</vt:lpstr>
      <vt:lpstr> Итоги работы с  обращениями  граждан </vt:lpstr>
      <vt:lpstr>Информирование избирателей о деятельности Думы.  Работа со средствами массовой информации</vt:lpstr>
      <vt:lpstr>Развитие молодежного парламентаризма</vt:lpstr>
      <vt:lpstr> Документооборот</vt:lpstr>
      <vt:lpstr> Материально-техническое обеспечение деятельности Думы в 2020 году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председателя Думы городского округа Спасск-Дальний о деятельности Думы городского округа  Спасск-Дальний за 2020 год</dc:title>
  <dc:creator>duma</dc:creator>
  <cp:lastModifiedBy>adm</cp:lastModifiedBy>
  <cp:revision>22</cp:revision>
  <dcterms:modified xsi:type="dcterms:W3CDTF">2021-05-12T02:18:39Z</dcterms:modified>
</cp:coreProperties>
</file>