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4;&#1080;&#1090;&#1088;&#1080;&#1081;\&#1044;&#1084;&#1090;&#1088;\&#1044;&#1086;&#1082;&#1083;&#1072;&#1076;%20&#1075;&#1083;&#1072;&#1074;&#1099;\&#1044;&#1080;&#1072;&#1075;&#1088;&#1072;&#1084;&#1084;&#1099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4;&#1080;&#1090;&#1088;&#1080;&#1081;\&#1044;&#1084;&#1090;&#1088;\&#1044;&#1086;&#1082;&#1083;&#1072;&#1076;%20&#1075;&#1083;&#1072;&#1074;&#1099;\&#1044;&#1080;&#1072;&#1075;&#1088;&#1072;&#1084;&#1084;&#1099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4;&#1080;&#1090;&#1088;&#1080;&#1081;\&#1044;&#1084;&#1090;&#1088;\&#1044;&#1086;&#1082;&#1083;&#1072;&#1076;%20&#1075;&#1083;&#1072;&#1074;&#1099;\&#1044;&#1080;&#1072;&#1075;&#1088;&#1072;&#1084;&#1084;&#1099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depthPercent val="50"/>
      <c:perspective val="2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3.065863632249732E-2"/>
          <c:y val="5.1400554097404488E-2"/>
          <c:w val="0.9327853610775142"/>
          <c:h val="0.76118802857976164"/>
        </c:manualLayout>
      </c:layout>
      <c:bar3DChart>
        <c:barDir val="col"/>
        <c:grouping val="percentStacked"/>
        <c:ser>
          <c:idx val="2"/>
          <c:order val="0"/>
          <c:tx>
            <c:strRef>
              <c:f>д1!$A$4</c:f>
              <c:strCache>
                <c:ptCount val="1"/>
                <c:pt idx="0">
                  <c:v>субсидии и субвенции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субсидии и субвенции </a:t>
                    </a:r>
                  </a:p>
                  <a:p>
                    <a:r>
                      <a:rPr lang="ru-RU" sz="2000" dirty="0"/>
                      <a:t>762</a:t>
                    </a:r>
                    <a:r>
                      <a:rPr lang="ru-RU" sz="1600" dirty="0"/>
                      <a:t> млн.руб.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8CB-45A3-B437-07D265C8414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/>
                      <a:t>субсидии и субвенции </a:t>
                    </a:r>
                  </a:p>
                  <a:p>
                    <a:r>
                      <a:rPr lang="ru-RU" sz="2000" dirty="0"/>
                      <a:t>758,3</a:t>
                    </a:r>
                    <a:r>
                      <a:rPr lang="ru-RU" sz="1600" dirty="0"/>
                      <a:t> млн. 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8CB-45A3-B437-07D265C84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д1!$D$1:$E$1</c:f>
              <c:strCache>
                <c:ptCount val="2"/>
                <c:pt idx="0">
                  <c:v>2019 год (1 401,2 млн.руб.)</c:v>
                </c:pt>
                <c:pt idx="1">
                  <c:v>2020 год (1 403,1 млн.руб.)</c:v>
                </c:pt>
              </c:strCache>
            </c:strRef>
          </c:cat>
          <c:val>
            <c:numRef>
              <c:f>д1!$D$4:$E$4</c:f>
              <c:numCache>
                <c:formatCode>General</c:formatCode>
                <c:ptCount val="2"/>
                <c:pt idx="0">
                  <c:v>762</c:v>
                </c:pt>
                <c:pt idx="1">
                  <c:v>758.3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CB-45A3-B437-07D265C84140}"/>
            </c:ext>
          </c:extLst>
        </c:ser>
        <c:ser>
          <c:idx val="1"/>
          <c:order val="1"/>
          <c:tx>
            <c:strRef>
              <c:f>д1!$A$3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дотации </a:t>
                    </a:r>
                  </a:p>
                  <a:p>
                    <a:r>
                      <a:rPr lang="ru-RU" sz="2000" dirty="0"/>
                      <a:t>240,9</a:t>
                    </a:r>
                    <a:r>
                      <a:rPr lang="ru-RU" sz="1600" dirty="0"/>
                      <a:t> млн.руб.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8CB-45A3-B437-07D265C8414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дотации </a:t>
                    </a:r>
                  </a:p>
                  <a:p>
                    <a:r>
                      <a:rPr lang="ru-RU" sz="2000" dirty="0"/>
                      <a:t>206,7</a:t>
                    </a:r>
                    <a:r>
                      <a:rPr lang="ru-RU" sz="1600" dirty="0"/>
                      <a:t> млн.руб.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8CB-45A3-B437-07D265C84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д1!$D$1:$E$1</c:f>
              <c:strCache>
                <c:ptCount val="2"/>
                <c:pt idx="0">
                  <c:v>2019 год (1 401,2 млн.руб.)</c:v>
                </c:pt>
                <c:pt idx="1">
                  <c:v>2020 год (1 403,1 млн.руб.)</c:v>
                </c:pt>
              </c:strCache>
            </c:strRef>
          </c:cat>
          <c:val>
            <c:numRef>
              <c:f>д1!$D$3:$E$3</c:f>
              <c:numCache>
                <c:formatCode>General</c:formatCode>
                <c:ptCount val="2"/>
                <c:pt idx="0">
                  <c:v>240.9</c:v>
                </c:pt>
                <c:pt idx="1">
                  <c:v>206.7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8CB-45A3-B437-07D265C84140}"/>
            </c:ext>
          </c:extLst>
        </c:ser>
        <c:ser>
          <c:idx val="0"/>
          <c:order val="2"/>
          <c:tx>
            <c:strRef>
              <c:f>д1!$A$2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налоговые и неналоговые </a:t>
                    </a:r>
                  </a:p>
                  <a:p>
                    <a:r>
                      <a:rPr lang="ru-RU" sz="2000" dirty="0"/>
                      <a:t>398,3</a:t>
                    </a:r>
                    <a:r>
                      <a:rPr lang="ru-RU" sz="1600" dirty="0"/>
                      <a:t> млн.руб.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8CB-45A3-B437-07D265C8414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налоговые и неналоговые </a:t>
                    </a:r>
                  </a:p>
                  <a:p>
                    <a:r>
                      <a:rPr lang="ru-RU" sz="2000" dirty="0"/>
                      <a:t>438,1</a:t>
                    </a:r>
                    <a:r>
                      <a:rPr lang="ru-RU" sz="1600" dirty="0"/>
                      <a:t> млн.руб.</a:t>
                    </a:r>
                  </a:p>
                </c:rich>
              </c:tx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8CB-45A3-B437-07D265C84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Val val="1"/>
            <c:showSer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д1!$D$1:$E$1</c:f>
              <c:strCache>
                <c:ptCount val="2"/>
                <c:pt idx="0">
                  <c:v>2019 год (1 401,2 млн.руб.)</c:v>
                </c:pt>
                <c:pt idx="1">
                  <c:v>2020 год (1 403,1 млн.руб.)</c:v>
                </c:pt>
              </c:strCache>
            </c:strRef>
          </c:cat>
          <c:val>
            <c:numRef>
              <c:f>д1!$D$2:$E$2</c:f>
              <c:numCache>
                <c:formatCode>General</c:formatCode>
                <c:ptCount val="2"/>
                <c:pt idx="0">
                  <c:v>398.3</c:v>
                </c:pt>
                <c:pt idx="1">
                  <c:v>438.1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8CB-45A3-B437-07D265C84140}"/>
            </c:ext>
          </c:extLst>
        </c:ser>
        <c:gapWidth val="14"/>
        <c:gapDepth val="140"/>
        <c:shape val="box"/>
        <c:axId val="120697600"/>
        <c:axId val="120699136"/>
        <c:axId val="0"/>
      </c:bar3DChart>
      <c:catAx>
        <c:axId val="120697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 i="0" baseline="0"/>
            </a:pPr>
            <a:endParaRPr lang="ru-RU"/>
          </a:p>
        </c:txPr>
        <c:crossAx val="120699136"/>
        <c:crosses val="autoZero"/>
        <c:auto val="1"/>
        <c:lblAlgn val="ctr"/>
        <c:lblOffset val="100"/>
      </c:catAx>
      <c:valAx>
        <c:axId val="120699136"/>
        <c:scaling>
          <c:orientation val="minMax"/>
        </c:scaling>
        <c:delete val="1"/>
        <c:axPos val="l"/>
        <c:numFmt formatCode="0%" sourceLinked="1"/>
        <c:tickLblPos val="nextTo"/>
        <c:crossAx val="12069760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3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30052493438317"/>
          <c:y val="4.7377064634406933E-2"/>
          <c:w val="0.54244107702311672"/>
          <c:h val="0.9088351760001436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56-4848-A849-C9415DF1C84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56-4848-A849-C9415DF1C84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E56-4848-A849-C9415DF1C84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56-4848-A849-C9415DF1C84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E56-4848-A849-C9415DF1C84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56-4848-A849-C9415DF1C84D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E56-4848-A849-C9415DF1C84D}"/>
              </c:ext>
            </c:extLst>
          </c:dPt>
          <c:dLbls>
            <c:dLbl>
              <c:idx val="0"/>
              <c:layout>
                <c:manualLayout>
                  <c:x val="-0.14995890353794075"/>
                  <c:y val="-0.1125183560501784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доходы  
35,4 млн.р.
8%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56-4848-A849-C9415DF1C84D}"/>
                </c:ext>
              </c:extLst>
            </c:dLbl>
            <c:dLbl>
              <c:idx val="1"/>
              <c:layout>
                <c:manualLayout>
                  <c:x val="-1.0170978185596482E-2"/>
                  <c:y val="-0.2059057085905540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ЕНВД
27,2 млн.р.
6%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56-4848-A849-C9415DF1C84D}"/>
                </c:ext>
              </c:extLst>
            </c:dLbl>
            <c:dLbl>
              <c:idx val="2"/>
              <c:layout>
                <c:manualLayout>
                  <c:x val="0.12732090006320987"/>
                  <c:y val="-0.1712328382452942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Акцизы
9,6 млн.р.
2%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56-4848-A849-C9415DF1C84D}"/>
                </c:ext>
              </c:extLst>
            </c:dLbl>
            <c:dLbl>
              <c:idx val="3"/>
              <c:layout>
                <c:manualLayout>
                  <c:x val="0.17778757791127534"/>
                  <c:y val="-4.660438979310474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Доходы от аренды имущества
18 млн.р.
 4%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E56-4848-A849-C9415DF1C84D}"/>
                </c:ext>
              </c:extLst>
            </c:dLbl>
            <c:dLbl>
              <c:idx val="4"/>
              <c:layout>
                <c:manualLayout>
                  <c:x val="0.16130366204505037"/>
                  <c:y val="8.72449322515711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Налог на имущество физ. лиц
17,3 млн.р.
4%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E56-4848-A849-C9415DF1C84D}"/>
                </c:ext>
              </c:extLst>
            </c:dLbl>
            <c:dLbl>
              <c:idx val="5"/>
              <c:layout>
                <c:manualLayout>
                  <c:x val="5.6159420289855065E-2"/>
                  <c:y val="0.1814744801512319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Земельный налог
26,3 млн.р.
6%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E56-4848-A849-C9415DF1C84D}"/>
                </c:ext>
              </c:extLst>
            </c:dLbl>
            <c:dLbl>
              <c:idx val="6"/>
              <c:layout>
                <c:manualLayout>
                  <c:x val="0"/>
                  <c:y val="-0.2413617318420305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Подоходный налог
304,3 млн.р.
70%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E56-4848-A849-C9415DF1C8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д2!$B$28:$B$34</c:f>
              <c:numCache>
                <c:formatCode>General</c:formatCode>
                <c:ptCount val="7"/>
                <c:pt idx="0">
                  <c:v>35.4</c:v>
                </c:pt>
                <c:pt idx="1">
                  <c:v>27.2</c:v>
                </c:pt>
                <c:pt idx="2">
                  <c:v>9.6</c:v>
                </c:pt>
                <c:pt idx="3">
                  <c:v>18</c:v>
                </c:pt>
                <c:pt idx="4">
                  <c:v>17.3</c:v>
                </c:pt>
                <c:pt idx="5">
                  <c:v>26.3</c:v>
                </c:pt>
                <c:pt idx="6">
                  <c:v>304.3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д2!$A$28:$A$34</c15:sqref>
                        </c15:formulaRef>
                      </c:ext>
                    </c:extLst>
                    <c:strCache>
                      <c:ptCount val="7"/>
                      <c:pt idx="0">
                        <c:v>Прочие доходы  </c:v>
                      </c:pt>
                      <c:pt idx="1">
                        <c:v>ЕНВД</c:v>
                      </c:pt>
                      <c:pt idx="2">
                        <c:v>Акцизы</c:v>
                      </c:pt>
                      <c:pt idx="3">
                        <c:v>Доходы от аренды имущества</c:v>
                      </c:pt>
                      <c:pt idx="4">
                        <c:v>Налог на имущество физлиц</c:v>
                      </c:pt>
                      <c:pt idx="5">
                        <c:v>Земельный налог</c:v>
                      </c:pt>
                      <c:pt idx="6">
                        <c:v>Подоходный налог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7-BE56-4848-A849-C9415DF1C84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673045868279991E-2"/>
          <c:y val="3.0303030303030311E-2"/>
          <c:w val="0.95679922121087257"/>
          <c:h val="0.88021799960955249"/>
        </c:manualLayout>
      </c:layout>
      <c:bar3DChart>
        <c:barDir val="col"/>
        <c:grouping val="stacked"/>
        <c:ser>
          <c:idx val="0"/>
          <c:order val="0"/>
          <c:tx>
            <c:strRef>
              <c:f>Лист5!$A$6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7862912864732717E-2"/>
                  <c:y val="-2.754820936639120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бюджетные кредиты; </a:t>
                    </a:r>
                    <a:r>
                      <a:rPr lang="ru-RU" smtClean="0"/>
                      <a:t>150,5 млн.р.</a:t>
                    </a:r>
                    <a:endParaRPr lang="ru-RU"/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2.2222066687197291E-2"/>
                  <c:y val="-1.37741046831956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бюджетные кредиты; </a:t>
                    </a:r>
                    <a:r>
                      <a:rPr lang="ru-RU" smtClean="0"/>
                      <a:t>152,7 млн.р.</a:t>
                    </a:r>
                    <a:endParaRPr lang="ru-RU"/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>
                  <a:defRPr sz="2400">
                    <a:latin typeface="Bahnschrift Light Condensed" pitchFamily="34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Лист5!$B$5:$C$5</c:f>
              <c:strCache>
                <c:ptCount val="2"/>
                <c:pt idx="0">
                  <c:v>на 01 января 2020 - 184,5 млн.р.</c:v>
                </c:pt>
                <c:pt idx="1">
                  <c:v>на 01 января 2021 - 152,7 млн.р.</c:v>
                </c:pt>
              </c:strCache>
            </c:strRef>
          </c:cat>
          <c:val>
            <c:numRef>
              <c:f>Лист5!$B$6:$C$6</c:f>
              <c:numCache>
                <c:formatCode>General</c:formatCode>
                <c:ptCount val="2"/>
                <c:pt idx="0">
                  <c:v>150.5</c:v>
                </c:pt>
                <c:pt idx="1">
                  <c:v>152.69999999999999</c:v>
                </c:pt>
              </c:numCache>
            </c:numRef>
          </c:val>
        </c:ser>
        <c:ser>
          <c:idx val="1"/>
          <c:order val="1"/>
          <c:tx>
            <c:strRef>
              <c:f>Лист5!$A$7</c:f>
              <c:strCache>
                <c:ptCount val="1"/>
                <c:pt idx="0">
                  <c:v>коммерческие кредиты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0.17948592324274734"/>
                  <c:y val="-0.1432506887052342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rgbClr val="0070C0"/>
                        </a:solidFill>
                      </a:rPr>
                      <a:t>коммерческие </a:t>
                    </a:r>
                    <a:r>
                      <a:rPr lang="ru-RU" sz="2000" b="1" dirty="0" smtClean="0">
                        <a:solidFill>
                          <a:srgbClr val="0070C0"/>
                        </a:solidFill>
                      </a:rPr>
                      <a:t>кредиты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34</a:t>
                    </a:r>
                    <a:r>
                      <a:rPr lang="ru-RU" sz="2000" b="1" dirty="0" smtClean="0">
                        <a:solidFill>
                          <a:srgbClr val="0070C0"/>
                        </a:solidFill>
                      </a:rPr>
                      <a:t>млн.р.</a:t>
                    </a:r>
                    <a:endParaRPr lang="ru-RU" sz="2000" b="1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  <c:showSerName val="1"/>
            </c:dLbl>
            <c:dLbl>
              <c:idx val="1"/>
              <c:layout>
                <c:manualLayout>
                  <c:x val="5.640986159057769E-2"/>
                  <c:y val="-0.17079889807162549"/>
                </c:manualLayout>
              </c:layout>
              <c:tx>
                <c:rich>
                  <a:bodyPr/>
                  <a:lstStyle/>
                  <a:p>
                    <a:r>
                      <a:rPr lang="ru-RU" sz="2000" b="1">
                        <a:solidFill>
                          <a:srgbClr val="0070C0"/>
                        </a:solidFill>
                      </a:rPr>
                      <a:t>коммерческие </a:t>
                    </a:r>
                    <a:r>
                      <a:rPr lang="ru-RU" sz="2000" b="1" smtClean="0">
                        <a:solidFill>
                          <a:srgbClr val="0070C0"/>
                        </a:solidFill>
                      </a:rPr>
                      <a:t>кредиты </a:t>
                    </a:r>
                    <a:r>
                      <a:rPr lang="ru-RU" b="1">
                        <a:solidFill>
                          <a:srgbClr val="0070C0"/>
                        </a:solidFill>
                      </a:rPr>
                      <a:t>0</a:t>
                    </a:r>
                  </a:p>
                </c:rich>
              </c:tx>
              <c:showVal val="1"/>
              <c:showSerName val="1"/>
            </c:dLbl>
            <c:txPr>
              <a:bodyPr/>
              <a:lstStyle/>
              <a:p>
                <a:pPr>
                  <a:defRPr sz="2400" b="1">
                    <a:solidFill>
                      <a:srgbClr val="0070C0"/>
                    </a:solidFill>
                    <a:latin typeface="Bahnschrift Light Condensed" pitchFamily="34" charset="0"/>
                  </a:defRPr>
                </a:pPr>
                <a:endParaRPr lang="ru-RU"/>
              </a:p>
            </c:txPr>
            <c:showVal val="1"/>
            <c:showSerName val="1"/>
          </c:dLbls>
          <c:cat>
            <c:strRef>
              <c:f>Лист5!$B$5:$C$5</c:f>
              <c:strCache>
                <c:ptCount val="2"/>
                <c:pt idx="0">
                  <c:v>на 01 января 2020 - 184,5 млн.р.</c:v>
                </c:pt>
                <c:pt idx="1">
                  <c:v>на 01 января 2021 - 152,7 млн.р.</c:v>
                </c:pt>
              </c:strCache>
            </c:strRef>
          </c:cat>
          <c:val>
            <c:numRef>
              <c:f>Лист5!$B$7:$C$7</c:f>
              <c:numCache>
                <c:formatCode>General</c:formatCode>
                <c:ptCount val="2"/>
                <c:pt idx="0">
                  <c:v>34</c:v>
                </c:pt>
                <c:pt idx="1">
                  <c:v>0</c:v>
                </c:pt>
              </c:numCache>
            </c:numRef>
          </c:val>
        </c:ser>
        <c:gapWidth val="13"/>
        <c:gapDepth val="172"/>
        <c:shape val="cylinder"/>
        <c:axId val="121934592"/>
        <c:axId val="121936128"/>
        <c:axId val="0"/>
      </c:bar3DChart>
      <c:catAx>
        <c:axId val="121934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Bahnschrift Light Condensed" pitchFamily="34" charset="0"/>
              </a:defRPr>
            </a:pPr>
            <a:endParaRPr lang="ru-RU"/>
          </a:p>
        </c:txPr>
        <c:crossAx val="121936128"/>
        <c:crosses val="autoZero"/>
        <c:auto val="1"/>
        <c:lblAlgn val="ctr"/>
        <c:lblOffset val="100"/>
      </c:catAx>
      <c:valAx>
        <c:axId val="121936128"/>
        <c:scaling>
          <c:orientation val="minMax"/>
        </c:scaling>
        <c:delete val="1"/>
        <c:axPos val="l"/>
        <c:numFmt formatCode="General" sourceLinked="1"/>
        <c:tickLblPos val="nextTo"/>
        <c:crossAx val="12193459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EB40-5C05-42E1-AC07-B8D1DEDB798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9BE70-1AC3-4F37-A37B-E7B9824D5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mtClean="0"/>
              <a:t>п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6F7BFC-13A6-4B37-98BA-1947AFBD72F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 Black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EEE4-A8D4-4251-8845-2C142F182C7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7B5D-5517-452E-AD87-85F33E0EB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36838"/>
            <a:ext cx="7842250" cy="3232150"/>
          </a:xfrm>
        </p:spPr>
        <p:txBody>
          <a:bodyPr>
            <a:noAutofit/>
          </a:bodyPr>
          <a:lstStyle/>
          <a:p>
            <a:pPr marL="1168400" eaLnBrk="1" fontAlgn="auto" hangingPunct="1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0048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Исполнение бюджета                    </a:t>
            </a:r>
            <a:r>
              <a:rPr lang="ru-RU" sz="5000" b="1" dirty="0">
                <a:solidFill>
                  <a:srgbClr val="0048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городского округа                 Спасск-Дальний                          за 2020 год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228600"/>
            <a:ext cx="830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endParaRPr lang="ru-RU" altLang="ru-RU" sz="1700" i="1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5364" name="Picture 6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333375"/>
            <a:ext cx="1214438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>
                <a:solidFill>
                  <a:srgbClr val="7B4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ЭКОНОМИЧЕСКИЕ ПОКАЗАТЕЛИ</a:t>
            </a:r>
            <a:endParaRPr lang="ru-RU" altLang="ru-RU" sz="2000" b="1">
              <a:solidFill>
                <a:srgbClr val="7B4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571500"/>
          <a:ext cx="8785226" cy="590709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7930"/>
                <a:gridCol w="1464026"/>
                <a:gridCol w="1464622"/>
                <a:gridCol w="1464026"/>
                <a:gridCol w="1464622"/>
              </a:tblGrid>
              <a:tr h="4341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Наименование  показателя</a:t>
                      </a:r>
                      <a:endParaRPr lang="ru-RU" sz="12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Единица измерения</a:t>
                      </a:r>
                      <a:endParaRPr lang="ru-RU" sz="12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 2020г.</a:t>
                      </a:r>
                      <a:endParaRPr lang="ru-RU" sz="12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2019г.</a:t>
                      </a:r>
                      <a:endParaRPr lang="ru-RU" sz="12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 2020 г. к 2019г., %</a:t>
                      </a:r>
                      <a:endParaRPr lang="ru-RU" sz="12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2728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Доходы бюджета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1403,1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1401,2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100,1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2325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Расходы бюджета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1389,0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1324,3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104,9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2325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Объём отгруженной продукции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891,4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878,9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101,4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2325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Оборот розничной торговли      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167,0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148,2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109,1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651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Объём платных  услуг,  оказанных населению               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643,3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697,3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  90,3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651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Объём инвестиций в основной капитал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млн.руб.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833,7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355,2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209,4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5486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Средняя  начисленная  заработная плата  одного работника                                     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руб.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41341,9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38875,2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106,3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651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Нагрузка незанятого населения  на одну заявленную  вакансию          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1,55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1,15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+0,4 п.п.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6512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Ввод жилья  (индивидуальное строительство)                  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/>
                        <a:t>кв.м</a:t>
                      </a:r>
                      <a:r>
                        <a:rPr lang="ru-RU" sz="1200" b="1" dirty="0"/>
                        <a:t>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1722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2846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60,5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9144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Численность</a:t>
                      </a:r>
                      <a:r>
                        <a:rPr lang="ru-RU" sz="1200" b="1" baseline="0" dirty="0"/>
                        <a:t> зарегистрированных безработных</a:t>
                      </a:r>
                      <a:r>
                        <a:rPr lang="ru-RU" sz="1200" b="1" dirty="0"/>
                        <a:t>                                                     (на 1 </a:t>
                      </a:r>
                      <a:r>
                        <a:rPr lang="ru-RU" sz="1200" b="1" baseline="0" dirty="0"/>
                        <a:t> января</a:t>
                      </a:r>
                      <a:r>
                        <a:rPr lang="ru-RU" sz="1200" b="1" dirty="0"/>
                        <a:t> соответствующего года)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395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331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119,3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  <a:tr h="4341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Численность постоянного населения                      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На 01.01.2021 39311 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 на</a:t>
                      </a:r>
                      <a:r>
                        <a:rPr lang="ru-RU" sz="1200" b="1" baseline="0" dirty="0"/>
                        <a:t> 01.01.2020 39765 чел.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8" marR="44528" marT="0" marB="0" anchor="ctr"/>
                </a:tc>
              </a:tr>
            </a:tbl>
          </a:graphicData>
        </a:graphic>
      </p:graphicFrame>
      <p:sp>
        <p:nvSpPr>
          <p:cNvPr id="18515" name="Rectangle 1"/>
          <p:cNvSpPr>
            <a:spLocks noChangeArrowheads="1"/>
          </p:cNvSpPr>
          <p:nvPr/>
        </p:nvSpPr>
        <p:spPr bwMode="auto">
          <a:xfrm>
            <a:off x="107950" y="523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Arial Black" pitchFamily="34" charset="0"/>
            </a:endParaRPr>
          </a:p>
        </p:txBody>
      </p:sp>
      <p:sp>
        <p:nvSpPr>
          <p:cNvPr id="18516" name="Номер слайда 6"/>
          <p:cNvSpPr txBox="1">
            <a:spLocks noChangeArrowheads="1"/>
          </p:cNvSpPr>
          <p:nvPr/>
        </p:nvSpPr>
        <p:spPr bwMode="auto">
          <a:xfrm>
            <a:off x="8675688" y="6232525"/>
            <a:ext cx="39687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240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1363" y="512763"/>
            <a:ext cx="7772400" cy="642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ДОХОДЫ БЮДЖЕТА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340768"/>
          <a:ext cx="828680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8501063" y="632936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 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9875" y="1501775"/>
            <a:ext cx="8477250" cy="4824413"/>
          </a:xfrm>
          <a:prstGeom prst="roundRect">
            <a:avLst>
              <a:gd name="adj" fmla="val 4306"/>
            </a:avLst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293688"/>
            <a:ext cx="8229600" cy="12080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>
                <a:latin typeface="Arial Black" pitchFamily="34" charset="0"/>
              </a:rPr>
              <a:t/>
            </a:r>
            <a:br>
              <a:rPr lang="ru-RU" sz="2200" dirty="0">
                <a:latin typeface="Arial Black" pitchFamily="34" charset="0"/>
              </a:rPr>
            </a:b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Структура собственных доходов бюджета</a:t>
            </a:r>
            <a:b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2020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700808"/>
          <a:ext cx="7572428" cy="4519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8461375" y="6326188"/>
            <a:ext cx="3937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06363"/>
            <a:ext cx="8856663" cy="1031875"/>
          </a:xfr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Доходы  поступившие в бюджет  городского округа               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                         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Спасск-Дальний от использования муниципального имущества</a:t>
            </a:r>
          </a:p>
        </p:txBody>
      </p:sp>
      <p:graphicFrame>
        <p:nvGraphicFramePr>
          <p:cNvPr id="30723" name="Объект 10"/>
          <p:cNvGraphicFramePr>
            <a:graphicFrameLocks noChangeAspect="1"/>
          </p:cNvGraphicFramePr>
          <p:nvPr/>
        </p:nvGraphicFramePr>
        <p:xfrm>
          <a:off x="268288" y="1582738"/>
          <a:ext cx="8607425" cy="4703762"/>
        </p:xfrm>
        <a:graphic>
          <a:graphicData uri="http://schemas.openxmlformats.org/presentationml/2006/ole">
            <p:oleObj spid="_x0000_s2050" name="Chart" r:id="rId4" imgW="8620491" imgH="4712616" progId="Excel.Sheet.8">
              <p:embed/>
            </p:oleObj>
          </a:graphicData>
        </a:graphic>
      </p:graphicFrame>
      <p:sp>
        <p:nvSpPr>
          <p:cNvPr id="30724" name="Номер слайда 2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558213" y="6232525"/>
            <a:ext cx="457200" cy="4413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95A846F-191C-4E0B-B3B2-493A9A7C2D94}" type="slidenum">
              <a:rPr lang="ru-RU" altLang="ru-RU">
                <a:solidFill>
                  <a:schemeClr val="tx1"/>
                </a:solidFill>
              </a:rPr>
              <a:pPr/>
              <a:t>5</a:t>
            </a:fld>
            <a:endParaRPr lang="ru-RU" alt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50875" y="119063"/>
            <a:ext cx="7772400" cy="969962"/>
          </a:xfrm>
          <a:prstGeom prst="rect">
            <a:avLst/>
          </a:prstGeo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Расходы по отраслям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0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2019-2020 год</a:t>
            </a:r>
          </a:p>
        </p:txBody>
      </p:sp>
      <p:pic>
        <p:nvPicPr>
          <p:cNvPr id="6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768475"/>
            <a:ext cx="8639175" cy="4613275"/>
          </a:xfrm>
          <a:prstGeom prst="rect">
            <a:avLst/>
          </a:prstGeom>
          <a:noFill/>
        </p:spPr>
      </p:pic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8461375" y="6326188"/>
            <a:ext cx="3937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80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Реализация национальных проектов за 2020 год</a:t>
            </a:r>
          </a:p>
        </p:txBody>
      </p:sp>
      <p:graphicFrame>
        <p:nvGraphicFramePr>
          <p:cNvPr id="23555" name="Диаграмма 3"/>
          <p:cNvGraphicFramePr>
            <a:graphicFrameLocks/>
          </p:cNvGraphicFramePr>
          <p:nvPr/>
        </p:nvGraphicFramePr>
        <p:xfrm>
          <a:off x="323850" y="1628775"/>
          <a:ext cx="8561388" cy="4567238"/>
        </p:xfrm>
        <a:graphic>
          <a:graphicData uri="http://schemas.openxmlformats.org/presentationml/2006/ole">
            <p:oleObj spid="_x0000_s1026" name="Chart" r:id="rId4" imgW="8571719" imgH="4572396" progId="Excel.Sheet.8">
              <p:embed/>
            </p:oleObj>
          </a:graphicData>
        </a:graphic>
      </p:graphicFrame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8461375" y="6326188"/>
            <a:ext cx="3937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/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6455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</a:rPr>
              <a:t>ИНВЕСТИЦИОННЫЕ ПРОЕКТЫ, РЕАЛИЗУЕМЫЕ </a:t>
            </a:r>
            <a:b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</a:rPr>
              <a:t>НА </a:t>
            </a:r>
            <a: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ТЕРРИТОРИИ ГОРОДСКОГО ОКРУГА     </a:t>
            </a:r>
            <a:b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1800" b="1" dirty="0">
                <a:ln w="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СПАССК-ДАЛЬНИЙ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0200" y="1557338"/>
          <a:ext cx="8443913" cy="46259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41970"/>
                <a:gridCol w="1408349"/>
                <a:gridCol w="1242546"/>
                <a:gridCol w="1378685"/>
                <a:gridCol w="1572363"/>
              </a:tblGrid>
              <a:tr h="1172077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Наименование инвестора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Вложено</a:t>
                      </a:r>
                      <a:r>
                        <a:rPr lang="ru-RU" sz="1600" b="1" baseline="0" dirty="0"/>
                        <a:t> инвестиций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600" b="1" baseline="0" dirty="0"/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/>
                        <a:t> (млн. рублей).</a:t>
                      </a:r>
                      <a:endParaRPr lang="ru-RU" sz="1600" b="1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Создано рабочих мест 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600" b="1" dirty="0"/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(единиц)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675"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план</a:t>
                      </a:r>
                      <a:endParaRPr lang="ru-RU" sz="1600" b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факт</a:t>
                      </a:r>
                      <a:endParaRPr lang="ru-RU" sz="1600" b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план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факт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57048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/>
                        <a:t>   ООО «ДНС Лес»</a:t>
                      </a:r>
                      <a:endParaRPr lang="ru-RU" sz="1600" b="1" dirty="0"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178,6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1126,59</a:t>
                      </a:r>
                      <a:endParaRPr lang="ru-RU" sz="1600" b="0" i="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98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81</a:t>
                      </a:r>
                      <a:endParaRPr lang="ru-RU" sz="1600" b="0" i="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501404">
                <a:tc>
                  <a:txBody>
                    <a:bodyPr/>
                    <a:lstStyle/>
                    <a:p>
                      <a:pPr marL="10795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/>
                        <a:t>ООО «СЛПК Групп»</a:t>
                      </a:r>
                      <a:endParaRPr lang="ru-RU" sz="1600" b="1" dirty="0"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403,3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673,24</a:t>
                      </a:r>
                      <a:endParaRPr lang="ru-RU" sz="1600" b="0" i="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120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172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</a:tr>
              <a:tr h="501404"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ООО «Лекарь»</a:t>
                      </a:r>
                      <a:endParaRPr lang="ru-RU" sz="1600" b="1" dirty="0"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310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23,5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58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</a:tr>
              <a:tr h="657799"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ООО «</a:t>
                      </a:r>
                      <a:r>
                        <a:rPr lang="ru-RU" sz="1600" dirty="0" err="1"/>
                        <a:t>Форестгранд</a:t>
                      </a:r>
                      <a:r>
                        <a:rPr lang="ru-RU" sz="1600" dirty="0"/>
                        <a:t>»</a:t>
                      </a:r>
                      <a:endParaRPr lang="ru-RU" sz="1600" b="1" dirty="0"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129,5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613,08</a:t>
                      </a:r>
                      <a:endParaRPr lang="ru-RU" sz="1600" b="0" i="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538</a:t>
                      </a:r>
                      <a:endParaRPr lang="ru-RU" sz="1600" b="1" i="1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165</a:t>
                      </a:r>
                      <a:endParaRPr lang="ru-RU" sz="1600" b="0" i="0" dirty="0">
                        <a:latin typeface="Cambria" panose="020405030504060302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</a:tr>
              <a:tr h="800132"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ООО «Многофункциональное  агентство  «Успех»</a:t>
                      </a:r>
                      <a:endParaRPr lang="ru-RU" sz="1600" b="0" dirty="0">
                        <a:latin typeface="Cambria" panose="02040503050406030204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166,5</a:t>
                      </a:r>
                      <a:endParaRPr lang="ru-RU" sz="16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/>
                        <a:t>61</a:t>
                      </a:r>
                      <a:endParaRPr lang="ru-RU" sz="16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b"/>
                </a:tc>
              </a:tr>
            </a:tbl>
          </a:graphicData>
        </a:graphic>
      </p:graphicFrame>
      <p:sp>
        <p:nvSpPr>
          <p:cNvPr id="25650" name="Номер слайда 6"/>
          <p:cNvSpPr txBox="1">
            <a:spLocks noChangeArrowheads="1"/>
          </p:cNvSpPr>
          <p:nvPr/>
        </p:nvSpPr>
        <p:spPr bwMode="auto">
          <a:xfrm>
            <a:off x="8686800" y="6257925"/>
            <a:ext cx="30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60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71472" y="357166"/>
            <a:ext cx="7929618" cy="6000792"/>
          </a:xfrm>
          <a:prstGeom prst="roundRect">
            <a:avLst>
              <a:gd name="adj" fmla="val 5893"/>
            </a:avLst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500" dirty="0" smtClean="0">
                <a:latin typeface="Arial Black" pitchFamily="34" charset="0"/>
              </a:rPr>
              <a:t>МУНИЦИПАЛЬНЫЙ ДОЛГ</a:t>
            </a:r>
            <a:endParaRPr lang="ru-RU" sz="2500" dirty="0"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123950"/>
          <a:ext cx="742955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328</Words>
  <Application>Microsoft Office PowerPoint</Application>
  <PresentationFormat>Экран (4:3)</PresentationFormat>
  <Paragraphs>139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Chart</vt:lpstr>
      <vt:lpstr>Исполнение бюджета                    городского округа                 Спасск-Дальний                          за 2020 год</vt:lpstr>
      <vt:lpstr>Слайд 2</vt:lpstr>
      <vt:lpstr>ДОХОДЫ БЮДЖЕТА </vt:lpstr>
      <vt:lpstr> Структура собственных доходов бюджета 2020 год </vt:lpstr>
      <vt:lpstr>Доходы  поступившие в бюджет  городского округа                                                    Спасск-Дальний от использования муниципального имущества</vt:lpstr>
      <vt:lpstr>Слайд 6</vt:lpstr>
      <vt:lpstr> Реализация национальных проектов за 2020 год</vt:lpstr>
      <vt:lpstr>ИНВЕСТИЦИОННЫЕ ПРОЕКТЫ, РЕАЛИЗУЕМЫЕ  НА ТЕРРИТОРИИ ГОРОДСКОГО ОКРУГА      СПАССК-ДАЛЬНИЙ</vt:lpstr>
      <vt:lpstr>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Кучерявый Д.С.</dc:creator>
  <cp:lastModifiedBy>Кучерявый Д.С.</cp:lastModifiedBy>
  <cp:revision>25</cp:revision>
  <dcterms:created xsi:type="dcterms:W3CDTF">2021-05-28T00:10:07Z</dcterms:created>
  <dcterms:modified xsi:type="dcterms:W3CDTF">2021-05-28T05:40:53Z</dcterms:modified>
</cp:coreProperties>
</file>