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3" r:id="rId3"/>
    <p:sldId id="265" r:id="rId4"/>
    <p:sldId id="268" r:id="rId5"/>
  </p:sldIdLst>
  <p:sldSz cx="12192000" cy="6858000"/>
  <p:notesSz cx="6792913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Рябикова И.Л." initials="РИ" lastIdx="1" clrIdx="0">
    <p:extLst>
      <p:ext uri="{19B8F6BF-5375-455C-9EA6-DF929625EA0E}">
        <p15:presenceInfo xmlns="" xmlns:p15="http://schemas.microsoft.com/office/powerpoint/2012/main" userId="S-1-5-21-82236804-2522062043-2096967235-21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-77" y="-3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7745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BF9CB-C644-464B-933F-955EA4479031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54713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92" y="4776431"/>
            <a:ext cx="543433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7745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87FE6-D08A-469C-905C-91F6D08D2F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6756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A87FE6-D08A-469C-905C-91F6D08D2FC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21652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AAE902C-58CD-4EDD-9F77-85F04AFA9B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C83C503E-9F48-41FD-8877-4889073BE8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413E0D3-7CB8-460B-AE82-BFFFCFF76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3282-BA45-46B6-A253-93D346FF65FB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8EF5181-A004-4F27-A265-78CA15D0E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3B8AE6F-9404-4CD1-B7F3-D311D9903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5C17-D9A4-4AF1-878F-1D31F3FD39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0587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A2E0887-5FA1-4F3D-8D18-1D8634A3E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369DF4D-EA3A-487F-B1EF-F7711707B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15B1563-98C2-4F90-9491-BCFF2EF1B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3282-BA45-46B6-A253-93D346FF65FB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5F06EFC-A465-49AB-B104-5CACB7EF6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30F9CB7-5359-440B-AABE-929D98ABA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5C17-D9A4-4AF1-878F-1D31F3FD39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36294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94B19B72-359A-4E66-B009-07161C0EA8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8DD1626-7247-4735-8CAE-29D2CA1C3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32EAF8B-3638-4E51-9EF6-AF89B5BC7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3282-BA45-46B6-A253-93D346FF65FB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9160892-331F-4304-925D-74EDBF654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95B9E0D-4F99-4A18-8D07-DAD3BFBAB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5C17-D9A4-4AF1-878F-1D31F3FD39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1063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9BC83C7-AFF2-457D-941F-8196F7C2E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08E888E-88AC-4FB2-BD35-9032EDA5B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0709FC5-7432-4AB7-AAF0-415BF170B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3282-BA45-46B6-A253-93D346FF65FB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7BCED2F-9E6C-4934-99F4-F2F553EAE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00A4733-3A69-4A69-9445-10B4F95F3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5C17-D9A4-4AF1-878F-1D31F3FD39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97881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C7A32B1-C3F5-4819-83F0-1126A8A38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DE3A710-803E-4802-8D69-8D5824EED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0EBBB99-B115-46B9-8798-32E553003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3282-BA45-46B6-A253-93D346FF65FB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040AC26-F111-4901-BC56-CC9C6FD67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4C31584-2BB9-4889-AFA8-53B411339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5C17-D9A4-4AF1-878F-1D31F3FD39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311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D7C4C70-4E3B-4925-A306-79A40E175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690847F-8FA2-4FBB-9BA5-02570352ED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512B794-E96D-4752-9B67-56D7506114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37BA6C3-C4E1-4ADD-ABFD-9E4F0970B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3282-BA45-46B6-A253-93D346FF65FB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68D33F6-B543-4921-98B1-8988384D8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B9D5984-6E23-4C3F-9AF1-831E5F077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5C17-D9A4-4AF1-878F-1D31F3FD39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6541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B15BE54-BA12-4025-9C04-BCD6FC9BB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69F87F2-751C-4C21-9649-FD9147238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E3F55D66-63F5-47AC-A078-C234E94A73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153DCE7F-F97A-4377-B2C8-AF31971236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5073E09E-7EF2-4055-92FD-BDE8783EF9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C4B0E6AF-6FC1-42BE-AE8F-D2C040DF2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3282-BA45-46B6-A253-93D346FF65FB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EEFABD39-6B07-428A-A6A3-6109E20E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1AE20B3D-FF24-40F3-8925-24E494B1D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5C17-D9A4-4AF1-878F-1D31F3FD39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880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E54B1A9-81D9-40D3-9123-F245D3983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F8D1C69E-EC57-4EE2-881A-B04A20FAC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3282-BA45-46B6-A253-93D346FF65FB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A70E3208-109E-4B93-AD91-177040C96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E1CE0DA8-C281-42DA-BAF9-9273A07A5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5C17-D9A4-4AF1-878F-1D31F3FD39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9935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F7081511-73BB-478C-B3F6-00D7AA912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3282-BA45-46B6-A253-93D346FF65FB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FCAC0407-77E6-4CFA-A0BF-72FADC106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917D1FD9-9BE6-4EC1-BD13-A4DBDB919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5C17-D9A4-4AF1-878F-1D31F3FD39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170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60D9F26-9917-4F9D-8C56-57BB27F0A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C4EDF02-8D3F-4AAB-BCEA-D9DE1DFDD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024382DA-68F5-4228-B48F-E91592147F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5D85B5D-A713-4FFF-8F69-1AA3F1CBE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3282-BA45-46B6-A253-93D346FF65FB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3DC3DE6-E9E4-4D96-8250-BD76383A1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C5CB07D-FBD8-479C-8BCE-2AFA97B2F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5C17-D9A4-4AF1-878F-1D31F3FD39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067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711ABBF-395B-4331-AFEF-5CB380E02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65719F9D-3A58-46BC-9B01-33B6437677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82486481-BD22-4D9D-B0E7-DB18D23D56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40B461F-B36F-4A05-A55F-8532F93BA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3282-BA45-46B6-A253-93D346FF65FB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CA8D2BF-F896-44DD-86D5-E067FB450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43DCDE4C-F2D3-483A-8466-570F0D24E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5C17-D9A4-4AF1-878F-1D31F3FD39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0819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F446F85-2550-419F-90A8-BB48B4D64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F0F41E2-CF26-43C9-BBCE-8E5D144D8E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4AA4FEE-620E-443F-9F7F-CC85A25CE6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73282-BA45-46B6-A253-93D346FF65FB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D1DFBF3-79D9-4D04-B6CF-D551942F39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DDD794A-AABE-488B-AA6A-AFD2D2FF24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25C17-D9A4-4AF1-878F-1D31F3FD39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516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svg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62C37F2-1CCD-45E9-B5E7-3559FB697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9922"/>
            <a:ext cx="10515600" cy="127268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r>
              <a:rPr lang="ru-RU" sz="2800" b="1" i="1" dirty="0">
                <a:latin typeface="Constantia" panose="02030602050306030303" pitchFamily="18" charset="0"/>
              </a:rPr>
              <a:t>Региональные проекты, реализуемые в рамках национальных проектов на территории </a:t>
            </a:r>
            <a:br>
              <a:rPr lang="ru-RU" sz="2800" b="1" i="1" dirty="0">
                <a:latin typeface="Constantia" panose="02030602050306030303" pitchFamily="18" charset="0"/>
              </a:rPr>
            </a:br>
            <a:r>
              <a:rPr lang="ru-RU" sz="2800" b="1" i="1" dirty="0">
                <a:latin typeface="Constantia" panose="02030602050306030303" pitchFamily="18" charset="0"/>
              </a:rPr>
              <a:t>городского округа Спасск-Дальний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30E9646-E2F9-41A2-8CFE-37F6B6EA9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686" y="1681163"/>
            <a:ext cx="4422098" cy="552371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ru-RU" i="1" dirty="0"/>
              <a:t>Национальные проекты	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99D8E20-FEBF-494C-B6D0-26065476F6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9685" y="2233534"/>
            <a:ext cx="4422099" cy="462446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70C0"/>
                </a:solidFill>
              </a:rPr>
              <a:t>«</a:t>
            </a:r>
            <a:r>
              <a:rPr lang="ru-RU" sz="3600" dirty="0">
                <a:solidFill>
                  <a:srgbClr val="0070C0"/>
                </a:solidFill>
              </a:rPr>
              <a:t>Жильё и городская  среда»</a:t>
            </a:r>
          </a:p>
          <a:p>
            <a:pPr marL="514350" indent="-514350">
              <a:buFont typeface="+mj-lt"/>
              <a:buAutoNum type="arabicPeriod"/>
            </a:pPr>
            <a:endParaRPr lang="ru-RU" sz="3600" dirty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«Демография»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dirty="0">
                <a:solidFill>
                  <a:srgbClr val="7030A0"/>
                </a:solidFill>
              </a:rPr>
              <a:t>«Образование»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7C532621-99FC-4C8F-B22B-03D4079F87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561351" y="1681163"/>
            <a:ext cx="6505730" cy="552371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ru-RU" i="1" dirty="0"/>
              <a:t>Региональные проекты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9B8A7607-4DE8-40F0-B464-AA1CB942BE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61351" y="2233534"/>
            <a:ext cx="6505730" cy="462446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2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200" dirty="0" smtClean="0">
                <a:solidFill>
                  <a:srgbClr val="0070C0"/>
                </a:solidFill>
              </a:rPr>
              <a:t>1.1 </a:t>
            </a:r>
            <a:r>
              <a:rPr lang="ru-RU" sz="2200" dirty="0">
                <a:solidFill>
                  <a:srgbClr val="0070C0"/>
                </a:solidFill>
              </a:rPr>
              <a:t>«Формирование комфортной городской среды»</a:t>
            </a:r>
          </a:p>
          <a:p>
            <a:pPr marL="0" indent="0">
              <a:buNone/>
            </a:pPr>
            <a:endParaRPr lang="ru-RU" sz="2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2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</a:rPr>
              <a:t>2.1</a:t>
            </a:r>
            <a:r>
              <a:rPr lang="ru-RU" sz="2200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</a:rPr>
              <a:t>«Спорт – норма жизни»</a:t>
            </a:r>
            <a:endParaRPr lang="ru-RU" sz="22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22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ru-RU" sz="22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2200" dirty="0" smtClean="0">
                <a:solidFill>
                  <a:srgbClr val="7030A0"/>
                </a:solidFill>
              </a:rPr>
              <a:t>3.1</a:t>
            </a:r>
            <a:r>
              <a:rPr lang="ru-RU" sz="2200" dirty="0">
                <a:solidFill>
                  <a:srgbClr val="7030A0"/>
                </a:solidFill>
              </a:rPr>
              <a:t>. «Современная школа»</a:t>
            </a:r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8" name="Рисунок 7" descr="Справа налево (обратно)">
            <a:extLst>
              <a:ext uri="{FF2B5EF4-FFF2-40B4-BE49-F238E27FC236}">
                <a16:creationId xmlns="" xmlns:a16="http://schemas.microsoft.com/office/drawing/2014/main" id="{53B47617-0DC5-4ADA-9FF6-CCE8783605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54147" y="2812138"/>
            <a:ext cx="552371" cy="552371"/>
          </a:xfrm>
          <a:prstGeom prst="rect">
            <a:avLst/>
          </a:prstGeom>
        </p:spPr>
      </p:pic>
      <p:pic>
        <p:nvPicPr>
          <p:cNvPr id="12" name="Рисунок 11" descr="Справа налево (обратно)">
            <a:extLst>
              <a:ext uri="{FF2B5EF4-FFF2-40B4-BE49-F238E27FC236}">
                <a16:creationId xmlns="" xmlns:a16="http://schemas.microsoft.com/office/drawing/2014/main" id="{A50E0D15-8E7E-4717-9999-0A6E0C34B9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54147" y="4169530"/>
            <a:ext cx="552371" cy="552371"/>
          </a:xfrm>
          <a:prstGeom prst="rect">
            <a:avLst/>
          </a:prstGeom>
        </p:spPr>
      </p:pic>
      <p:pic>
        <p:nvPicPr>
          <p:cNvPr id="14" name="Рисунок 13" descr="Справа налево (обратно)">
            <a:extLst>
              <a:ext uri="{FF2B5EF4-FFF2-40B4-BE49-F238E27FC236}">
                <a16:creationId xmlns="" xmlns:a16="http://schemas.microsoft.com/office/drawing/2014/main" id="{4FC03E47-5AFF-488C-A3F4-3B5389E160C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54147" y="5464696"/>
            <a:ext cx="552371" cy="55237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86605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F28014F-1674-4129-AA55-CCD3E8DC2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i="1" dirty="0">
                <a:solidFill>
                  <a:srgbClr val="0070C0"/>
                </a:solidFill>
                <a:latin typeface="Constantia" panose="02030602050306030303" pitchFamily="18" charset="0"/>
              </a:rPr>
              <a:t>Региональный проект «</a:t>
            </a:r>
            <a:r>
              <a:rPr lang="ru-RU" sz="4000" i="1" dirty="0">
                <a:solidFill>
                  <a:srgbClr val="0070C0"/>
                </a:solidFill>
                <a:effectLst/>
                <a:latin typeface="Constantia" panose="02030602050306030303" pitchFamily="18" charset="0"/>
                <a:ea typeface="Calibri" panose="020F0502020204030204" pitchFamily="34" charset="0"/>
              </a:rPr>
              <a:t>Формирование комфортной городской среды</a:t>
            </a:r>
            <a:r>
              <a:rPr lang="ru-RU" i="1" dirty="0">
                <a:solidFill>
                  <a:srgbClr val="0070C0"/>
                </a:solidFill>
                <a:latin typeface="Constantia" panose="02030602050306030303" pitchFamily="18" charset="0"/>
              </a:rPr>
              <a:t>»</a:t>
            </a:r>
            <a:endParaRPr lang="ru-RU" dirty="0">
              <a:solidFill>
                <a:srgbClr val="0070C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0B0D642-B772-436B-9D8A-7B548F549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>
                <a:effectLst/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Реализуются мероприятия по благоустройству общественных территорий (площади, парки), предусмотренные государственными (муниципальными) программами формирования современной городской среды:</a:t>
            </a:r>
          </a:p>
          <a:p>
            <a:pPr marL="5715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2400" dirty="0">
                <a:effectLst/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Сквер «Юбилейный». Второй этап благоустройства сквера, устройство освещения, поставка и установка детского городка, входной группы, </a:t>
            </a:r>
            <a:r>
              <a:rPr lang="ru-RU" sz="2400" dirty="0" err="1" smtClean="0"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топиарных</a:t>
            </a:r>
            <a:r>
              <a:rPr lang="ru-RU" sz="2400" dirty="0" smtClean="0"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фигур, скамеек, качелей, устройство видеонаблюдения. </a:t>
            </a:r>
            <a:r>
              <a:rPr lang="ru-RU" sz="2400" dirty="0" smtClean="0">
                <a:effectLst/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Сумма </a:t>
            </a:r>
            <a:r>
              <a:rPr lang="ru-RU" sz="2400" dirty="0">
                <a:effectLst/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финансирования для реализации данного проекта </a:t>
            </a:r>
            <a:r>
              <a:rPr lang="ru-RU" sz="1900" dirty="0" smtClean="0">
                <a:effectLst/>
                <a:latin typeface="Bookman Old Style" pitchFamily="18" charset="0"/>
                <a:ea typeface="Calibri" panose="020F0502020204030204" pitchFamily="34" charset="0"/>
                <a:cs typeface="Times New Roman" pitchFamily="18" charset="0"/>
              </a:rPr>
              <a:t>21,1</a:t>
            </a:r>
            <a:r>
              <a:rPr lang="ru-RU" sz="1700" dirty="0" smtClean="0"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млн.рублей</a:t>
            </a:r>
            <a:r>
              <a:rPr lang="ru-RU" sz="2400" dirty="0" smtClean="0">
                <a:effectLst/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400" dirty="0">
              <a:effectLst/>
              <a:latin typeface="Constantia" panose="020306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2400" dirty="0">
                <a:effectLst/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Привокзальная площадь </a:t>
            </a:r>
            <a:r>
              <a:rPr lang="ru-RU" sz="2400" dirty="0" smtClean="0"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выполнение работ второго этапа благоустройства.  Сумма </a:t>
            </a:r>
            <a:r>
              <a:rPr lang="ru-RU" sz="2400" dirty="0">
                <a:effectLst/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финансирования данного </a:t>
            </a:r>
            <a:r>
              <a:rPr lang="ru-RU" sz="2400" dirty="0" smtClean="0">
                <a:effectLst/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проекта </a:t>
            </a:r>
            <a:r>
              <a:rPr lang="ru-RU" sz="1900" dirty="0" smtClean="0">
                <a:effectLst/>
                <a:latin typeface="Bookman Old Style" pitchFamily="18" charset="0"/>
                <a:ea typeface="Calibri" panose="020F0502020204030204" pitchFamily="34" charset="0"/>
                <a:cs typeface="Times New Roman" pitchFamily="18" charset="0"/>
              </a:rPr>
              <a:t>3,7</a:t>
            </a:r>
            <a:r>
              <a:rPr lang="ru-RU" sz="2400" dirty="0" smtClean="0">
                <a:effectLst/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млн.рублей.</a:t>
            </a:r>
          </a:p>
          <a:p>
            <a:pPr marL="5715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Благоустройство городского парка культуры и отдыха. Сумма финансирования данного проекта </a:t>
            </a:r>
            <a:r>
              <a:rPr lang="ru-RU" sz="1900" dirty="0" smtClean="0">
                <a:latin typeface="Bookman Old Style" pitchFamily="18" charset="0"/>
                <a:ea typeface="Calibri" panose="020F0502020204030204" pitchFamily="34" charset="0"/>
                <a:cs typeface="Times New Roman" pitchFamily="18" charset="0"/>
              </a:rPr>
              <a:t>90,6</a:t>
            </a:r>
            <a:r>
              <a:rPr lang="ru-RU" sz="1700" b="1" dirty="0" smtClean="0"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млн.рублей. </a:t>
            </a:r>
            <a:endParaRPr lang="ru-RU" sz="2400" dirty="0">
              <a:effectLst/>
              <a:latin typeface="Constantia" panose="020306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Объект 4" descr="Загородная сцена">
            <a:extLst>
              <a:ext uri="{FF2B5EF4-FFF2-40B4-BE49-F238E27FC236}">
                <a16:creationId xmlns="" xmlns:a16="http://schemas.microsoft.com/office/drawing/2014/main" id="{CA4714CB-6180-4A87-BDF4-11587B0E5C93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8653" y="570706"/>
            <a:ext cx="914400" cy="914400"/>
          </a:xfrm>
        </p:spPr>
      </p:pic>
    </p:spTree>
    <p:extLst>
      <p:ext uri="{BB962C8B-B14F-4D97-AF65-F5344CB8AC3E}">
        <p14:creationId xmlns="" xmlns:p14="http://schemas.microsoft.com/office/powerpoint/2010/main" val="3030698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F28014F-1674-4129-AA55-CCD3E8D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052" y="365125"/>
            <a:ext cx="10683240" cy="1325563"/>
          </a:xfrm>
          <a:noFill/>
        </p:spPr>
        <p:txBody>
          <a:bodyPr>
            <a:normAutofit/>
          </a:bodyPr>
          <a:lstStyle/>
          <a:p>
            <a:pPr algn="ctr"/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Региональный проект </a:t>
            </a:r>
            <a:r>
              <a:rPr lang="ru-RU" i="1" dirty="0">
                <a:solidFill>
                  <a:srgbClr val="7030A0"/>
                </a:solidFill>
                <a:latin typeface="Constantia" panose="02030602050306030303" pitchFamily="18" charset="0"/>
              </a:rPr>
              <a:t/>
            </a:r>
            <a:br>
              <a:rPr lang="ru-RU" i="1" dirty="0">
                <a:solidFill>
                  <a:srgbClr val="7030A0"/>
                </a:solidFill>
                <a:latin typeface="Constantia" panose="02030602050306030303" pitchFamily="18" charset="0"/>
              </a:rPr>
            </a:b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«</a:t>
            </a:r>
            <a:r>
              <a:rPr lang="ru-RU" sz="3600" i="1" dirty="0" smtClean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Спорт – норма жизни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effectLst/>
                <a:latin typeface="Constantia" panose="02030602050306030303" pitchFamily="18" charset="0"/>
                <a:ea typeface="Calibri" panose="020F0502020204030204" pitchFamily="34" charset="0"/>
              </a:rPr>
              <a:t>»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0B0D642-B772-436B-9D8A-7B548F549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907" y="1825625"/>
            <a:ext cx="1068324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dirty="0" smtClean="0"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Мероприятия по государственной поддержке спортивных организаций, осуществляющих подготовку спортивного резерва для спортивных сборных команд, в том числе спортивных сборных команд РФ. </a:t>
            </a:r>
            <a:endParaRPr lang="ru-RU" dirty="0">
              <a:effectLst/>
              <a:latin typeface="Constantia" panose="020306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0694" y="191040"/>
            <a:ext cx="2151422" cy="152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141768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F28014F-1674-4129-AA55-CCD3E8D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052" y="365125"/>
            <a:ext cx="10683240" cy="1325563"/>
          </a:xfrm>
          <a:noFill/>
        </p:spPr>
        <p:txBody>
          <a:bodyPr>
            <a:normAutofit/>
          </a:bodyPr>
          <a:lstStyle/>
          <a:p>
            <a:pPr algn="ctr"/>
            <a:r>
              <a:rPr lang="ru-RU" i="1" dirty="0">
                <a:solidFill>
                  <a:srgbClr val="7030A0"/>
                </a:solidFill>
                <a:latin typeface="Constantia" panose="02030602050306030303" pitchFamily="18" charset="0"/>
              </a:rPr>
              <a:t>Региональный проект </a:t>
            </a:r>
            <a:br>
              <a:rPr lang="ru-RU" i="1" dirty="0">
                <a:solidFill>
                  <a:srgbClr val="7030A0"/>
                </a:solidFill>
                <a:latin typeface="Constantia" panose="02030602050306030303" pitchFamily="18" charset="0"/>
              </a:rPr>
            </a:br>
            <a:r>
              <a:rPr lang="ru-RU" i="1" dirty="0" smtClean="0">
                <a:solidFill>
                  <a:srgbClr val="7030A0"/>
                </a:solidFill>
                <a:latin typeface="Constantia" panose="02030602050306030303" pitchFamily="18" charset="0"/>
              </a:rPr>
              <a:t>«</a:t>
            </a:r>
            <a:r>
              <a:rPr lang="ru-RU" i="1" smtClean="0">
                <a:solidFill>
                  <a:srgbClr val="7030A0"/>
                </a:solidFill>
                <a:latin typeface="Constantia" panose="02030602050306030303" pitchFamily="18" charset="0"/>
              </a:rPr>
              <a:t>Современная школа</a:t>
            </a:r>
            <a:r>
              <a:rPr lang="ru-RU" sz="3600" smtClean="0">
                <a:solidFill>
                  <a:srgbClr val="7030A0"/>
                </a:solidFill>
                <a:effectLst/>
                <a:latin typeface="Constantia" panose="02030602050306030303" pitchFamily="18" charset="0"/>
                <a:ea typeface="Calibri" panose="020F0502020204030204" pitchFamily="34" charset="0"/>
              </a:rPr>
              <a:t>»</a:t>
            </a:r>
            <a:endParaRPr lang="ru-RU" sz="3600" dirty="0">
              <a:solidFill>
                <a:srgbClr val="7030A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0B0D642-B772-436B-9D8A-7B548F549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8324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sz="2400" dirty="0" smtClean="0"/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Субвенции на осуществление отдельных государственных полномочий по обеспечению мер социальной поддержки педагогическим работникам муниципальных образовательных организаций Приморского края.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Иные межбюджетные трансферты бюджетам муниципальных образований Приморского края на проведение мероприятий по обеспечению деятельности советников директора по воспитанию и взаимодействию с детскими общественными объединениями в общеобразовательных организациях.</a:t>
            </a:r>
            <a:endParaRPr lang="ru-RU" sz="2400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Объект 4" descr="Театр">
            <a:extLst>
              <a:ext uri="{FF2B5EF4-FFF2-40B4-BE49-F238E27FC236}">
                <a16:creationId xmlns="" xmlns:a16="http://schemas.microsoft.com/office/drawing/2014/main" id="{CA4714CB-6180-4A87-BDF4-11587B0E5C93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8652" y="365125"/>
            <a:ext cx="914400" cy="914400"/>
          </a:xfrm>
        </p:spPr>
      </p:pic>
    </p:spTree>
    <p:extLst>
      <p:ext uri="{BB962C8B-B14F-4D97-AF65-F5344CB8AC3E}">
        <p14:creationId xmlns="" xmlns:p14="http://schemas.microsoft.com/office/powerpoint/2010/main" val="13433908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Бороздки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/>
          </a:solidFill>
          <a:prstDash val="solid"/>
        </a:ln>
        <a:ln w="58420" cap="flat" cmpd="thickThin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27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31750" h="63500" prst="riblet"/>
          </a:sp3d>
        </a:effectStyle>
        <a:effectStyle>
          <a:effectLst>
            <a:outerShdw blurRad="50800" dist="38100" dir="27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57150" h="114300" prst="ribl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227</Words>
  <Application>Microsoft Office PowerPoint</Application>
  <PresentationFormat>Произвольный</PresentationFormat>
  <Paragraphs>30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Региональные проекты, реализуемые в рамках национальных проектов на территории  городского округа Спасск-Дальний</vt:lpstr>
      <vt:lpstr>Региональный проект «Формирование комфортной городской среды»</vt:lpstr>
      <vt:lpstr>Региональный проект  «Спорт – норма жизни»</vt:lpstr>
      <vt:lpstr>Региональный проект  «Современная школа»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Региональные проекты, реализуемые в рамках национальных проектов на территории городского округа Спасск-Дальний</dc:title>
  <dc:creator>Рябикова И.Л.</dc:creator>
  <cp:lastModifiedBy>vlasova_va</cp:lastModifiedBy>
  <cp:revision>59</cp:revision>
  <cp:lastPrinted>2021-04-23T00:31:12Z</cp:lastPrinted>
  <dcterms:created xsi:type="dcterms:W3CDTF">2021-04-19T04:00:52Z</dcterms:created>
  <dcterms:modified xsi:type="dcterms:W3CDTF">2023-06-14T07:29:14Z</dcterms:modified>
</cp:coreProperties>
</file>